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9" r:id="rId2"/>
    <p:sldId id="350" r:id="rId3"/>
    <p:sldId id="354" r:id="rId4"/>
    <p:sldId id="355" r:id="rId5"/>
    <p:sldId id="356" r:id="rId6"/>
    <p:sldId id="351" r:id="rId7"/>
    <p:sldId id="353" r:id="rId8"/>
    <p:sldId id="357" r:id="rId9"/>
    <p:sldId id="327" r:id="rId10"/>
    <p:sldId id="276" r:id="rId11"/>
    <p:sldId id="277" r:id="rId12"/>
    <p:sldId id="279" r:id="rId13"/>
    <p:sldId id="282" r:id="rId14"/>
    <p:sldId id="296" r:id="rId15"/>
    <p:sldId id="309" r:id="rId16"/>
    <p:sldId id="293" r:id="rId17"/>
    <p:sldId id="294" r:id="rId18"/>
    <p:sldId id="358" r:id="rId19"/>
    <p:sldId id="359" r:id="rId2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00FF"/>
    <a:srgbClr val="660066"/>
    <a:srgbClr val="006600"/>
    <a:srgbClr val="FF0000"/>
    <a:srgbClr val="003300"/>
    <a:srgbClr val="800000"/>
    <a:srgbClr val="FFFF00"/>
    <a:srgbClr val="FF33CC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Belgium</c:v>
                </c:pt>
                <c:pt idx="1">
                  <c:v>India</c:v>
                </c:pt>
                <c:pt idx="2">
                  <c:v>CERN</c:v>
                </c:pt>
                <c:pt idx="3">
                  <c:v>Italy</c:v>
                </c:pt>
                <c:pt idx="4">
                  <c:v>China</c:v>
                </c:pt>
                <c:pt idx="5">
                  <c:v>Korea</c:v>
                </c:pt>
                <c:pt idx="6">
                  <c:v>Pakistan</c:v>
                </c:pt>
                <c:pt idx="7">
                  <c:v>Egypt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800</c:v>
                </c:pt>
                <c:pt idx="1">
                  <c:v>800</c:v>
                </c:pt>
                <c:pt idx="2">
                  <c:v>700</c:v>
                </c:pt>
                <c:pt idx="3">
                  <c:v>600</c:v>
                </c:pt>
                <c:pt idx="4">
                  <c:v>500</c:v>
                </c:pt>
                <c:pt idx="5">
                  <c:v>400</c:v>
                </c:pt>
                <c:pt idx="6">
                  <c:v>210</c:v>
                </c:pt>
                <c:pt idx="7">
                  <c:v>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Belgium</c:v>
                </c:pt>
                <c:pt idx="1">
                  <c:v>India</c:v>
                </c:pt>
                <c:pt idx="2">
                  <c:v>CERN</c:v>
                </c:pt>
                <c:pt idx="3">
                  <c:v>Italy</c:v>
                </c:pt>
                <c:pt idx="4">
                  <c:v>China</c:v>
                </c:pt>
                <c:pt idx="5">
                  <c:v>Korea</c:v>
                </c:pt>
                <c:pt idx="6">
                  <c:v>Pakistan</c:v>
                </c:pt>
                <c:pt idx="7">
                  <c:v>Egypt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Belgium</c:v>
                </c:pt>
                <c:pt idx="1">
                  <c:v>India</c:v>
                </c:pt>
                <c:pt idx="2">
                  <c:v>CERN</c:v>
                </c:pt>
                <c:pt idx="3">
                  <c:v>Italy</c:v>
                </c:pt>
                <c:pt idx="4">
                  <c:v>China</c:v>
                </c:pt>
                <c:pt idx="5">
                  <c:v>Korea</c:v>
                </c:pt>
                <c:pt idx="6">
                  <c:v>Pakistan</c:v>
                </c:pt>
                <c:pt idx="7">
                  <c:v>Egypt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axId val="106001152"/>
        <c:axId val="106105088"/>
      </c:barChart>
      <c:catAx>
        <c:axId val="106001152"/>
        <c:scaling>
          <c:orientation val="minMax"/>
        </c:scaling>
        <c:axPos val="b"/>
        <c:tickLblPos val="nextTo"/>
        <c:crossAx val="106105088"/>
        <c:crosses val="autoZero"/>
        <c:auto val="1"/>
        <c:lblAlgn val="ctr"/>
        <c:lblOffset val="100"/>
      </c:catAx>
      <c:valAx>
        <c:axId val="106105088"/>
        <c:scaling>
          <c:orientation val="minMax"/>
        </c:scaling>
        <c:axPos val="l"/>
        <c:majorGridlines/>
        <c:numFmt formatCode="General" sourceLinked="1"/>
        <c:tickLblPos val="nextTo"/>
        <c:crossAx val="106001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988AEBD-D70E-46B2-B49D-C3E10B87E117}" type="datetimeFigureOut">
              <a:rPr lang="en-US" smtClean="0"/>
              <a:pPr/>
              <a:t>4/26/2011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20592CE-B7D7-435E-8964-6FADAF00D51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0855C-59DF-4310-819F-3EFF207C3F36}" type="slidenum">
              <a:rPr lang="en-US"/>
              <a:pPr/>
              <a:t>3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3500" cy="3859213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4995"/>
            <a:ext cx="5206153" cy="46144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EC2CD-304E-426D-A20B-1BB680FE3C9E}" type="slidenum">
              <a:rPr lang="en-US"/>
              <a:pPr/>
              <a:t>4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8BF0A-37B6-4BDA-ABDA-F1800257520D}" type="slidenum">
              <a:rPr lang="en-US"/>
              <a:pPr/>
              <a:t>6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55A9C-07E3-4541-B4DD-366F1A529784}" type="slidenum">
              <a:rPr lang="en-US"/>
              <a:pPr/>
              <a:t>7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7B7F-203D-4A26-9B1C-3E40DD40925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 CERN Meeting, BARC, 28/02/11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 CERN Meeting, BARC, 28/02/11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 CERN Meeting, BARC, 28/02/11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L. M. Pant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IN" smtClean="0"/>
              <a:t>India CERN Meeting, BARC, 28/02/11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 CERN Meeting, BARC, 28/02/11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 CERN Meeting, BARC, 28/02/11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 CERN Meeting, BARC, 28/02/11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 CERN Meeting, BARC, 28/02/11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 CERN Meeting, BARC, 28/02/11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 CERN Meeting, BARC, 28/02/11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 CERN Meeting, BARC, 28/02/11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India CERN Meeting, BARC, 28/02/11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L. M. Pant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India CERN Meeting, BARC, 28/02/11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66163-BD8A-4DB0-84F2-E6D5AD14A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00FF"/>
                </a:solidFill>
              </a:rPr>
              <a:t>India CERN Meeting, BARC, 28/02/11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24600"/>
            <a:ext cx="2133600" cy="365125"/>
          </a:xfrm>
        </p:spPr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1</a:t>
            </a:fld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914400"/>
            <a:ext cx="3748142" cy="2779931"/>
            <a:chOff x="441976" y="953869"/>
            <a:chExt cx="3748142" cy="2779931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793522"/>
              <a:ext cx="1905000" cy="1940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41976" y="953869"/>
              <a:ext cx="37481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33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Different components come to </a:t>
              </a:r>
            </a:p>
            <a:p>
              <a:r>
                <a:rPr lang="en-US" sz="1600" b="1" dirty="0" smtClean="0">
                  <a:solidFill>
                    <a:srgbClr val="0033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 meeting table with </a:t>
              </a:r>
            </a:p>
            <a:p>
              <a:r>
                <a:rPr lang="en-US" sz="1600" b="1" dirty="0" smtClean="0">
                  <a:solidFill>
                    <a:srgbClr val="0033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common interests</a:t>
              </a:r>
              <a:endParaRPr lang="en-IN" sz="1600" b="1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62600" y="3606225"/>
            <a:ext cx="3535916" cy="2718375"/>
            <a:chOff x="5486400" y="3276600"/>
            <a:chExt cx="3535916" cy="2718375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3276600"/>
              <a:ext cx="2430851" cy="2474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715000" y="5410200"/>
              <a:ext cx="3307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Each component goes back</a:t>
              </a:r>
            </a:p>
            <a:p>
              <a:r>
                <a:rPr lang="en-US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with certain benefits</a:t>
              </a:r>
              <a:endParaRPr lang="en-IN" sz="16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86403" y="2082224"/>
            <a:ext cx="4828797" cy="2794576"/>
            <a:chOff x="2746977" y="2006025"/>
            <a:chExt cx="4828797" cy="2794576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6977" y="2667000"/>
              <a:ext cx="2891823" cy="2133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3810000" y="2006025"/>
              <a:ext cx="37657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Mutual beneficial </a:t>
              </a:r>
              <a:r>
                <a:rPr lang="en-US" sz="1600" b="1" dirty="0" err="1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programmes</a:t>
              </a:r>
              <a:r>
                <a:rPr lang="en-US" sz="16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r>
                <a:rPr lang="en-US" sz="16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are defined</a:t>
              </a:r>
              <a:endParaRPr lang="en-IN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40056" y="228600"/>
            <a:ext cx="7165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Spirit of any successful collaboration</a:t>
            </a:r>
            <a:endParaRPr lang="en-US" sz="3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ana1-11 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71546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10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95400" y="152400"/>
            <a:ext cx="6464526" cy="5257800"/>
            <a:chOff x="1295400" y="152400"/>
            <a:chExt cx="6464526" cy="5257800"/>
          </a:xfrm>
        </p:grpSpPr>
        <p:sp>
          <p:nvSpPr>
            <p:cNvPr id="4" name="TextBox 3"/>
            <p:cNvSpPr txBox="1"/>
            <p:nvPr/>
          </p:nvSpPr>
          <p:spPr>
            <a:xfrm>
              <a:off x="1295400" y="152400"/>
              <a:ext cx="64645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RE4/2 </a:t>
              </a:r>
              <a:r>
                <a:rPr lang="en-US" sz="2400" b="1" dirty="0" smtClean="0">
                  <a:solidFill>
                    <a:srgbClr val="0000FF"/>
                  </a:solidFill>
                  <a:sym typeface="Symbol"/>
                </a:rPr>
                <a:t>sector : 2 end caps x 36 chambers + spares </a:t>
              </a:r>
            </a:p>
            <a:p>
              <a:pPr algn="ctr"/>
              <a:r>
                <a:rPr lang="en-US" sz="2400" b="1" dirty="0" smtClean="0">
                  <a:solidFill>
                    <a:srgbClr val="0000FF"/>
                  </a:solidFill>
                  <a:sym typeface="Symbol"/>
                </a:rPr>
                <a:t>= 100 chambers</a:t>
              </a:r>
              <a:endParaRPr lang="en-IN" sz="2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4342602" y="1294602"/>
              <a:ext cx="762008" cy="1588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819400" y="1676400"/>
              <a:ext cx="3810000" cy="3733800"/>
            </a:xfrm>
            <a:prstGeom prst="ellipse">
              <a:avLst/>
            </a:prstGeom>
            <a:solidFill>
              <a:srgbClr val="0000FF">
                <a:alpha val="54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/>
            <p:cNvSpPr/>
            <p:nvPr/>
          </p:nvSpPr>
          <p:spPr>
            <a:xfrm>
              <a:off x="3429000" y="2286000"/>
              <a:ext cx="2514600" cy="2362200"/>
            </a:xfrm>
            <a:prstGeom prst="ellipse">
              <a:avLst/>
            </a:prstGeom>
            <a:solidFill>
              <a:srgbClr val="FF0000">
                <a:alpha val="18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097" y="500042"/>
            <a:ext cx="8380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The groups involved with financial contributions</a:t>
            </a:r>
            <a:endParaRPr lang="en-IN" sz="32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21226" y="305057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 CHF →</a:t>
            </a:r>
            <a:endParaRPr lang="en-IN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214414" y="5640189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 smtClean="0">
                <a:solidFill>
                  <a:srgbClr val="C00000"/>
                </a:solidFill>
              </a:rPr>
              <a:t>figures relative to CERN and Italy are only estimates on the basis of the </a:t>
            </a:r>
          </a:p>
          <a:p>
            <a:pPr algn="ctr"/>
            <a:r>
              <a:rPr lang="en-IN" dirty="0" smtClean="0">
                <a:solidFill>
                  <a:srgbClr val="C00000"/>
                </a:solidFill>
              </a:rPr>
              <a:t>responsibility matrix, but no formal agreement exists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11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1447800"/>
            <a:ext cx="1676400" cy="4267200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78512" y="642918"/>
            <a:ext cx="339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RPC assembly sites</a:t>
            </a:r>
            <a:endParaRPr lang="en-IN" sz="3200" b="1" dirty="0">
              <a:solidFill>
                <a:srgbClr val="800000"/>
              </a:solidFill>
            </a:endParaRPr>
          </a:p>
        </p:txBody>
      </p:sp>
      <p:graphicFrame>
        <p:nvGraphicFramePr>
          <p:cNvPr id="8" name="Group 109"/>
          <p:cNvGraphicFramePr>
            <a:graphicFrameLocks noGrp="1"/>
          </p:cNvGraphicFramePr>
          <p:nvPr>
            <p:ph sz="half" idx="4294967295"/>
          </p:nvPr>
        </p:nvGraphicFramePr>
        <p:xfrm>
          <a:off x="762000" y="1447800"/>
          <a:ext cx="7543800" cy="3342006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  <a:gridCol w="2514600"/>
              </a:tblGrid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Type of chamber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No. of chambers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Asembly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RE4/2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RE4/2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CERN – 904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RE4/3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Ghent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RE4/3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CERN – 904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108"/>
          <p:cNvSpPr>
            <a:spLocks noChangeArrowheads="1"/>
          </p:cNvSpPr>
          <p:nvPr/>
        </p:nvSpPr>
        <p:spPr bwMode="auto">
          <a:xfrm>
            <a:off x="609600" y="5149850"/>
            <a:ext cx="792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800000"/>
                </a:solidFill>
                <a:latin typeface="Verdana" pitchFamily="34" charset="0"/>
              </a:rPr>
              <a:t>The manpower to run this facility will be provided by the respective institutes when their detectors are being tested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12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8200" y="2438400"/>
            <a:ext cx="7391400" cy="1143000"/>
          </a:xfrm>
          <a:prstGeom prst="roundRect">
            <a:avLst/>
          </a:prstGeom>
          <a:solidFill>
            <a:srgbClr val="FFFF00">
              <a:alpha val="5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85728"/>
            <a:ext cx="70446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Prototype assembly of RE4 chambers</a:t>
            </a:r>
          </a:p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(positive results → green signal for mass production)</a:t>
            </a:r>
            <a:endParaRPr lang="en-IN" sz="24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000240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Validation of </a:t>
            </a:r>
            <a:r>
              <a:rPr lang="en-US" sz="2400" b="1" dirty="0" err="1" smtClean="0"/>
              <a:t>bakelite</a:t>
            </a:r>
            <a:r>
              <a:rPr lang="en-US" sz="2400" b="1" dirty="0" smtClean="0"/>
              <a:t> quality </a:t>
            </a:r>
          </a:p>
          <a:p>
            <a:pPr marL="1371600" lvl="2" indent="-457200">
              <a:buAutoNum type="alphaLcPeriod"/>
            </a:pPr>
            <a:r>
              <a:rPr lang="en-US" sz="2400" b="1" dirty="0" smtClean="0"/>
              <a:t>Surface smoothness</a:t>
            </a:r>
          </a:p>
          <a:p>
            <a:pPr marL="1371600" lvl="2" indent="-457200">
              <a:buAutoNum type="alphaLcPeriod"/>
            </a:pPr>
            <a:r>
              <a:rPr lang="en-US" sz="2400" b="1" dirty="0" smtClean="0"/>
              <a:t>Bulk resistivity</a:t>
            </a:r>
          </a:p>
          <a:p>
            <a:pPr marL="457200" indent="-457200">
              <a:buAutoNum type="arabicPeriod"/>
            </a:pPr>
            <a:endParaRPr lang="en-US" sz="2400" b="1" dirty="0" smtClean="0"/>
          </a:p>
          <a:p>
            <a:pPr marL="457200" indent="-457200">
              <a:buAutoNum type="arabicPeriod"/>
            </a:pPr>
            <a:r>
              <a:rPr lang="en-US" sz="2400" b="1" dirty="0" smtClean="0"/>
              <a:t>Validation of gas gap fabrication procedures</a:t>
            </a:r>
          </a:p>
          <a:p>
            <a:pPr marL="457200" indent="-457200"/>
            <a:r>
              <a:rPr lang="en-US" sz="2400" b="1" dirty="0" smtClean="0"/>
              <a:t>		a. mechanical and electrical QCs</a:t>
            </a:r>
          </a:p>
          <a:p>
            <a:pPr marL="457200" indent="-457200"/>
            <a:r>
              <a:rPr lang="en-US" sz="2400" b="1" dirty="0" smtClean="0"/>
              <a:t>		b. gluing of gaps</a:t>
            </a:r>
          </a:p>
          <a:p>
            <a:pPr marL="457200" indent="-457200"/>
            <a:r>
              <a:rPr lang="en-US" sz="2400" b="1" dirty="0" smtClean="0"/>
              <a:t>		c. bonding strength of spacers</a:t>
            </a:r>
          </a:p>
          <a:p>
            <a:pPr marL="457200" indent="-457200"/>
            <a:r>
              <a:rPr lang="en-US" sz="2400" b="1" dirty="0" smtClean="0"/>
              <a:t>		d. efficiency in a cosmic </a:t>
            </a:r>
            <a:r>
              <a:rPr lang="en-US" sz="2400" b="1" dirty="0" err="1" smtClean="0"/>
              <a:t>hodoscope</a:t>
            </a:r>
            <a:endParaRPr lang="en-US" sz="2400" b="1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13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52400" y="5410200"/>
            <a:ext cx="1943100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IN" sz="28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Oct. '2010</a:t>
            </a:r>
            <a:endParaRPr lang="en-IN" sz="2800" b="1" kern="10" dirty="0">
              <a:ln w="28575">
                <a:solidFill>
                  <a:srgbClr val="800000"/>
                </a:solidFill>
                <a:round/>
                <a:headEnd/>
                <a:tailEnd/>
              </a:ln>
              <a:solidFill>
                <a:srgbClr val="FF9900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SC00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14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6396" y="0"/>
            <a:ext cx="9170396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Assembly of first prototype for RE4 station at ISR lab, CERN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52400" y="5511800"/>
            <a:ext cx="1943100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IN" sz="28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Oct. '2010</a:t>
            </a:r>
            <a:endParaRPr lang="en-IN" sz="2800" b="1" kern="10" dirty="0">
              <a:ln w="28575">
                <a:solidFill>
                  <a:srgbClr val="800000"/>
                </a:solidFill>
                <a:round/>
                <a:headEnd/>
                <a:tailEnd/>
              </a:ln>
              <a:solidFill>
                <a:srgbClr val="FF9900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0"/>
            <a:ext cx="7315200" cy="56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15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939" y="86380"/>
            <a:ext cx="7659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18 Nov 2010 : Efficiency plot of first RE4 chamber 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85728"/>
            <a:ext cx="7250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Prototype assembly RE4 station : Outlook</a:t>
            </a:r>
            <a:endParaRPr lang="en-IN" sz="3200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914400"/>
            <a:ext cx="90725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Further assembly scheduled at CERN in </a:t>
            </a:r>
            <a:r>
              <a:rPr lang="en-US" sz="2400" b="1" dirty="0" smtClean="0">
                <a:solidFill>
                  <a:srgbClr val="FF0000"/>
                </a:solidFill>
              </a:rPr>
              <a:t>March 2011 </a:t>
            </a:r>
            <a:r>
              <a:rPr lang="en-US" sz="2400" b="1" dirty="0" smtClean="0">
                <a:solidFill>
                  <a:srgbClr val="0000FF"/>
                </a:solidFill>
              </a:rPr>
              <a:t>where all the participating institutes will evolve a common assembly / testing procedures</a:t>
            </a:r>
          </a:p>
          <a:p>
            <a:pPr marL="457200" indent="-457200"/>
            <a:endParaRPr lang="en-US" sz="2400" b="1" dirty="0" smtClean="0">
              <a:solidFill>
                <a:srgbClr val="0000FF"/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rgbClr val="0000FF"/>
                </a:solidFill>
              </a:rPr>
              <a:t>2. 	</a:t>
            </a:r>
            <a:r>
              <a:rPr lang="en-US" sz="2400" b="1" u="sng" dirty="0" smtClean="0">
                <a:solidFill>
                  <a:srgbClr val="0000FF"/>
                </a:solidFill>
              </a:rPr>
              <a:t>Assembly sites</a:t>
            </a:r>
            <a:r>
              <a:rPr lang="en-US" sz="2400" b="1" dirty="0" smtClean="0">
                <a:solidFill>
                  <a:srgbClr val="0000FF"/>
                </a:solidFill>
              </a:rPr>
              <a:t> :</a:t>
            </a:r>
          </a:p>
          <a:p>
            <a:pPr marL="342900" indent="-342900"/>
            <a:r>
              <a:rPr lang="en-US" sz="2400" b="1" dirty="0" smtClean="0">
                <a:solidFill>
                  <a:srgbClr val="660066"/>
                </a:solidFill>
              </a:rPr>
              <a:t>				a. in India - fully functional at Mumbai</a:t>
            </a:r>
          </a:p>
          <a:p>
            <a:pPr marL="342900" indent="-342900"/>
            <a:r>
              <a:rPr lang="en-US" sz="2400" b="1" dirty="0" smtClean="0">
                <a:solidFill>
                  <a:srgbClr val="660066"/>
                </a:solidFill>
              </a:rPr>
              <a:t>				b. cosmic </a:t>
            </a:r>
            <a:r>
              <a:rPr lang="en-US" sz="2400" b="1" dirty="0" err="1" smtClean="0">
                <a:solidFill>
                  <a:srgbClr val="660066"/>
                </a:solidFill>
              </a:rPr>
              <a:t>hodoscope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smtClean="0">
                <a:solidFill>
                  <a:srgbClr val="660066"/>
                </a:solidFill>
                <a:sym typeface="Symbol"/>
              </a:rPr>
              <a:t> </a:t>
            </a:r>
            <a:r>
              <a:rPr lang="en-US" sz="2400" b="1" dirty="0" smtClean="0">
                <a:solidFill>
                  <a:srgbClr val="660066"/>
                </a:solidFill>
              </a:rPr>
              <a:t>mid 2011</a:t>
            </a:r>
          </a:p>
          <a:p>
            <a:pPr marL="457200" indent="-457200" algn="just"/>
            <a:r>
              <a:rPr lang="en-US" sz="2400" b="1" dirty="0" smtClean="0">
                <a:solidFill>
                  <a:srgbClr val="660066"/>
                </a:solidFill>
              </a:rPr>
              <a:t>				c. MDPDD-BARC is involved in a major way </a:t>
            </a:r>
          </a:p>
          <a:p>
            <a:pPr marL="457200" indent="-457200" algn="just"/>
            <a:r>
              <a:rPr lang="en-US" sz="2400" b="1" dirty="0" smtClean="0">
                <a:solidFill>
                  <a:srgbClr val="660066"/>
                </a:solidFill>
              </a:rPr>
              <a:t>				     for fabrication of various components </a:t>
            </a:r>
          </a:p>
          <a:p>
            <a:pPr marL="342900" indent="-342900"/>
            <a:r>
              <a:rPr lang="en-US" sz="2400" b="1" dirty="0" smtClean="0">
                <a:solidFill>
                  <a:srgbClr val="660066"/>
                </a:solidFill>
              </a:rPr>
              <a:t>				d. </a:t>
            </a:r>
            <a:r>
              <a:rPr lang="en-US" sz="2400" b="1" dirty="0" err="1" smtClean="0">
                <a:solidFill>
                  <a:srgbClr val="660066"/>
                </a:solidFill>
              </a:rPr>
              <a:t>Panjab</a:t>
            </a:r>
            <a:r>
              <a:rPr lang="en-US" sz="2400" b="1" dirty="0" smtClean="0">
                <a:solidFill>
                  <a:srgbClr val="660066"/>
                </a:solidFill>
              </a:rPr>
              <a:t> University, Chandigarh is also </a:t>
            </a:r>
          </a:p>
          <a:p>
            <a:pPr marL="342900" indent="-342900"/>
            <a:r>
              <a:rPr lang="en-US" sz="2400" b="1" dirty="0" smtClean="0">
                <a:solidFill>
                  <a:srgbClr val="660066"/>
                </a:solidFill>
              </a:rPr>
              <a:t>				     gearing up as an additional site</a:t>
            </a:r>
          </a:p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</a:rPr>
              <a:t>				e. Ghent assembly site to be functional  soon</a:t>
            </a:r>
          </a:p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</a:rPr>
              <a:t>				    cosmic </a:t>
            </a:r>
            <a:r>
              <a:rPr lang="en-US" sz="2400" b="1" dirty="0" err="1" smtClean="0">
                <a:solidFill>
                  <a:srgbClr val="C00000"/>
                </a:solidFill>
              </a:rPr>
              <a:t>hodoscope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 </a:t>
            </a:r>
            <a:r>
              <a:rPr lang="en-US" sz="2400" b="1" dirty="0" smtClean="0">
                <a:solidFill>
                  <a:srgbClr val="C00000"/>
                </a:solidFill>
              </a:rPr>
              <a:t>mid 2011</a:t>
            </a:r>
            <a:endParaRPr lang="en-US" sz="2400" b="1" dirty="0" smtClean="0">
              <a:solidFill>
                <a:srgbClr val="006600"/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rgbClr val="006600"/>
                </a:solidFill>
              </a:rPr>
              <a:t>				f. 904 assembly site to be ready </a:t>
            </a:r>
            <a:r>
              <a:rPr lang="en-US" sz="2400" b="1" dirty="0" smtClean="0">
                <a:solidFill>
                  <a:srgbClr val="006600"/>
                </a:solidFill>
                <a:sym typeface="Symbol"/>
              </a:rPr>
              <a:t></a:t>
            </a:r>
            <a:r>
              <a:rPr lang="en-US" sz="2400" b="1" dirty="0" smtClean="0">
                <a:solidFill>
                  <a:srgbClr val="006600"/>
                </a:solidFill>
              </a:rPr>
              <a:t> mid 2011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16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457200"/>
            <a:ext cx="5003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RPC </a:t>
            </a:r>
            <a:r>
              <a:rPr lang="en-US" sz="3200" b="1" dirty="0" err="1" smtClean="0">
                <a:solidFill>
                  <a:srgbClr val="800000"/>
                </a:solidFill>
              </a:rPr>
              <a:t>Upscope</a:t>
            </a:r>
            <a:r>
              <a:rPr lang="en-US" sz="3200" b="1" dirty="0" smtClean="0">
                <a:solidFill>
                  <a:srgbClr val="800000"/>
                </a:solidFill>
              </a:rPr>
              <a:t> : the road map</a:t>
            </a:r>
            <a:endParaRPr lang="en-IN" sz="3200" b="1" dirty="0">
              <a:solidFill>
                <a:srgbClr val="8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85788" y="2905125"/>
            <a:ext cx="784860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263" y="1752600"/>
            <a:ext cx="1255708" cy="2168526"/>
            <a:chOff x="113" y="754"/>
            <a:chExt cx="791" cy="1366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V="1">
              <a:off x="449" y="98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77" y="754"/>
              <a:ext cx="52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Verdana" pitchFamily="34" charset="0"/>
                  <a:cs typeface="Arial" charset="0"/>
                </a:rPr>
                <a:t>Oct’10</a:t>
              </a:r>
              <a:endParaRPr lang="en-US" sz="1400" b="1" dirty="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13" y="1655"/>
              <a:ext cx="791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Verdana" pitchFamily="34" charset="0"/>
                  <a:cs typeface="Arial" charset="0"/>
                </a:rPr>
                <a:t>First RE4</a:t>
              </a:r>
            </a:p>
            <a:p>
              <a:pPr algn="ctr"/>
              <a:r>
                <a:rPr lang="en-US" sz="1400" b="1" dirty="0" smtClean="0">
                  <a:latin typeface="Verdana" pitchFamily="34" charset="0"/>
                  <a:cs typeface="Arial" charset="0"/>
                </a:rPr>
                <a:t>chamber</a:t>
              </a:r>
            </a:p>
            <a:p>
              <a:pPr algn="ctr"/>
              <a:r>
                <a:rPr lang="en-US" sz="1400" b="1" dirty="0" smtClean="0">
                  <a:latin typeface="Verdana" pitchFamily="34" charset="0"/>
                  <a:cs typeface="Arial" charset="0"/>
                </a:rPr>
                <a:t>assembled</a:t>
              </a:r>
              <a:endParaRPr lang="en-US" sz="1400" b="1" dirty="0"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744788" y="1752600"/>
            <a:ext cx="2773366" cy="2609851"/>
            <a:chOff x="1708" y="890"/>
            <a:chExt cx="1747" cy="1644"/>
          </a:xfrm>
        </p:grpSpPr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708" y="890"/>
              <a:ext cx="1747" cy="1644"/>
              <a:chOff x="1791" y="754"/>
              <a:chExt cx="1747" cy="1644"/>
            </a:xfrm>
          </p:grpSpPr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 flipV="1">
                <a:off x="3152" y="981"/>
                <a:ext cx="0" cy="49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2858" y="754"/>
                <a:ext cx="59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FF"/>
                    </a:solidFill>
                    <a:latin typeface="Verdana" pitchFamily="34" charset="0"/>
                    <a:cs typeface="Arial" charset="0"/>
                  </a:rPr>
                  <a:t>Mar ’11</a:t>
                </a:r>
                <a:endParaRPr lang="en-US" sz="1400" b="1" dirty="0">
                  <a:solidFill>
                    <a:srgbClr val="0000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9" name="Text Box 12"/>
              <p:cNvSpPr txBox="1">
                <a:spLocks noChangeArrowheads="1"/>
              </p:cNvSpPr>
              <p:nvPr/>
            </p:nvSpPr>
            <p:spPr bwMode="auto">
              <a:xfrm>
                <a:off x="2642" y="1661"/>
                <a:ext cx="896" cy="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00FF"/>
                    </a:solidFill>
                    <a:latin typeface="Verdana" pitchFamily="34" charset="0"/>
                    <a:cs typeface="Arial" charset="0"/>
                  </a:rPr>
                  <a:t>Mass</a:t>
                </a:r>
              </a:p>
              <a:p>
                <a:pPr algn="ctr"/>
                <a:r>
                  <a:rPr lang="en-US" sz="1400" b="1" dirty="0" smtClean="0">
                    <a:solidFill>
                      <a:srgbClr val="0000FF"/>
                    </a:solidFill>
                    <a:latin typeface="Verdana" pitchFamily="34" charset="0"/>
                    <a:cs typeface="Arial" charset="0"/>
                  </a:rPr>
                  <a:t>Production </a:t>
                </a:r>
              </a:p>
              <a:p>
                <a:pPr algn="ctr"/>
                <a:r>
                  <a:rPr lang="en-US" sz="1400" b="1" dirty="0" smtClean="0">
                    <a:solidFill>
                      <a:srgbClr val="0000FF"/>
                    </a:solidFill>
                    <a:latin typeface="Verdana" pitchFamily="34" charset="0"/>
                    <a:cs typeface="Arial" charset="0"/>
                  </a:rPr>
                  <a:t>of gas-gaps</a:t>
                </a:r>
                <a:r>
                  <a:rPr lang="en-US" sz="1400" b="1" dirty="0">
                    <a:solidFill>
                      <a:srgbClr val="0000FF"/>
                    </a:solidFill>
                    <a:latin typeface="Verdana" pitchFamily="34" charset="0"/>
                    <a:cs typeface="Arial" charset="0"/>
                  </a:rPr>
                  <a:t>,</a:t>
                </a:r>
              </a:p>
              <a:p>
                <a:pPr algn="ctr"/>
                <a:r>
                  <a:rPr lang="en-US" sz="1400" b="1" dirty="0">
                    <a:solidFill>
                      <a:srgbClr val="0000FF"/>
                    </a:solidFill>
                    <a:latin typeface="Verdana" pitchFamily="34" charset="0"/>
                    <a:cs typeface="Arial" charset="0"/>
                  </a:rPr>
                  <a:t>mechanics,</a:t>
                </a:r>
              </a:p>
              <a:p>
                <a:pPr algn="ctr"/>
                <a:r>
                  <a:rPr lang="en-US" sz="1400" b="1" dirty="0">
                    <a:solidFill>
                      <a:srgbClr val="0000FF"/>
                    </a:solidFill>
                    <a:latin typeface="Verdana" pitchFamily="34" charset="0"/>
                    <a:cs typeface="Arial" charset="0"/>
                  </a:rPr>
                  <a:t>electronics</a:t>
                </a:r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1791" y="1480"/>
                <a:ext cx="1360" cy="136"/>
              </a:xfrm>
              <a:prstGeom prst="rect">
                <a:avLst/>
              </a:prstGeom>
              <a:solidFill>
                <a:srgbClr val="0000FF">
                  <a:alpha val="49001"/>
                </a:srgbClr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pic>
          <p:nvPicPr>
            <p:cNvPr id="16" name="Picture 14" descr="j01874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8" y="890"/>
              <a:ext cx="672" cy="697"/>
            </a:xfrm>
            <a:prstGeom prst="rect">
              <a:avLst/>
            </a:prstGeom>
            <a:noFill/>
          </p:spPr>
        </p:pic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3825875" y="1752600"/>
            <a:ext cx="3798889" cy="2178051"/>
            <a:chOff x="2389" y="890"/>
            <a:chExt cx="2393" cy="1372"/>
          </a:xfrm>
        </p:grpSpPr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2389" y="890"/>
              <a:ext cx="2393" cy="1372"/>
              <a:chOff x="2472" y="754"/>
              <a:chExt cx="2393" cy="1372"/>
            </a:xfrm>
          </p:grpSpPr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 flipV="1">
                <a:off x="4513" y="981"/>
                <a:ext cx="0" cy="499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4219" y="754"/>
                <a:ext cx="57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6600"/>
                    </a:solidFill>
                    <a:latin typeface="Verdana" pitchFamily="34" charset="0"/>
                    <a:cs typeface="Arial" charset="0"/>
                  </a:rPr>
                  <a:t>Jun ’11</a:t>
                </a:r>
                <a:endParaRPr lang="en-US" sz="1400" b="1" dirty="0">
                  <a:solidFill>
                    <a:srgbClr val="006600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3965" y="1661"/>
                <a:ext cx="9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6600"/>
                    </a:solidFill>
                    <a:latin typeface="Verdana" pitchFamily="34" charset="0"/>
                    <a:cs typeface="Arial" charset="0"/>
                  </a:rPr>
                  <a:t>Assembly </a:t>
                </a:r>
                <a:endParaRPr lang="en-US" sz="1400" b="1" dirty="0" smtClean="0">
                  <a:solidFill>
                    <a:srgbClr val="006600"/>
                  </a:solidFill>
                  <a:latin typeface="Verdana" pitchFamily="34" charset="0"/>
                  <a:cs typeface="Arial" charset="0"/>
                </a:endParaRPr>
              </a:p>
              <a:p>
                <a:pPr algn="ctr"/>
                <a:r>
                  <a:rPr lang="en-US" sz="1400" b="1" dirty="0" smtClean="0">
                    <a:solidFill>
                      <a:srgbClr val="006600"/>
                    </a:solidFill>
                    <a:latin typeface="Verdana" pitchFamily="34" charset="0"/>
                    <a:cs typeface="Arial" charset="0"/>
                  </a:rPr>
                  <a:t>of chambers</a:t>
                </a:r>
              </a:p>
              <a:p>
                <a:pPr algn="ctr"/>
                <a:r>
                  <a:rPr lang="en-US" sz="1400" b="1" dirty="0" smtClean="0">
                    <a:solidFill>
                      <a:srgbClr val="006600"/>
                    </a:solidFill>
                    <a:latin typeface="Verdana" pitchFamily="34" charset="0"/>
                    <a:cs typeface="Arial" charset="0"/>
                  </a:rPr>
                  <a:t>at sites </a:t>
                </a:r>
                <a:endParaRPr lang="en-US" sz="1400" b="1" dirty="0">
                  <a:solidFill>
                    <a:srgbClr val="006600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7" name="Rectangle 20"/>
              <p:cNvSpPr>
                <a:spLocks noChangeArrowheads="1"/>
              </p:cNvSpPr>
              <p:nvPr/>
            </p:nvSpPr>
            <p:spPr bwMode="auto">
              <a:xfrm>
                <a:off x="2472" y="1480"/>
                <a:ext cx="2040" cy="136"/>
              </a:xfrm>
              <a:prstGeom prst="rect">
                <a:avLst/>
              </a:prstGeom>
              <a:solidFill>
                <a:srgbClr val="006600">
                  <a:alpha val="49001"/>
                </a:srgbClr>
              </a:solidFill>
              <a:ln w="9525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pic>
          <p:nvPicPr>
            <p:cNvPr id="23" name="Picture 21" descr="j019954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9" y="935"/>
              <a:ext cx="545" cy="586"/>
            </a:xfrm>
            <a:prstGeom prst="rect">
              <a:avLst/>
            </a:prstGeom>
            <a:noFill/>
          </p:spPr>
        </p:pic>
      </p:grp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7065963" y="1752600"/>
            <a:ext cx="2078037" cy="2382838"/>
            <a:chOff x="4430" y="890"/>
            <a:chExt cx="1309" cy="1501"/>
          </a:xfrm>
        </p:grpSpPr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4430" y="890"/>
              <a:ext cx="1309" cy="1501"/>
              <a:chOff x="4513" y="754"/>
              <a:chExt cx="1309" cy="1501"/>
            </a:xfrm>
          </p:grpSpPr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 flipV="1">
                <a:off x="5375" y="981"/>
                <a:ext cx="0" cy="49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5084" y="754"/>
                <a:ext cx="5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  <a:latin typeface="Verdana" pitchFamily="34" charset="0"/>
                    <a:cs typeface="Arial" charset="0"/>
                  </a:rPr>
                  <a:t>Dec ’11</a:t>
                </a:r>
              </a:p>
            </p:txBody>
          </p:sp>
          <p:sp>
            <p:nvSpPr>
              <p:cNvPr id="33" name="Text Box 26"/>
              <p:cNvSpPr txBox="1">
                <a:spLocks noChangeArrowheads="1"/>
              </p:cNvSpPr>
              <p:nvPr/>
            </p:nvSpPr>
            <p:spPr bwMode="auto">
              <a:xfrm>
                <a:off x="4868" y="1661"/>
                <a:ext cx="954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FF0000"/>
                    </a:solidFill>
                    <a:latin typeface="Verdana" pitchFamily="34" charset="0"/>
                    <a:cs typeface="Arial" charset="0"/>
                  </a:rPr>
                  <a:t>Testing,</a:t>
                </a:r>
              </a:p>
              <a:p>
                <a:pPr algn="ctr"/>
                <a:r>
                  <a:rPr lang="en-US" sz="1400" b="1">
                    <a:solidFill>
                      <a:srgbClr val="FF0000"/>
                    </a:solidFill>
                    <a:latin typeface="Verdana" pitchFamily="34" charset="0"/>
                    <a:cs typeface="Arial" charset="0"/>
                  </a:rPr>
                  <a:t>Comissioning</a:t>
                </a:r>
              </a:p>
              <a:p>
                <a:pPr algn="ctr"/>
                <a:r>
                  <a:rPr lang="en-US" sz="1400" b="1">
                    <a:solidFill>
                      <a:srgbClr val="FF0000"/>
                    </a:solidFill>
                    <a:latin typeface="Verdana" pitchFamily="34" charset="0"/>
                    <a:cs typeface="Arial" charset="0"/>
                  </a:rPr>
                  <a:t>&amp; Complete</a:t>
                </a:r>
              </a:p>
              <a:p>
                <a:pPr algn="ctr"/>
                <a:r>
                  <a:rPr lang="en-US" sz="1400" b="1">
                    <a:solidFill>
                      <a:srgbClr val="FF0000"/>
                    </a:solidFill>
                    <a:latin typeface="Verdana" pitchFamily="34" charset="0"/>
                    <a:cs typeface="Arial" charset="0"/>
                  </a:rPr>
                  <a:t>Installation</a:t>
                </a:r>
              </a:p>
            </p:txBody>
          </p:sp>
          <p:sp>
            <p:nvSpPr>
              <p:cNvPr id="34" name="Rectangle 27"/>
              <p:cNvSpPr>
                <a:spLocks noChangeArrowheads="1"/>
              </p:cNvSpPr>
              <p:nvPr/>
            </p:nvSpPr>
            <p:spPr bwMode="auto">
              <a:xfrm>
                <a:off x="4513" y="1480"/>
                <a:ext cx="861" cy="136"/>
              </a:xfrm>
              <a:prstGeom prst="rect">
                <a:avLst/>
              </a:prstGeom>
              <a:solidFill>
                <a:srgbClr val="FF0000">
                  <a:alpha val="49001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pic>
          <p:nvPicPr>
            <p:cNvPr id="30" name="Picture 28" descr="j02938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5" y="1026"/>
              <a:ext cx="432" cy="454"/>
            </a:xfrm>
            <a:prstGeom prst="rect">
              <a:avLst/>
            </a:prstGeom>
            <a:noFill/>
          </p:spPr>
        </p:pic>
      </p:grp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573088" y="3121025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grpSp>
        <p:nvGrpSpPr>
          <p:cNvPr id="22" name="Group 30"/>
          <p:cNvGrpSpPr>
            <a:grpSpLocks/>
          </p:cNvGrpSpPr>
          <p:nvPr/>
        </p:nvGrpSpPr>
        <p:grpSpPr bwMode="auto">
          <a:xfrm>
            <a:off x="585788" y="1752600"/>
            <a:ext cx="2628905" cy="2393951"/>
            <a:chOff x="348" y="890"/>
            <a:chExt cx="1656" cy="1508"/>
          </a:xfrm>
        </p:grpSpPr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348" y="890"/>
              <a:ext cx="1656" cy="1508"/>
              <a:chOff x="431" y="754"/>
              <a:chExt cx="1656" cy="1508"/>
            </a:xfrm>
          </p:grpSpPr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 flipV="1">
                <a:off x="1791" y="981"/>
                <a:ext cx="0" cy="499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/>
            </p:nvSpPr>
            <p:spPr bwMode="auto">
              <a:xfrm>
                <a:off x="1498" y="754"/>
                <a:ext cx="58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990000"/>
                    </a:solidFill>
                    <a:latin typeface="Verdana" pitchFamily="34" charset="0"/>
                    <a:cs typeface="Arial" charset="0"/>
                  </a:rPr>
                  <a:t>Dec </a:t>
                </a:r>
                <a:r>
                  <a:rPr lang="en-US" sz="1400" b="1" dirty="0">
                    <a:solidFill>
                      <a:srgbClr val="990000"/>
                    </a:solidFill>
                    <a:latin typeface="Verdana" pitchFamily="34" charset="0"/>
                    <a:cs typeface="Arial" charset="0"/>
                  </a:rPr>
                  <a:t>’10</a:t>
                </a:r>
              </a:p>
            </p:txBody>
          </p:sp>
          <p:sp>
            <p:nvSpPr>
              <p:cNvPr id="41" name="Text Box 34"/>
              <p:cNvSpPr txBox="1">
                <a:spLocks noChangeArrowheads="1"/>
              </p:cNvSpPr>
              <p:nvPr/>
            </p:nvSpPr>
            <p:spPr bwMode="auto">
              <a:xfrm>
                <a:off x="1213" y="1661"/>
                <a:ext cx="844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990000"/>
                    </a:solidFill>
                    <a:latin typeface="Verdana" pitchFamily="34" charset="0"/>
                    <a:cs typeface="Arial" charset="0"/>
                  </a:rPr>
                  <a:t>Validation </a:t>
                </a:r>
              </a:p>
              <a:p>
                <a:pPr algn="ctr"/>
                <a:r>
                  <a:rPr lang="en-US" sz="1400" b="1" dirty="0" smtClean="0">
                    <a:solidFill>
                      <a:srgbClr val="990000"/>
                    </a:solidFill>
                    <a:latin typeface="Verdana" pitchFamily="34" charset="0"/>
                    <a:cs typeface="Arial" charset="0"/>
                  </a:rPr>
                  <a:t>&amp; go ahead</a:t>
                </a:r>
              </a:p>
              <a:p>
                <a:pPr algn="ctr"/>
                <a:r>
                  <a:rPr lang="en-US" sz="1400" b="1" dirty="0" smtClean="0">
                    <a:solidFill>
                      <a:srgbClr val="990000"/>
                    </a:solidFill>
                    <a:latin typeface="Verdana" pitchFamily="34" charset="0"/>
                    <a:cs typeface="Arial" charset="0"/>
                  </a:rPr>
                  <a:t>for </a:t>
                </a:r>
                <a:r>
                  <a:rPr lang="en-US" sz="1400" b="1" dirty="0" err="1" smtClean="0">
                    <a:solidFill>
                      <a:srgbClr val="990000"/>
                    </a:solidFill>
                    <a:latin typeface="Verdana" pitchFamily="34" charset="0"/>
                    <a:cs typeface="Arial" charset="0"/>
                  </a:rPr>
                  <a:t>bakelite</a:t>
                </a:r>
                <a:endParaRPr lang="en-US" sz="1400" b="1" dirty="0" smtClean="0">
                  <a:solidFill>
                    <a:srgbClr val="990000"/>
                  </a:solidFill>
                  <a:latin typeface="Verdana" pitchFamily="34" charset="0"/>
                  <a:cs typeface="Arial" charset="0"/>
                </a:endParaRPr>
              </a:p>
              <a:p>
                <a:pPr algn="ctr"/>
                <a:r>
                  <a:rPr lang="en-US" sz="1400" b="1" dirty="0" smtClean="0">
                    <a:solidFill>
                      <a:srgbClr val="990000"/>
                    </a:solidFill>
                    <a:latin typeface="Verdana" pitchFamily="34" charset="0"/>
                    <a:cs typeface="Arial" charset="0"/>
                  </a:rPr>
                  <a:t>production</a:t>
                </a:r>
                <a:endParaRPr lang="en-US" sz="1400" b="1" dirty="0">
                  <a:solidFill>
                    <a:srgbClr val="990000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2" name="Rectangle 35"/>
              <p:cNvSpPr>
                <a:spLocks noChangeArrowheads="1"/>
              </p:cNvSpPr>
              <p:nvPr/>
            </p:nvSpPr>
            <p:spPr bwMode="auto">
              <a:xfrm>
                <a:off x="431" y="1480"/>
                <a:ext cx="1360" cy="136"/>
              </a:xfrm>
              <a:prstGeom prst="rect">
                <a:avLst/>
              </a:prstGeom>
              <a:solidFill>
                <a:srgbClr val="800000">
                  <a:alpha val="49001"/>
                </a:srgbClr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pic>
          <p:nvPicPr>
            <p:cNvPr id="38" name="Picture 36" descr="j02330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3" y="935"/>
              <a:ext cx="640" cy="650"/>
            </a:xfrm>
            <a:prstGeom prst="rect">
              <a:avLst/>
            </a:prstGeom>
            <a:noFill/>
          </p:spPr>
        </p:pic>
      </p:grp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500034" y="4786322"/>
            <a:ext cx="7715304" cy="40011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9933">
                  <a:alpha val="50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Verdana" pitchFamily="34" charset="0"/>
              </a:rPr>
              <a:t>This of course depends, if the shutdown is in 2012 ?</a:t>
            </a:r>
            <a:endParaRPr lang="en-US" sz="20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17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482025"/>
            <a:ext cx="3533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Acknowledgements</a:t>
            </a:r>
            <a:endParaRPr lang="en-IN" sz="3200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53612"/>
            <a:ext cx="7543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rgbClr val="0000FF"/>
                </a:solidFill>
              </a:rPr>
              <a:t>Atul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Gurtu</a:t>
            </a:r>
            <a:r>
              <a:rPr lang="en-US" sz="2400" b="1" dirty="0" smtClean="0">
                <a:solidFill>
                  <a:srgbClr val="0000FF"/>
                </a:solidFill>
              </a:rPr>
              <a:t>, TIFR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V. C </a:t>
            </a:r>
            <a:r>
              <a:rPr lang="en-US" sz="2400" b="1" dirty="0" err="1" smtClean="0">
                <a:solidFill>
                  <a:srgbClr val="0000FF"/>
                </a:solidFill>
              </a:rPr>
              <a:t>Sahni</a:t>
            </a:r>
            <a:r>
              <a:rPr lang="en-US" sz="2400" b="1" dirty="0" smtClean="0">
                <a:solidFill>
                  <a:srgbClr val="0000FF"/>
                </a:solidFill>
              </a:rPr>
              <a:t>, BARC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S. Kailas, BARC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rgbClr val="0000FF"/>
                </a:solidFill>
              </a:rPr>
              <a:t>Naba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Mondal</a:t>
            </a:r>
            <a:r>
              <a:rPr lang="en-US" sz="2400" b="1" dirty="0" smtClean="0">
                <a:solidFill>
                  <a:srgbClr val="0000FF"/>
                </a:solidFill>
              </a:rPr>
              <a:t>, TIFR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R. K. </a:t>
            </a:r>
            <a:r>
              <a:rPr lang="en-US" sz="2400" b="1" dirty="0" err="1" smtClean="0">
                <a:solidFill>
                  <a:srgbClr val="0000FF"/>
                </a:solidFill>
              </a:rPr>
              <a:t>Choudhury</a:t>
            </a:r>
            <a:r>
              <a:rPr lang="en-US" sz="2400" b="1" dirty="0" smtClean="0">
                <a:solidFill>
                  <a:srgbClr val="0000FF"/>
                </a:solidFill>
              </a:rPr>
              <a:t>, BARC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rgbClr val="0000FF"/>
                </a:solidFill>
              </a:rPr>
              <a:t>Archana</a:t>
            </a:r>
            <a:r>
              <a:rPr lang="en-US" sz="2400" b="1" dirty="0" smtClean="0">
                <a:solidFill>
                  <a:srgbClr val="0000FF"/>
                </a:solidFill>
              </a:rPr>
              <a:t> Sharma and the staff at CERN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CDM, MDPDD, Spectroscopy Div.,  at BARC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Staff and students from </a:t>
            </a:r>
            <a:r>
              <a:rPr lang="en-US" sz="2400" b="1" dirty="0" err="1" smtClean="0">
                <a:solidFill>
                  <a:srgbClr val="0000FF"/>
                </a:solidFill>
              </a:rPr>
              <a:t>Panjab</a:t>
            </a:r>
            <a:r>
              <a:rPr lang="en-US" sz="2400" b="1" dirty="0" smtClean="0">
                <a:solidFill>
                  <a:srgbClr val="0000FF"/>
                </a:solidFill>
              </a:rPr>
              <a:t> University, Chandigarh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18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SC00314.JPG"/>
          <p:cNvPicPr>
            <a:picLocks noChangeAspect="1"/>
          </p:cNvPicPr>
          <p:nvPr/>
        </p:nvPicPr>
        <p:blipFill>
          <a:blip r:embed="rId2" cstate="print">
            <a:lum bright="-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76200"/>
            <a:ext cx="836588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Looking further : possible upgrades : GEMs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19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4953" y="5786735"/>
            <a:ext cx="598644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99"/>
                </a:solidFill>
              </a:rPr>
              <a:t>GEMs being exposed to </a:t>
            </a:r>
            <a:r>
              <a:rPr lang="en-US" sz="2400" b="1" dirty="0" err="1" smtClean="0">
                <a:solidFill>
                  <a:srgbClr val="00FF99"/>
                </a:solidFill>
              </a:rPr>
              <a:t>muon</a:t>
            </a:r>
            <a:r>
              <a:rPr lang="en-US" sz="2400" b="1" dirty="0" smtClean="0">
                <a:solidFill>
                  <a:srgbClr val="00FF99"/>
                </a:solidFill>
              </a:rPr>
              <a:t> beams at CERN</a:t>
            </a:r>
            <a:endParaRPr lang="en-US" sz="2400" b="1" dirty="0">
              <a:solidFill>
                <a:srgbClr val="00FF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255216"/>
            <a:ext cx="8673144" cy="4154984"/>
          </a:xfrm>
          <a:prstGeom prst="rect">
            <a:avLst/>
          </a:prstGeom>
          <a:solidFill>
            <a:schemeClr val="tx1">
              <a:alpha val="83000"/>
            </a:schemeClr>
          </a:solidFill>
        </p:spPr>
        <p:txBody>
          <a:bodyPr wrap="non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FFFF00"/>
                </a:solidFill>
              </a:rPr>
              <a:t>EoI</a:t>
            </a:r>
            <a:r>
              <a:rPr lang="en-US" sz="2400" b="1" dirty="0" smtClean="0">
                <a:solidFill>
                  <a:srgbClr val="FFFF00"/>
                </a:solidFill>
              </a:rPr>
              <a:t> for GEM upgrade (1.6  &lt; </a:t>
            </a:r>
            <a:r>
              <a:rPr lang="en-US" sz="2400" b="1" dirty="0" smtClean="0">
                <a:solidFill>
                  <a:srgbClr val="FFFF00"/>
                </a:solidFill>
                <a:sym typeface="Symbol"/>
              </a:rPr>
              <a:t> &lt; 2.1)</a:t>
            </a:r>
            <a:r>
              <a:rPr lang="en-US" sz="2400" b="1" i="1" dirty="0" smtClean="0">
                <a:solidFill>
                  <a:srgbClr val="FFFF00"/>
                </a:solidFill>
                <a:sym typeface="Symbol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sym typeface="Symbol"/>
              </a:rPr>
              <a:t>: Sept. 2010</a:t>
            </a:r>
          </a:p>
          <a:p>
            <a:pPr marL="457200" indent="-457200" algn="just">
              <a:buAutoNum type="arabicPeriod"/>
            </a:pPr>
            <a:endParaRPr lang="en-US" sz="2400" b="1" i="1" dirty="0" smtClean="0">
              <a:solidFill>
                <a:srgbClr val="FFFF00"/>
              </a:solidFill>
              <a:sym typeface="Symbol"/>
            </a:endParaRP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Local industry being looked into for GEM fabrication</a:t>
            </a:r>
          </a:p>
          <a:p>
            <a:pPr marL="457200" indent="-457200" algn="just">
              <a:buAutoNum type="arabicPeriod"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GEM testing facility has been set up at NPD-BARC</a:t>
            </a:r>
          </a:p>
          <a:p>
            <a:pPr marL="457200" indent="-457200" algn="just">
              <a:buAutoNum type="arabicPeriod"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GEM foils from CERN </a:t>
            </a:r>
            <a:r>
              <a:rPr lang="en-US" sz="2400" b="1" dirty="0" err="1" smtClean="0">
                <a:solidFill>
                  <a:srgbClr val="FFFF00"/>
                </a:solidFill>
              </a:rPr>
              <a:t>characterised</a:t>
            </a:r>
            <a:r>
              <a:rPr lang="en-US" sz="2400" b="1" dirty="0" smtClean="0">
                <a:solidFill>
                  <a:srgbClr val="FFFF00"/>
                </a:solidFill>
              </a:rPr>
              <a:t> :  pitch and hole diameter</a:t>
            </a:r>
          </a:p>
          <a:p>
            <a:pPr marL="457200" indent="-457200" algn="just">
              <a:buAutoNum type="arabicPeriod"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Gaseous etching of </a:t>
            </a:r>
            <a:r>
              <a:rPr lang="en-US" sz="2400" b="1" dirty="0" err="1" smtClean="0">
                <a:solidFill>
                  <a:srgbClr val="FFFF00"/>
                </a:solidFill>
              </a:rPr>
              <a:t>polymide</a:t>
            </a:r>
            <a:r>
              <a:rPr lang="en-US" sz="2400" b="1" dirty="0" smtClean="0">
                <a:solidFill>
                  <a:srgbClr val="FFFF00"/>
                </a:solidFill>
              </a:rPr>
              <a:t> surface being set up</a:t>
            </a:r>
          </a:p>
          <a:p>
            <a:pPr marL="457200" indent="-457200" algn="just">
              <a:buAutoNum type="arabicPeriod"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CERN support : GEM electronics and consolidating the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00FF"/>
                </a:solidFill>
              </a:rPr>
              <a:t>India CERN Meeting, BARC, 28/02/11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24600"/>
            <a:ext cx="2133600" cy="365125"/>
          </a:xfrm>
        </p:spPr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2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9006" y="228600"/>
            <a:ext cx="5398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The CMS-RPC collaboration</a:t>
            </a:r>
            <a:endParaRPr lang="en-US" sz="3600" b="1" dirty="0">
              <a:solidFill>
                <a:srgbClr val="800000"/>
              </a:solidFill>
            </a:endParaRPr>
          </a:p>
        </p:txBody>
      </p:sp>
      <p:pic>
        <p:nvPicPr>
          <p:cNvPr id="16" name="Picture 4" descr="exploded-013"/>
          <p:cNvPicPr>
            <a:picLocks noChangeAspect="1" noChangeArrowheads="1"/>
          </p:cNvPicPr>
          <p:nvPr/>
        </p:nvPicPr>
        <p:blipFill>
          <a:blip r:embed="rId2" cstate="print">
            <a:lum bright="9000" contrast="-1000"/>
          </a:blip>
          <a:srcRect/>
          <a:stretch>
            <a:fillRect/>
          </a:stretch>
        </p:blipFill>
        <p:spPr bwMode="auto">
          <a:xfrm>
            <a:off x="228600" y="1219200"/>
            <a:ext cx="3108282" cy="19050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1000"/>
          </a:blip>
          <a:srcRect l="5837" t="2509" r="7296" b="3345"/>
          <a:stretch>
            <a:fillRect/>
          </a:stretch>
        </p:blipFill>
        <p:spPr bwMode="auto">
          <a:xfrm>
            <a:off x="2695878" y="3235374"/>
            <a:ext cx="6371922" cy="301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0" y="990600"/>
            <a:ext cx="9144000" cy="5334000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3813993" y="4105870"/>
            <a:ext cx="4491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India-based Neutrino Observatory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Separate talk by spokesperson, </a:t>
            </a:r>
            <a:r>
              <a:rPr lang="en-US" b="1" dirty="0" err="1" smtClean="0">
                <a:solidFill>
                  <a:srgbClr val="0000FF"/>
                </a:solidFill>
              </a:rPr>
              <a:t>Naba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Mondal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  <a:sym typeface="Symbol"/>
              </a:rPr>
              <a:t> </a:t>
            </a:r>
            <a:r>
              <a:rPr lang="en-US" b="1" dirty="0" smtClean="0">
                <a:solidFill>
                  <a:srgbClr val="0000FF"/>
                </a:solidFill>
              </a:rPr>
              <a:t>27,000 RPCs</a:t>
            </a:r>
            <a:endParaRPr lang="en-IN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1600200"/>
            <a:ext cx="2592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600"/>
                </a:solidFill>
              </a:rPr>
              <a:t>Compact </a:t>
            </a:r>
            <a:r>
              <a:rPr lang="en-US" b="1" dirty="0" err="1" smtClean="0">
                <a:solidFill>
                  <a:srgbClr val="006600"/>
                </a:solidFill>
              </a:rPr>
              <a:t>Muon</a:t>
            </a:r>
            <a:r>
              <a:rPr lang="en-US" b="1" dirty="0" smtClean="0">
                <a:solidFill>
                  <a:srgbClr val="006600"/>
                </a:solidFill>
              </a:rPr>
              <a:t> Solenoid </a:t>
            </a:r>
          </a:p>
          <a:p>
            <a:pPr algn="ctr"/>
            <a:r>
              <a:rPr lang="en-US" b="1" dirty="0" smtClean="0">
                <a:solidFill>
                  <a:srgbClr val="006600"/>
                </a:solidFill>
              </a:rPr>
              <a:t>Experiment, CERN</a:t>
            </a:r>
          </a:p>
          <a:p>
            <a:pPr algn="ctr"/>
            <a:r>
              <a:rPr lang="en-US" b="1" dirty="0" smtClean="0">
                <a:solidFill>
                  <a:srgbClr val="006600"/>
                </a:solidFill>
                <a:sym typeface="Symbol"/>
              </a:rPr>
              <a:t> 1</a:t>
            </a:r>
            <a:r>
              <a:rPr lang="en-US" b="1" dirty="0" smtClean="0">
                <a:solidFill>
                  <a:srgbClr val="006600"/>
                </a:solidFill>
              </a:rPr>
              <a:t>000 RPCs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29000" y="1219200"/>
            <a:ext cx="4953000" cy="1828800"/>
            <a:chOff x="3429000" y="1219200"/>
            <a:chExt cx="4953000" cy="1828800"/>
          </a:xfrm>
        </p:grpSpPr>
        <p:sp>
          <p:nvSpPr>
            <p:cNvPr id="22" name="TextBox 21"/>
            <p:cNvSpPr txBox="1"/>
            <p:nvPr/>
          </p:nvSpPr>
          <p:spPr>
            <a:xfrm>
              <a:off x="4563134" y="1219200"/>
              <a:ext cx="3818866" cy="9541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</a:rPr>
                <a:t>Muon</a:t>
              </a:r>
              <a:r>
                <a:rPr lang="en-US" sz="2800" dirty="0" smtClean="0">
                  <a:solidFill>
                    <a:srgbClr val="FF0000"/>
                  </a:solidFill>
                </a:rPr>
                <a:t>	: central to both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</a:rPr>
                <a:t>RPCs 	: detector element</a:t>
              </a:r>
              <a:endParaRPr lang="en-IN" sz="2800" dirty="0">
                <a:solidFill>
                  <a:srgbClr val="FF0000"/>
                </a:solidFill>
              </a:endParaRPr>
            </a:p>
          </p:txBody>
        </p:sp>
        <p:sp>
          <p:nvSpPr>
            <p:cNvPr id="23" name="Striped Right Arrow 22"/>
            <p:cNvSpPr/>
            <p:nvPr/>
          </p:nvSpPr>
          <p:spPr>
            <a:xfrm>
              <a:off x="3429000" y="1572768"/>
              <a:ext cx="533400" cy="484632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Striped Right Arrow 23"/>
            <p:cNvSpPr/>
            <p:nvPr/>
          </p:nvSpPr>
          <p:spPr>
            <a:xfrm rot="16200000">
              <a:off x="6071616" y="2538984"/>
              <a:ext cx="533400" cy="484632"/>
            </a:xfrm>
            <a:prstGeom prst="striped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2819400"/>
            <a:ext cx="41313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dirty="0" smtClean="0">
                <a:solidFill>
                  <a:srgbClr val="006600"/>
                </a:solidFill>
              </a:rPr>
              <a:t>Resistive Plate Chambers</a:t>
            </a:r>
          </a:p>
          <a:p>
            <a:r>
              <a:rPr lang="en-US" sz="2000" b="1" i="1" dirty="0" smtClean="0">
                <a:solidFill>
                  <a:srgbClr val="006600"/>
                </a:solidFill>
              </a:rPr>
              <a:t>Large area coverage (each  </a:t>
            </a:r>
            <a:r>
              <a:rPr lang="en-US" sz="2000" b="1" i="1" dirty="0" smtClean="0">
                <a:solidFill>
                  <a:srgbClr val="006600"/>
                </a:solidFill>
                <a:sym typeface="Symbol"/>
              </a:rPr>
              <a:t>  2-4 m</a:t>
            </a:r>
            <a:r>
              <a:rPr lang="en-US" sz="2000" b="1" i="1" baseline="30000" dirty="0" smtClean="0">
                <a:solidFill>
                  <a:srgbClr val="006600"/>
                </a:solidFill>
                <a:sym typeface="Symbol"/>
              </a:rPr>
              <a:t>2</a:t>
            </a:r>
            <a:r>
              <a:rPr lang="en-US" sz="2000" b="1" i="1" dirty="0" smtClean="0">
                <a:solidFill>
                  <a:srgbClr val="006600"/>
                </a:solidFill>
                <a:sym typeface="Symbol"/>
              </a:rPr>
              <a:t>)</a:t>
            </a:r>
            <a:endParaRPr lang="en-US" sz="2000" b="1" i="1" dirty="0" smtClean="0">
              <a:solidFill>
                <a:srgbClr val="006600"/>
              </a:solidFill>
            </a:endParaRPr>
          </a:p>
          <a:p>
            <a:r>
              <a:rPr lang="en-US" sz="2000" b="1" i="1" dirty="0" smtClean="0">
                <a:solidFill>
                  <a:srgbClr val="006600"/>
                </a:solidFill>
              </a:rPr>
              <a:t>Excellent time  resolution (</a:t>
            </a:r>
            <a:r>
              <a:rPr lang="en-US" sz="2000" b="1" i="1" dirty="0" smtClean="0">
                <a:solidFill>
                  <a:srgbClr val="006600"/>
                </a:solidFill>
                <a:sym typeface="Symbol"/>
              </a:rPr>
              <a:t>  2 ns)</a:t>
            </a:r>
            <a:endParaRPr lang="en-US" sz="2000" b="1" i="1" dirty="0" smtClean="0">
              <a:solidFill>
                <a:srgbClr val="006600"/>
              </a:solidFill>
            </a:endParaRPr>
          </a:p>
          <a:p>
            <a:r>
              <a:rPr lang="en-US" sz="2000" b="1" i="1" dirty="0" smtClean="0">
                <a:solidFill>
                  <a:srgbClr val="006600"/>
                </a:solidFill>
              </a:rPr>
              <a:t>Count rate capability (</a:t>
            </a:r>
            <a:r>
              <a:rPr lang="en-US" sz="2000" b="1" i="1" dirty="0" smtClean="0">
                <a:solidFill>
                  <a:srgbClr val="006600"/>
                </a:solidFill>
                <a:sym typeface="Symbol"/>
              </a:rPr>
              <a:t> </a:t>
            </a:r>
            <a:r>
              <a:rPr lang="en-US" sz="2000" b="1" i="1" dirty="0" smtClean="0">
                <a:solidFill>
                  <a:srgbClr val="006600"/>
                </a:solidFill>
              </a:rPr>
              <a:t>kHz / cm</a:t>
            </a:r>
            <a:r>
              <a:rPr lang="en-US" sz="2000" b="1" i="1" baseline="30000" dirty="0" smtClean="0">
                <a:solidFill>
                  <a:srgbClr val="006600"/>
                </a:solidFill>
              </a:rPr>
              <a:t>2</a:t>
            </a:r>
            <a:r>
              <a:rPr lang="en-US" sz="2000" b="1" i="1" dirty="0" smtClean="0">
                <a:solidFill>
                  <a:srgbClr val="006600"/>
                </a:solidFill>
              </a:rPr>
              <a:t>)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Art of fabrication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Handling (</a:t>
            </a: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each   60 -70 kg)</a:t>
            </a:r>
            <a:endParaRPr lang="en-US" sz="2000" b="1" i="1" dirty="0" smtClean="0">
              <a:solidFill>
                <a:srgbClr val="0000FF"/>
              </a:solidFill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Long term performance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Associated gas handling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Detector management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Still learning ……</a:t>
            </a:r>
            <a:endParaRPr lang="en-IN" sz="20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-17"/>
            <a:chExt cx="5760" cy="4320"/>
          </a:xfrm>
        </p:grpSpPr>
        <p:sp>
          <p:nvSpPr>
            <p:cNvPr id="46900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816" y="2874"/>
              <a:ext cx="1584" cy="91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n-IN" sz="3600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2006</a:t>
              </a:r>
            </a:p>
          </p:txBody>
        </p:sp>
        <p:pic>
          <p:nvPicPr>
            <p:cNvPr id="469008" name="Picture 16" descr="DSCN0798"/>
            <p:cNvPicPr>
              <a:picLocks noChangeAspect="1" noChangeArrowheads="1"/>
            </p:cNvPicPr>
            <p:nvPr/>
          </p:nvPicPr>
          <p:blipFill>
            <a:blip r:embed="rId3" cstate="print">
              <a:lum bright="-8000"/>
            </a:blip>
            <a:srcRect/>
            <a:stretch>
              <a:fillRect/>
            </a:stretch>
          </p:blipFill>
          <p:spPr bwMode="auto">
            <a:xfrm>
              <a:off x="0" y="-17"/>
              <a:ext cx="5760" cy="4320"/>
            </a:xfrm>
            <a:prstGeom prst="rect">
              <a:avLst/>
            </a:prstGeom>
            <a:noFill/>
          </p:spPr>
        </p:pic>
        <p:sp>
          <p:nvSpPr>
            <p:cNvPr id="469009" name="Rectangle 17"/>
            <p:cNvSpPr>
              <a:spLocks noChangeArrowheads="1"/>
            </p:cNvSpPr>
            <p:nvPr/>
          </p:nvSpPr>
          <p:spPr bwMode="auto">
            <a:xfrm>
              <a:off x="1200" y="576"/>
              <a:ext cx="364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</a:rPr>
                <a:t>RPC Lab. @ </a:t>
              </a:r>
              <a:r>
                <a:rPr lang="en-US" sz="3200" b="1" dirty="0" smtClean="0">
                  <a:solidFill>
                    <a:srgbClr val="FFFF00"/>
                  </a:solidFill>
                </a:rPr>
                <a:t>NPD-BARC, Mumbai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3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8824" y="5124271"/>
            <a:ext cx="5803576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FF00"/>
                </a:solidFill>
              </a:rPr>
              <a:t>	India-CMS-RPC collaboration :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Nuclear Physics Division, BARC, Mumbai &amp;</a:t>
            </a:r>
            <a:endParaRPr lang="en-IN" sz="240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Panjab</a:t>
            </a:r>
            <a:r>
              <a:rPr lang="en-US" sz="2400" dirty="0" smtClean="0">
                <a:solidFill>
                  <a:srgbClr val="FFFF00"/>
                </a:solidFill>
              </a:rPr>
              <a:t> University, Chandigarh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28800" y="381000"/>
            <a:ext cx="5751513" cy="6096000"/>
            <a:chOff x="1152" y="240"/>
            <a:chExt cx="3623" cy="3840"/>
          </a:xfrm>
        </p:grpSpPr>
        <p:pic>
          <p:nvPicPr>
            <p:cNvPr id="669699" name="Picture 3" descr="DSC00046"/>
            <p:cNvPicPr>
              <a:picLocks noChangeAspect="1" noChangeArrowheads="1"/>
            </p:cNvPicPr>
            <p:nvPr/>
          </p:nvPicPr>
          <p:blipFill>
            <a:blip r:embed="rId3" cstate="print">
              <a:lum bright="14000"/>
            </a:blip>
            <a:srcRect t="20461"/>
            <a:stretch>
              <a:fillRect/>
            </a:stretch>
          </p:blipFill>
          <p:spPr bwMode="auto">
            <a:xfrm>
              <a:off x="1152" y="240"/>
              <a:ext cx="3623" cy="3840"/>
            </a:xfrm>
            <a:prstGeom prst="rect">
              <a:avLst/>
            </a:prstGeom>
            <a:noFill/>
          </p:spPr>
        </p:pic>
        <p:sp>
          <p:nvSpPr>
            <p:cNvPr id="669700" name="Text Box 4"/>
            <p:cNvSpPr txBox="1">
              <a:spLocks noChangeArrowheads="1"/>
            </p:cNvSpPr>
            <p:nvPr/>
          </p:nvSpPr>
          <p:spPr bwMode="auto">
            <a:xfrm>
              <a:off x="2784" y="3464"/>
              <a:ext cx="1968" cy="52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FF00"/>
                  </a:solidFill>
                  <a:latin typeface="Verdana" pitchFamily="34" charset="0"/>
                </a:rPr>
                <a:t>Cosmic stand for </a:t>
              </a:r>
            </a:p>
            <a:p>
              <a:r>
                <a:rPr lang="en-US" sz="1600" b="1">
                  <a:solidFill>
                    <a:srgbClr val="FFFF00"/>
                  </a:solidFill>
                  <a:latin typeface="Verdana" pitchFamily="34" charset="0"/>
                </a:rPr>
                <a:t>leakage current &amp; </a:t>
              </a:r>
            </a:p>
            <a:p>
              <a:r>
                <a:rPr lang="en-US" sz="1600" b="1">
                  <a:solidFill>
                    <a:srgbClr val="FFFF00"/>
                  </a:solidFill>
                  <a:latin typeface="Verdana" pitchFamily="34" charset="0"/>
                </a:rPr>
                <a:t>efficiency measurements</a:t>
              </a:r>
            </a:p>
          </p:txBody>
        </p:sp>
        <p:pic>
          <p:nvPicPr>
            <p:cNvPr id="6697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0" y="2832"/>
              <a:ext cx="1549" cy="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69703" name="Rectangle 7"/>
          <p:cNvSpPr>
            <a:spLocks noChangeArrowheads="1"/>
          </p:cNvSpPr>
          <p:nvPr/>
        </p:nvSpPr>
        <p:spPr bwMode="auto">
          <a:xfrm>
            <a:off x="323850" y="260350"/>
            <a:ext cx="8569325" cy="6477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b="1">
                <a:solidFill>
                  <a:srgbClr val="800000"/>
                </a:solidFill>
                <a:latin typeface="Verdana" pitchFamily="34" charset="0"/>
              </a:rPr>
              <a:t>Leakage current vs. HV measurements for gas-gaps at NPD-BARC, Mumbai</a:t>
            </a:r>
            <a:endParaRPr lang="en-US" sz="2000" b="1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669704" name="WordArt 8"/>
          <p:cNvSpPr>
            <a:spLocks noChangeArrowheads="1" noChangeShapeType="1" noTextEdit="1"/>
          </p:cNvSpPr>
          <p:nvPr/>
        </p:nvSpPr>
        <p:spPr bwMode="auto">
          <a:xfrm>
            <a:off x="323850" y="1052513"/>
            <a:ext cx="2809875" cy="814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IN" sz="2400" b="1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January '2008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4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70" name="Picture 2" descr="DSC006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1" y="0"/>
            <a:ext cx="9145101" cy="6858000"/>
          </a:xfrm>
          <a:prstGeom prst="rect">
            <a:avLst/>
          </a:prstGeom>
          <a:noFill/>
        </p:spPr>
      </p:pic>
      <p:sp>
        <p:nvSpPr>
          <p:cNvPr id="672782" name="Rectangle 14"/>
          <p:cNvSpPr>
            <a:spLocks noChangeArrowheads="1"/>
          </p:cNvSpPr>
          <p:nvPr/>
        </p:nvSpPr>
        <p:spPr bwMode="auto">
          <a:xfrm>
            <a:off x="546100" y="152400"/>
            <a:ext cx="8064500" cy="9144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>
                <a:solidFill>
                  <a:srgbClr val="800000"/>
                </a:solidFill>
                <a:latin typeface="Verdana" pitchFamily="34" charset="0"/>
              </a:rPr>
              <a:t>Fully assembled RPC with front end electronics, </a:t>
            </a:r>
            <a:br>
              <a:rPr lang="en-US" sz="2000" b="1" dirty="0">
                <a:solidFill>
                  <a:srgbClr val="800000"/>
                </a:solidFill>
                <a:latin typeface="Verdana" pitchFamily="34" charset="0"/>
              </a:rPr>
            </a:br>
            <a:r>
              <a:rPr lang="en-US" sz="2000" b="1" dirty="0">
                <a:solidFill>
                  <a:srgbClr val="800000"/>
                </a:solidFill>
                <a:latin typeface="Verdana" pitchFamily="34" charset="0"/>
              </a:rPr>
              <a:t>gas flow pipes, cooling pipes, HV and signal </a:t>
            </a:r>
            <a:r>
              <a:rPr lang="en-US" sz="2000" b="1" dirty="0" smtClean="0">
                <a:solidFill>
                  <a:srgbClr val="800000"/>
                </a:solidFill>
                <a:latin typeface="Verdana" pitchFamily="34" charset="0"/>
              </a:rPr>
              <a:t>cables at </a:t>
            </a:r>
          </a:p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Verdana" pitchFamily="34" charset="0"/>
              </a:rPr>
              <a:t>NPD-BARC, Mumbai</a:t>
            </a:r>
            <a:endParaRPr lang="en-US" sz="20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5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79388" y="1244600"/>
            <a:ext cx="1943100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IN" sz="2800" b="1" kern="10" dirty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June '2008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7950" y="1219200"/>
            <a:ext cx="8959850" cy="4810688"/>
            <a:chOff x="107950" y="1219200"/>
            <a:chExt cx="8959850" cy="4810688"/>
          </a:xfrm>
        </p:grpSpPr>
        <p:pic>
          <p:nvPicPr>
            <p:cNvPr id="160785" name="Picture 17" descr="IMG_05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950" y="1219200"/>
              <a:ext cx="4540250" cy="3406209"/>
            </a:xfrm>
            <a:prstGeom prst="rect">
              <a:avLst/>
            </a:prstGeom>
            <a:noFill/>
          </p:spPr>
        </p:pic>
        <p:sp>
          <p:nvSpPr>
            <p:cNvPr id="160786" name="Text Box 18"/>
            <p:cNvSpPr txBox="1">
              <a:spLocks noChangeArrowheads="1"/>
            </p:cNvSpPr>
            <p:nvPr/>
          </p:nvSpPr>
          <p:spPr bwMode="auto">
            <a:xfrm>
              <a:off x="170862" y="3987225"/>
              <a:ext cx="3639138" cy="58477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Verdana" pitchFamily="34" charset="0"/>
                </a:rPr>
                <a:t>RPC Box </a:t>
              </a:r>
              <a:r>
                <a:rPr lang="en-US" sz="1600" b="1" dirty="0" smtClean="0">
                  <a:latin typeface="Verdana" pitchFamily="34" charset="0"/>
                </a:rPr>
                <a:t>from India, entering </a:t>
              </a:r>
            </a:p>
            <a:p>
              <a:r>
                <a:rPr lang="en-US" sz="1600" b="1" dirty="0" smtClean="0">
                  <a:latin typeface="Verdana" pitchFamily="34" charset="0"/>
                </a:rPr>
                <a:t>the ISR </a:t>
              </a:r>
              <a:r>
                <a:rPr lang="en-US" sz="1600" b="1" dirty="0">
                  <a:latin typeface="Verdana" pitchFamily="34" charset="0"/>
                </a:rPr>
                <a:t>Lab. in CERN </a:t>
              </a:r>
              <a:r>
                <a:rPr lang="en-US" sz="1600" b="1" dirty="0" smtClean="0">
                  <a:latin typeface="Verdana" pitchFamily="34" charset="0"/>
                </a:rPr>
                <a:t>: Jul 08</a:t>
              </a:r>
              <a:endParaRPr lang="en-US" sz="1600" b="1" dirty="0">
                <a:latin typeface="Verdana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795283" y="2133600"/>
              <a:ext cx="4272517" cy="3896288"/>
              <a:chOff x="4795283" y="2580712"/>
              <a:chExt cx="4272517" cy="3896288"/>
            </a:xfrm>
          </p:grpSpPr>
          <p:pic>
            <p:nvPicPr>
              <p:cNvPr id="160788" name="Picture 20" descr="IMG_0558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8000"/>
              </a:blip>
              <a:srcRect l="8858" r="8858"/>
              <a:stretch>
                <a:fillRect/>
              </a:stretch>
            </p:blipFill>
            <p:spPr bwMode="auto">
              <a:xfrm>
                <a:off x="4795283" y="2580712"/>
                <a:ext cx="4272517" cy="3896288"/>
              </a:xfrm>
              <a:prstGeom prst="rect">
                <a:avLst/>
              </a:prstGeom>
              <a:noFill/>
            </p:spPr>
          </p:pic>
          <p:sp>
            <p:nvSpPr>
              <p:cNvPr id="160789" name="Text Box 21"/>
              <p:cNvSpPr txBox="1">
                <a:spLocks noChangeArrowheads="1"/>
              </p:cNvSpPr>
              <p:nvPr/>
            </p:nvSpPr>
            <p:spPr bwMode="auto">
              <a:xfrm>
                <a:off x="6011862" y="6062246"/>
                <a:ext cx="2971799" cy="33855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latin typeface="Verdana" pitchFamily="34" charset="0"/>
                  </a:rPr>
                  <a:t>  The </a:t>
                </a:r>
                <a:r>
                  <a:rPr lang="en-US" sz="1600" b="1" dirty="0">
                    <a:latin typeface="Verdana" pitchFamily="34" charset="0"/>
                  </a:rPr>
                  <a:t>ten </a:t>
                </a:r>
                <a:r>
                  <a:rPr lang="en-US" sz="1600" b="1" dirty="0" smtClean="0">
                    <a:latin typeface="Verdana" pitchFamily="34" charset="0"/>
                  </a:rPr>
                  <a:t>RPCs : INTACT</a:t>
                </a:r>
                <a:endParaRPr lang="en-US" sz="1600" b="1" dirty="0">
                  <a:latin typeface="Verdana" pitchFamily="34" charset="0"/>
                </a:endParaRPr>
              </a:p>
            </p:txBody>
          </p:sp>
        </p:grpSp>
      </p:grpSp>
      <p:sp>
        <p:nvSpPr>
          <p:cNvPr id="160790" name="Rectangle 22"/>
          <p:cNvSpPr>
            <a:spLocks noChangeArrowheads="1"/>
          </p:cNvSpPr>
          <p:nvPr/>
        </p:nvSpPr>
        <p:spPr bwMode="auto">
          <a:xfrm>
            <a:off x="331788" y="152400"/>
            <a:ext cx="8583612" cy="80645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>
                <a:solidFill>
                  <a:srgbClr val="800000"/>
                </a:solidFill>
                <a:latin typeface="Verdana" pitchFamily="34" charset="0"/>
              </a:rPr>
              <a:t>RPC consignment </a:t>
            </a:r>
            <a:r>
              <a:rPr lang="en-US" sz="2400" b="1" dirty="0" smtClean="0">
                <a:solidFill>
                  <a:srgbClr val="800000"/>
                </a:solidFill>
                <a:latin typeface="Verdana" pitchFamily="34" charset="0"/>
              </a:rPr>
              <a:t>from India (10 RPCs) : </a:t>
            </a:r>
            <a:r>
              <a:rPr lang="en-US" sz="2400" b="1" dirty="0">
                <a:solidFill>
                  <a:srgbClr val="800000"/>
                </a:solidFill>
                <a:latin typeface="Verdana" pitchFamily="34" charset="0"/>
              </a:rPr>
              <a:t>866 kg</a:t>
            </a:r>
          </a:p>
          <a:p>
            <a:r>
              <a:rPr lang="en-US" sz="2400" b="1" dirty="0">
                <a:solidFill>
                  <a:srgbClr val="800000"/>
                </a:solidFill>
                <a:latin typeface="Verdana" pitchFamily="34" charset="0"/>
              </a:rPr>
              <a:t>Mumbai to Geneva : </a:t>
            </a:r>
            <a:r>
              <a:rPr lang="en-US" sz="2400" b="1" dirty="0" smtClean="0">
                <a:solidFill>
                  <a:srgbClr val="800000"/>
                </a:solidFill>
                <a:latin typeface="Verdana" pitchFamily="34" charset="0"/>
              </a:rPr>
              <a:t>July 2008</a:t>
            </a:r>
            <a:endParaRPr lang="en-US" sz="24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9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0" name="WordArt 5"/>
          <p:cNvSpPr>
            <a:spLocks noChangeArrowheads="1" noChangeShapeType="1" noTextEdit="1"/>
          </p:cNvSpPr>
          <p:nvPr/>
        </p:nvSpPr>
        <p:spPr bwMode="auto">
          <a:xfrm>
            <a:off x="342900" y="4978400"/>
            <a:ext cx="1943100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IN" sz="28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July </a:t>
            </a:r>
            <a:r>
              <a:rPr lang="en-IN" sz="2800" b="1" kern="10" dirty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'2008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563-3408-4F61-8257-F6CCF74D62EB}" type="slidenum">
              <a:rPr lang="en-US" b="1">
                <a:solidFill>
                  <a:srgbClr val="0000FF"/>
                </a:solidFill>
              </a:rPr>
              <a:pPr/>
              <a:t>7</a:t>
            </a:fld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36353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762000"/>
            <a:ext cx="6624637" cy="5716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179388" y="115888"/>
            <a:ext cx="8785225" cy="72072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b="1">
                <a:solidFill>
                  <a:srgbClr val="800000"/>
                </a:solidFill>
                <a:latin typeface="Verdana" pitchFamily="34" charset="0"/>
              </a:rPr>
              <a:t>Efficiency plots for eight chambers measured in ISR Lab., with the cosmic hodoscope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79613" y="1341438"/>
            <a:ext cx="6804025" cy="2519362"/>
            <a:chOff x="1247" y="845"/>
            <a:chExt cx="4286" cy="1587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247" y="952"/>
              <a:ext cx="4286" cy="210"/>
              <a:chOff x="1202" y="651"/>
              <a:chExt cx="4286" cy="210"/>
            </a:xfrm>
          </p:grpSpPr>
          <p:sp>
            <p:nvSpPr>
              <p:cNvPr id="363528" name="Line 8"/>
              <p:cNvSpPr>
                <a:spLocks noChangeShapeType="1"/>
              </p:cNvSpPr>
              <p:nvPr/>
            </p:nvSpPr>
            <p:spPr bwMode="auto">
              <a:xfrm flipH="1">
                <a:off x="1202" y="754"/>
                <a:ext cx="3628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63529" name="Text Box 9"/>
              <p:cNvSpPr txBox="1">
                <a:spLocks noChangeArrowheads="1"/>
              </p:cNvSpPr>
              <p:nvPr/>
            </p:nvSpPr>
            <p:spPr bwMode="auto">
              <a:xfrm>
                <a:off x="4830" y="651"/>
                <a:ext cx="658" cy="2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3300"/>
                    </a:solidFill>
                    <a:latin typeface="Verdana" pitchFamily="34" charset="0"/>
                    <a:sym typeface="Symbol" pitchFamily="18" charset="2"/>
                  </a:rPr>
                  <a:t> &gt; 95%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326" y="845"/>
              <a:ext cx="659" cy="1587"/>
              <a:chOff x="3326" y="845"/>
              <a:chExt cx="659" cy="1587"/>
            </a:xfrm>
          </p:grpSpPr>
          <p:sp>
            <p:nvSpPr>
              <p:cNvPr id="363525" name="Rectangle 5"/>
              <p:cNvSpPr>
                <a:spLocks noChangeArrowheads="1"/>
              </p:cNvSpPr>
              <p:nvPr/>
            </p:nvSpPr>
            <p:spPr bwMode="auto">
              <a:xfrm>
                <a:off x="3379" y="845"/>
                <a:ext cx="565" cy="1587"/>
              </a:xfrm>
              <a:prstGeom prst="rect">
                <a:avLst/>
              </a:prstGeom>
              <a:solidFill>
                <a:srgbClr val="FF00FF">
                  <a:alpha val="39999"/>
                </a:srgbClr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3526" name="Text Box 6"/>
              <p:cNvSpPr txBox="1">
                <a:spLocks noChangeArrowheads="1"/>
              </p:cNvSpPr>
              <p:nvPr/>
            </p:nvSpPr>
            <p:spPr bwMode="auto">
              <a:xfrm>
                <a:off x="3326" y="1570"/>
                <a:ext cx="65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800000"/>
                    </a:solidFill>
                    <a:latin typeface="Verdana" pitchFamily="34" charset="0"/>
                  </a:rPr>
                  <a:t>Operating</a:t>
                </a:r>
              </a:p>
              <a:p>
                <a:pPr algn="ctr"/>
                <a:r>
                  <a:rPr lang="en-US" sz="1200" b="1" dirty="0" smtClean="0">
                    <a:solidFill>
                      <a:srgbClr val="800000"/>
                    </a:solidFill>
                    <a:latin typeface="Verdana" pitchFamily="34" charset="0"/>
                  </a:rPr>
                  <a:t>Range ?</a:t>
                </a:r>
                <a:endParaRPr lang="en-US" sz="1200" b="1" dirty="0">
                  <a:solidFill>
                    <a:srgbClr val="800000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363539" name="Text Box 19"/>
          <p:cNvSpPr txBox="1">
            <a:spLocks noChangeArrowheads="1"/>
          </p:cNvSpPr>
          <p:nvPr/>
        </p:nvSpPr>
        <p:spPr bwMode="auto">
          <a:xfrm>
            <a:off x="6443663" y="1989138"/>
            <a:ext cx="2479675" cy="5175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000CC"/>
                </a:solidFill>
                <a:latin typeface="Verdana" pitchFamily="34" charset="0"/>
              </a:rPr>
              <a:t>Not corrected for T &amp; P</a:t>
            </a:r>
          </a:p>
          <a:p>
            <a:pPr algn="l"/>
            <a:r>
              <a:rPr lang="en-US" sz="1400" b="1">
                <a:solidFill>
                  <a:srgbClr val="0000CC"/>
                </a:solidFill>
                <a:latin typeface="Verdana" pitchFamily="34" charset="0"/>
              </a:rPr>
              <a:t>Threshold ~ 200 mV</a:t>
            </a:r>
          </a:p>
        </p:txBody>
      </p:sp>
      <p:sp>
        <p:nvSpPr>
          <p:cNvPr id="363540" name="Line 20"/>
          <p:cNvSpPr>
            <a:spLocks noChangeShapeType="1"/>
          </p:cNvSpPr>
          <p:nvPr/>
        </p:nvSpPr>
        <p:spPr bwMode="auto">
          <a:xfrm flipV="1">
            <a:off x="4643438" y="3860800"/>
            <a:ext cx="0" cy="18732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3775"/>
            <a:ext cx="73152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1222375"/>
            <a:ext cx="1752600" cy="3048000"/>
          </a:xfrm>
          <a:prstGeom prst="rect">
            <a:avLst/>
          </a:prstGeom>
          <a:solidFill>
            <a:srgbClr val="FFFF00">
              <a:alpha val="5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9200" y="68580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Verdana" pitchFamily="34" charset="0"/>
              </a:rPr>
              <a:t>the 4th layer is in between </a:t>
            </a:r>
            <a:r>
              <a:rPr lang="en-US" sz="2000" b="1">
                <a:solidFill>
                  <a:srgbClr val="0000FF"/>
                </a:solidFill>
                <a:latin typeface="Verdana" pitchFamily="34" charset="0"/>
                <a:sym typeface="Symbol" pitchFamily="18" charset="2"/>
              </a:rPr>
              <a:t></a:t>
            </a:r>
            <a:r>
              <a:rPr lang="en-US" sz="1600" b="1">
                <a:solidFill>
                  <a:srgbClr val="0000FF"/>
                </a:solidFill>
                <a:latin typeface="Verdana" pitchFamily="34" charset="0"/>
              </a:rPr>
              <a:t> = 1.2 and 1.6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838200" y="76200"/>
            <a:ext cx="739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Verdana" pitchFamily="34" charset="0"/>
              </a:rPr>
              <a:t>simulated trigger efficiency plot : Piet Verwilligen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048000" y="4038600"/>
            <a:ext cx="2971800" cy="2305110"/>
            <a:chOff x="3429000" y="3962400"/>
            <a:chExt cx="2971800" cy="2305110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2972594" y="5028406"/>
              <a:ext cx="18288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4687094" y="4990306"/>
              <a:ext cx="20574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5" name="Rectangle 12"/>
            <p:cNvSpPr>
              <a:spLocks noChangeArrowheads="1"/>
            </p:cNvSpPr>
            <p:nvPr/>
          </p:nvSpPr>
          <p:spPr bwMode="auto">
            <a:xfrm>
              <a:off x="3429000" y="5867400"/>
              <a:ext cx="1219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  <a:latin typeface="Verdana" pitchFamily="34" charset="0"/>
                  <a:sym typeface="Symbol" pitchFamily="18" charset="2"/>
                </a:rPr>
                <a:t></a:t>
              </a:r>
              <a:r>
                <a:rPr lang="en-US" sz="1600" b="1" dirty="0">
                  <a:solidFill>
                    <a:srgbClr val="0000FF"/>
                  </a:solidFill>
                  <a:latin typeface="Verdana" pitchFamily="34" charset="0"/>
                </a:rPr>
                <a:t> = 1.24</a:t>
              </a:r>
            </a:p>
          </p:txBody>
        </p:sp>
        <p:sp>
          <p:nvSpPr>
            <p:cNvPr id="7186" name="Rectangle 13"/>
            <p:cNvSpPr>
              <a:spLocks noChangeArrowheads="1"/>
            </p:cNvSpPr>
            <p:nvPr/>
          </p:nvSpPr>
          <p:spPr bwMode="auto">
            <a:xfrm>
              <a:off x="5181600" y="5867400"/>
              <a:ext cx="1219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  <a:latin typeface="Verdana" pitchFamily="34" charset="0"/>
                  <a:sym typeface="Symbol" pitchFamily="18" charset="2"/>
                </a:rPr>
                <a:t></a:t>
              </a:r>
              <a:r>
                <a:rPr lang="en-US" sz="1600" b="1" dirty="0">
                  <a:solidFill>
                    <a:srgbClr val="0000FF"/>
                  </a:solidFill>
                  <a:latin typeface="Verdana" pitchFamily="34" charset="0"/>
                </a:rPr>
                <a:t> = 1.42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189413" y="2311400"/>
            <a:ext cx="4725987" cy="2032000"/>
            <a:chOff x="4190206" y="2514600"/>
            <a:chExt cx="4725194" cy="2031325"/>
          </a:xfrm>
        </p:grpSpPr>
        <p:sp>
          <p:nvSpPr>
            <p:cNvPr id="7176" name="Rectangle 15"/>
            <p:cNvSpPr>
              <a:spLocks noChangeArrowheads="1"/>
            </p:cNvSpPr>
            <p:nvPr/>
          </p:nvSpPr>
          <p:spPr bwMode="auto">
            <a:xfrm>
              <a:off x="7543800" y="2514600"/>
              <a:ext cx="1371600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  <a:latin typeface="Calibri" pitchFamily="34" charset="0"/>
                </a:rPr>
                <a:t>small dips are due to an interface </a:t>
              </a:r>
            </a:p>
            <a:p>
              <a:r>
                <a:rPr lang="en-US" b="1">
                  <a:solidFill>
                    <a:srgbClr val="0000FF"/>
                  </a:solidFill>
                  <a:latin typeface="Calibri" pitchFamily="34" charset="0"/>
                </a:rPr>
                <a:t>between different </a:t>
              </a:r>
            </a:p>
            <a:p>
              <a:r>
                <a:rPr lang="en-US" b="1">
                  <a:solidFill>
                    <a:srgbClr val="0000FF"/>
                  </a:solidFill>
                  <a:latin typeface="Calibri" pitchFamily="34" charset="0"/>
                </a:rPr>
                <a:t>rolls in one chamber</a:t>
              </a: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4190206" y="2895600"/>
              <a:ext cx="3353594" cy="306388"/>
              <a:chOff x="4190206" y="2971800"/>
              <a:chExt cx="3353594" cy="30638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10800000">
                <a:off x="4191793" y="3276372"/>
                <a:ext cx="3352237" cy="1587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5400000" flipH="1" flipV="1">
                <a:off x="4039444" y="3124022"/>
                <a:ext cx="303111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 flipH="1" flipV="1">
                <a:off x="4571961" y="3123228"/>
                <a:ext cx="304699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 flipH="1" flipV="1">
                <a:off x="5790956" y="3123228"/>
                <a:ext cx="304699" cy="158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 flipH="1" flipV="1">
                <a:off x="6402041" y="3123228"/>
                <a:ext cx="304699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8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8" name="Rectangle 18"/>
          <p:cNvSpPr>
            <a:spLocks noChangeArrowheads="1"/>
          </p:cNvSpPr>
          <p:nvPr/>
        </p:nvSpPr>
        <p:spPr bwMode="auto">
          <a:xfrm>
            <a:off x="3886200" y="228600"/>
            <a:ext cx="4953000" cy="5334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800000"/>
                </a:solidFill>
                <a:latin typeface="Verdana" pitchFamily="34" charset="0"/>
              </a:rPr>
              <a:t>Longitudinal section of CMS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066800" y="1069975"/>
            <a:ext cx="8029575" cy="5178425"/>
            <a:chOff x="1066800" y="1069975"/>
            <a:chExt cx="8029575" cy="5178425"/>
          </a:xfrm>
        </p:grpSpPr>
        <p:graphicFrame>
          <p:nvGraphicFramePr>
            <p:cNvPr id="107523" name="Object 3"/>
            <p:cNvGraphicFramePr>
              <a:graphicFrameLocks noChangeAspect="1"/>
            </p:cNvGraphicFramePr>
            <p:nvPr/>
          </p:nvGraphicFramePr>
          <p:xfrm>
            <a:off x="1143000" y="1828800"/>
            <a:ext cx="7004050" cy="4419600"/>
          </p:xfrm>
          <a:graphic>
            <a:graphicData uri="http://schemas.openxmlformats.org/presentationml/2006/ole">
              <p:oleObj spid="_x0000_s5122" name="Picture" r:id="rId4" imgW="6082560" imgH="3837960" progId="Word.Picture.8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51000" y="1773238"/>
              <a:ext cx="7423150" cy="1787525"/>
              <a:chOff x="1056" y="1106"/>
              <a:chExt cx="4676" cy="112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056" y="1106"/>
                <a:ext cx="3936" cy="1104"/>
                <a:chOff x="1056" y="1008"/>
                <a:chExt cx="3936" cy="1104"/>
              </a:xfrm>
            </p:grpSpPr>
            <p:sp>
              <p:nvSpPr>
                <p:cNvPr id="107528" name="Line 8"/>
                <p:cNvSpPr>
                  <a:spLocks noChangeShapeType="1"/>
                </p:cNvSpPr>
                <p:nvPr/>
              </p:nvSpPr>
              <p:spPr bwMode="auto">
                <a:xfrm>
                  <a:off x="1056" y="1008"/>
                  <a:ext cx="3936" cy="0"/>
                </a:xfrm>
                <a:prstGeom prst="line">
                  <a:avLst/>
                </a:prstGeom>
                <a:noFill/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7529" name="Line 9"/>
                <p:cNvSpPr>
                  <a:spLocks noChangeShapeType="1"/>
                </p:cNvSpPr>
                <p:nvPr/>
              </p:nvSpPr>
              <p:spPr bwMode="auto">
                <a:xfrm>
                  <a:off x="4992" y="1008"/>
                  <a:ext cx="0" cy="1104"/>
                </a:xfrm>
                <a:prstGeom prst="line">
                  <a:avLst/>
                </a:prstGeom>
                <a:noFill/>
                <a:ln w="38100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07530" name="Text Box 10"/>
              <p:cNvSpPr txBox="1">
                <a:spLocks noChangeArrowheads="1"/>
              </p:cNvSpPr>
              <p:nvPr/>
            </p:nvSpPr>
            <p:spPr bwMode="auto">
              <a:xfrm>
                <a:off x="5016" y="1370"/>
                <a:ext cx="716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66"/>
                    </a:solidFill>
                    <a:latin typeface="Verdana" pitchFamily="34" charset="0"/>
                    <a:cs typeface="Arial" charset="0"/>
                  </a:rPr>
                  <a:t>Present </a:t>
                </a:r>
              </a:p>
              <a:p>
                <a:pPr algn="ctr"/>
                <a:r>
                  <a:rPr lang="en-US" sz="1400" b="1">
                    <a:solidFill>
                      <a:srgbClr val="000066"/>
                    </a:solidFill>
                    <a:latin typeface="Verdana" pitchFamily="34" charset="0"/>
                    <a:cs typeface="Arial" charset="0"/>
                  </a:rPr>
                  <a:t>end-cap</a:t>
                </a:r>
              </a:p>
              <a:p>
                <a:pPr algn="ctr"/>
                <a:r>
                  <a:rPr lang="en-US" sz="1400" b="1">
                    <a:solidFill>
                      <a:srgbClr val="000066"/>
                    </a:solidFill>
                    <a:latin typeface="Verdana" pitchFamily="34" charset="0"/>
                    <a:cs typeface="Arial" charset="0"/>
                  </a:rPr>
                  <a:t>RPC </a:t>
                </a:r>
              </a:p>
              <a:p>
                <a:pPr algn="ctr"/>
                <a:r>
                  <a:rPr lang="en-US" sz="1400" b="1">
                    <a:solidFill>
                      <a:srgbClr val="000066"/>
                    </a:solidFill>
                    <a:latin typeface="Verdana" pitchFamily="34" charset="0"/>
                    <a:cs typeface="Arial" charset="0"/>
                  </a:rPr>
                  <a:t>coverage</a:t>
                </a:r>
              </a:p>
              <a:p>
                <a:pPr algn="ctr"/>
                <a:r>
                  <a:rPr lang="en-US" sz="1400" b="1">
                    <a:solidFill>
                      <a:srgbClr val="000066"/>
                    </a:solidFill>
                    <a:latin typeface="Verdana" pitchFamily="34" charset="0"/>
                    <a:cs typeface="Arial" charset="0"/>
                  </a:rPr>
                  <a:t>upto </a:t>
                </a:r>
              </a:p>
              <a:p>
                <a:pPr algn="ctr"/>
                <a:r>
                  <a:rPr lang="en-US" sz="1400" b="1">
                    <a:solidFill>
                      <a:srgbClr val="000066"/>
                    </a:solidFill>
                    <a:latin typeface="Verdana" pitchFamily="34" charset="0"/>
                    <a:cs typeface="Arial" charset="0"/>
                    <a:sym typeface="Symbol" pitchFamily="18" charset="2"/>
                  </a:rPr>
                  <a:t> </a:t>
                </a:r>
                <a:r>
                  <a:rPr lang="en-US" sz="1400" b="1">
                    <a:solidFill>
                      <a:srgbClr val="000066"/>
                    </a:solidFill>
                    <a:latin typeface="Verdana" pitchFamily="34" charset="0"/>
                    <a:cs typeface="Arial" charset="0"/>
                  </a:rPr>
                  <a:t>3 layers</a:t>
                </a:r>
              </a:p>
            </p:txBody>
          </p:sp>
          <p:sp>
            <p:nvSpPr>
              <p:cNvPr id="107531" name="Line 11"/>
              <p:cNvSpPr>
                <a:spLocks noChangeShapeType="1"/>
              </p:cNvSpPr>
              <p:nvPr/>
            </p:nvSpPr>
            <p:spPr bwMode="auto">
              <a:xfrm>
                <a:off x="4896" y="220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107532" name="Text Box 12"/>
            <p:cNvSpPr txBox="1">
              <a:spLocks noChangeArrowheads="1"/>
            </p:cNvSpPr>
            <p:nvPr/>
          </p:nvSpPr>
          <p:spPr bwMode="auto">
            <a:xfrm>
              <a:off x="1066800" y="4800600"/>
              <a:ext cx="7010400" cy="581025"/>
            </a:xfrm>
            <a:prstGeom prst="rect">
              <a:avLst/>
            </a:prstGeom>
            <a:solidFill>
              <a:srgbClr val="00FFFF">
                <a:alpha val="6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66"/>
                  </a:solidFill>
                  <a:latin typeface="Verdana" pitchFamily="34" charset="0"/>
                  <a:cs typeface="Arial" charset="0"/>
                </a:rPr>
                <a:t>RPCs are segmented in strips  of  </a:t>
              </a:r>
              <a:r>
                <a:rPr lang="en-US" sz="1600" b="1" dirty="0">
                  <a:solidFill>
                    <a:srgbClr val="000066"/>
                  </a:solidFill>
                  <a:latin typeface="Verdana" pitchFamily="34" charset="0"/>
                  <a:cs typeface="Arial" charset="0"/>
                  <a:sym typeface="Symbol" pitchFamily="18" charset="2"/>
                </a:rPr>
                <a:t>  x   ~ 0.1 x (5/16)</a:t>
              </a:r>
              <a:r>
                <a:rPr lang="en-US" sz="1600" b="1" baseline="30000" dirty="0">
                  <a:solidFill>
                    <a:srgbClr val="000066"/>
                  </a:solidFill>
                  <a:latin typeface="Verdana" pitchFamily="34" charset="0"/>
                  <a:cs typeface="Arial" charset="0"/>
                  <a:sym typeface="Symbol" pitchFamily="18" charset="2"/>
                </a:rPr>
                <a:t>o</a:t>
              </a:r>
              <a:r>
                <a:rPr lang="en-US" sz="1600" b="1" dirty="0">
                  <a:solidFill>
                    <a:srgbClr val="000066"/>
                  </a:solidFill>
                  <a:latin typeface="Verdana" pitchFamily="34" charset="0"/>
                  <a:cs typeface="Arial" charset="0"/>
                  <a:sym typeface="Symbol" pitchFamily="18" charset="2"/>
                </a:rPr>
                <a:t> </a:t>
              </a:r>
            </a:p>
            <a:p>
              <a:pPr algn="ctr">
                <a:buFont typeface="Symbol" pitchFamily="18" charset="2"/>
                <a:buNone/>
              </a:pPr>
              <a:r>
                <a:rPr lang="en-US" sz="1600" b="1" dirty="0">
                  <a:solidFill>
                    <a:srgbClr val="000066"/>
                  </a:solidFill>
                  <a:latin typeface="Verdana" pitchFamily="34" charset="0"/>
                  <a:cs typeface="Arial" charset="0"/>
                  <a:sym typeface="Symbol" pitchFamily="18" charset="2"/>
                </a:rPr>
                <a:t>which makes possible a </a:t>
              </a:r>
              <a:r>
                <a:rPr lang="en-US" sz="1600" b="1" dirty="0" err="1">
                  <a:solidFill>
                    <a:srgbClr val="000066"/>
                  </a:solidFill>
                  <a:latin typeface="Verdana" pitchFamily="34" charset="0"/>
                  <a:cs typeface="Arial" charset="0"/>
                  <a:sym typeface="Symbol" pitchFamily="18" charset="2"/>
                </a:rPr>
                <a:t>p</a:t>
              </a:r>
              <a:r>
                <a:rPr lang="en-US" sz="1600" b="1" baseline="-25000" dirty="0" err="1">
                  <a:solidFill>
                    <a:srgbClr val="000066"/>
                  </a:solidFill>
                  <a:latin typeface="Verdana" pitchFamily="34" charset="0"/>
                  <a:cs typeface="Arial" charset="0"/>
                  <a:sym typeface="Symbol" pitchFamily="18" charset="2"/>
                </a:rPr>
                <a:t>T</a:t>
              </a:r>
              <a:r>
                <a:rPr lang="en-US" sz="1600" b="1" dirty="0">
                  <a:solidFill>
                    <a:srgbClr val="000066"/>
                  </a:solidFill>
                  <a:latin typeface="Verdana" pitchFamily="34" charset="0"/>
                  <a:cs typeface="Arial" charset="0"/>
                  <a:sym typeface="Symbol" pitchFamily="18" charset="2"/>
                </a:rPr>
                <a:t> measurement of ~ 50 </a:t>
              </a:r>
              <a:r>
                <a:rPr lang="en-US" sz="1600" b="1" dirty="0" err="1">
                  <a:solidFill>
                    <a:srgbClr val="000066"/>
                  </a:solidFill>
                  <a:latin typeface="Verdana" pitchFamily="34" charset="0"/>
                  <a:cs typeface="Arial" charset="0"/>
                  <a:sym typeface="Symbol" pitchFamily="18" charset="2"/>
                </a:rPr>
                <a:t>GeV</a:t>
              </a:r>
              <a:endParaRPr lang="en-US" sz="1600" b="1" dirty="0">
                <a:solidFill>
                  <a:srgbClr val="000066"/>
                </a:solidFill>
                <a:latin typeface="Verdana" pitchFamily="34" charset="0"/>
                <a:cs typeface="Arial" charset="0"/>
                <a:sym typeface="Symbol" pitchFamily="18" charset="2"/>
              </a:endParaRPr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7772400" y="3505200"/>
              <a:ext cx="1323975" cy="838200"/>
              <a:chOff x="4896" y="2160"/>
              <a:chExt cx="834" cy="528"/>
            </a:xfrm>
          </p:grpSpPr>
          <p:sp>
            <p:nvSpPr>
              <p:cNvPr id="107534" name="Line 14"/>
              <p:cNvSpPr>
                <a:spLocks noChangeShapeType="1"/>
              </p:cNvSpPr>
              <p:nvPr/>
            </p:nvSpPr>
            <p:spPr bwMode="auto">
              <a:xfrm>
                <a:off x="4896" y="268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535" name="Line 15"/>
              <p:cNvSpPr>
                <a:spLocks noChangeShapeType="1"/>
              </p:cNvSpPr>
              <p:nvPr/>
            </p:nvSpPr>
            <p:spPr bwMode="auto">
              <a:xfrm>
                <a:off x="4992" y="2160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536" name="Text Box 16"/>
              <p:cNvSpPr txBox="1">
                <a:spLocks noChangeArrowheads="1"/>
              </p:cNvSpPr>
              <p:nvPr/>
            </p:nvSpPr>
            <p:spPr bwMode="auto">
              <a:xfrm>
                <a:off x="4944" y="2256"/>
                <a:ext cx="78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 dirty="0">
                    <a:latin typeface="Verdana" pitchFamily="34" charset="0"/>
                    <a:cs typeface="Arial" charset="0"/>
                  </a:rPr>
                  <a:t>High </a:t>
                </a:r>
                <a:r>
                  <a:rPr lang="en-US" sz="1000" b="1" dirty="0">
                    <a:latin typeface="Verdana" pitchFamily="34" charset="0"/>
                    <a:cs typeface="Arial" charset="0"/>
                    <a:sym typeface="Symbol" pitchFamily="18" charset="2"/>
                  </a:rPr>
                  <a:t> region</a:t>
                </a:r>
              </a:p>
              <a:p>
                <a:pPr algn="ctr"/>
                <a:r>
                  <a:rPr lang="en-US" sz="1000" b="1" dirty="0">
                    <a:latin typeface="Verdana" pitchFamily="34" charset="0"/>
                    <a:cs typeface="Arial" charset="0"/>
                    <a:sym typeface="Symbol" pitchFamily="18" charset="2"/>
                  </a:rPr>
                  <a:t>FRPC upgrade</a:t>
                </a:r>
              </a:p>
              <a:p>
                <a:pPr algn="ctr"/>
                <a:r>
                  <a:rPr lang="en-US" sz="1000" b="1" dirty="0" smtClean="0">
                    <a:latin typeface="Verdana" pitchFamily="34" charset="0"/>
                    <a:cs typeface="Arial" charset="0"/>
                    <a:sym typeface="Symbol" pitchFamily="18" charset="2"/>
                  </a:rPr>
                  <a:t>2016(?)</a:t>
                </a:r>
                <a:endParaRPr lang="en-US" sz="1000" b="1" dirty="0">
                  <a:latin typeface="Verdana" pitchFamily="34" charset="0"/>
                  <a:cs typeface="Arial" charset="0"/>
                  <a:sym typeface="Symbol" pitchFamily="18" charset="2"/>
                </a:endParaRPr>
              </a:p>
            </p:txBody>
          </p:sp>
        </p:grpSp>
        <p:sp>
          <p:nvSpPr>
            <p:cNvPr id="107537" name="Text Box 17"/>
            <p:cNvSpPr txBox="1">
              <a:spLocks noChangeArrowheads="1"/>
            </p:cNvSpPr>
            <p:nvPr/>
          </p:nvSpPr>
          <p:spPr bwMode="auto">
            <a:xfrm>
              <a:off x="1905000" y="1069975"/>
              <a:ext cx="5408613" cy="6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cs typeface="Arial" charset="0"/>
                </a:rPr>
                <a:t>pseudorapidity, </a:t>
              </a:r>
              <a:r>
                <a:rPr lang="en-US" sz="2000" b="1">
                  <a:cs typeface="Arial" charset="0"/>
                  <a:sym typeface="Symbol" pitchFamily="18" charset="2"/>
                </a:rPr>
                <a:t> = - ln tan(/2)</a:t>
              </a:r>
            </a:p>
            <a:p>
              <a:pPr algn="ctr"/>
              <a:r>
                <a:rPr lang="en-US">
                  <a:cs typeface="Arial" charset="0"/>
                  <a:sym typeface="Symbol" pitchFamily="18" charset="2"/>
                </a:rPr>
                <a:t> Is the polar angle of the particle wrt the beam axis</a:t>
              </a: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676400" y="2514600"/>
              <a:ext cx="3048000" cy="1371600"/>
              <a:chOff x="1056" y="1584"/>
              <a:chExt cx="1920" cy="864"/>
            </a:xfrm>
          </p:grpSpPr>
          <p:sp>
            <p:nvSpPr>
              <p:cNvPr id="107540" name="Rectangle 20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720" cy="864"/>
              </a:xfrm>
              <a:prstGeom prst="rect">
                <a:avLst/>
              </a:prstGeom>
              <a:solidFill>
                <a:schemeClr val="accent1">
                  <a:alpha val="52000"/>
                </a:schemeClr>
              </a:solidFill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41" name="Rectangle 21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720" cy="864"/>
              </a:xfrm>
              <a:prstGeom prst="rect">
                <a:avLst/>
              </a:prstGeom>
              <a:solidFill>
                <a:schemeClr val="accent1">
                  <a:alpha val="52000"/>
                </a:schemeClr>
              </a:solidFill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42" name="Rectangle 22"/>
              <p:cNvSpPr>
                <a:spLocks noChangeArrowheads="1"/>
              </p:cNvSpPr>
              <p:nvPr/>
            </p:nvSpPr>
            <p:spPr bwMode="auto">
              <a:xfrm>
                <a:off x="1056" y="1584"/>
                <a:ext cx="384" cy="864"/>
              </a:xfrm>
              <a:prstGeom prst="rect">
                <a:avLst/>
              </a:prstGeom>
              <a:solidFill>
                <a:schemeClr val="accent1">
                  <a:alpha val="52000"/>
                </a:schemeClr>
              </a:solidFill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0" y="-31750"/>
            <a:ext cx="3200400" cy="1327150"/>
            <a:chOff x="-96" y="48"/>
            <a:chExt cx="2016" cy="836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" y="288"/>
              <a:ext cx="1728" cy="596"/>
              <a:chOff x="48" y="288"/>
              <a:chExt cx="1728" cy="596"/>
            </a:xfrm>
          </p:grpSpPr>
          <p:sp>
            <p:nvSpPr>
              <p:cNvPr id="107546" name="Rectangle 26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48" cy="38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47" name="Rectangle 27"/>
              <p:cNvSpPr>
                <a:spLocks noChangeArrowheads="1"/>
              </p:cNvSpPr>
              <p:nvPr/>
            </p:nvSpPr>
            <p:spPr bwMode="auto">
              <a:xfrm>
                <a:off x="1200" y="288"/>
                <a:ext cx="48" cy="38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48" name="Rectangle 28"/>
              <p:cNvSpPr>
                <a:spLocks noChangeArrowheads="1"/>
              </p:cNvSpPr>
              <p:nvPr/>
            </p:nvSpPr>
            <p:spPr bwMode="auto">
              <a:xfrm>
                <a:off x="1248" y="288"/>
                <a:ext cx="48" cy="38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49" name="Rectangle 29"/>
              <p:cNvSpPr>
                <a:spLocks noChangeArrowheads="1"/>
              </p:cNvSpPr>
              <p:nvPr/>
            </p:nvSpPr>
            <p:spPr bwMode="auto">
              <a:xfrm>
                <a:off x="528" y="288"/>
                <a:ext cx="48" cy="38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50" name="Rectangle 30"/>
              <p:cNvSpPr>
                <a:spLocks noChangeArrowheads="1"/>
              </p:cNvSpPr>
              <p:nvPr/>
            </p:nvSpPr>
            <p:spPr bwMode="auto">
              <a:xfrm>
                <a:off x="576" y="288"/>
                <a:ext cx="48" cy="38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51" name="Rectangle 31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48" cy="38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52" name="Rectangle 32"/>
              <p:cNvSpPr>
                <a:spLocks noChangeArrowheads="1"/>
              </p:cNvSpPr>
              <p:nvPr/>
            </p:nvSpPr>
            <p:spPr bwMode="auto">
              <a:xfrm>
                <a:off x="672" y="288"/>
                <a:ext cx="96" cy="38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53" name="Rectangle 33"/>
              <p:cNvSpPr>
                <a:spLocks noChangeArrowheads="1"/>
              </p:cNvSpPr>
              <p:nvPr/>
            </p:nvSpPr>
            <p:spPr bwMode="auto">
              <a:xfrm>
                <a:off x="768" y="288"/>
                <a:ext cx="96" cy="38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54" name="Rectangle 34"/>
              <p:cNvSpPr>
                <a:spLocks noChangeArrowheads="1"/>
              </p:cNvSpPr>
              <p:nvPr/>
            </p:nvSpPr>
            <p:spPr bwMode="auto">
              <a:xfrm>
                <a:off x="864" y="288"/>
                <a:ext cx="96" cy="38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55" name="Rectangle 35"/>
              <p:cNvSpPr>
                <a:spLocks noChangeArrowheads="1"/>
              </p:cNvSpPr>
              <p:nvPr/>
            </p:nvSpPr>
            <p:spPr bwMode="auto">
              <a:xfrm>
                <a:off x="960" y="288"/>
                <a:ext cx="96" cy="38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56" name="Rectangle 36"/>
              <p:cNvSpPr>
                <a:spLocks noChangeArrowheads="1"/>
              </p:cNvSpPr>
              <p:nvPr/>
            </p:nvSpPr>
            <p:spPr bwMode="auto">
              <a:xfrm>
                <a:off x="960" y="288"/>
                <a:ext cx="96" cy="38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57" name="Rectangle 37"/>
              <p:cNvSpPr>
                <a:spLocks noChangeArrowheads="1"/>
              </p:cNvSpPr>
              <p:nvPr/>
            </p:nvSpPr>
            <p:spPr bwMode="auto">
              <a:xfrm>
                <a:off x="1056" y="288"/>
                <a:ext cx="96" cy="38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58" name="Line 38"/>
              <p:cNvSpPr>
                <a:spLocks noChangeShapeType="1"/>
              </p:cNvSpPr>
              <p:nvPr/>
            </p:nvSpPr>
            <p:spPr bwMode="auto">
              <a:xfrm>
                <a:off x="48" y="4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559" name="Line 39"/>
              <p:cNvSpPr>
                <a:spLocks noChangeShapeType="1"/>
              </p:cNvSpPr>
              <p:nvPr/>
            </p:nvSpPr>
            <p:spPr bwMode="auto">
              <a:xfrm flipH="1">
                <a:off x="1488" y="4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560" name="Text Box 40"/>
              <p:cNvSpPr txBox="1">
                <a:spLocks noChangeArrowheads="1"/>
              </p:cNvSpPr>
              <p:nvPr/>
            </p:nvSpPr>
            <p:spPr bwMode="auto">
              <a:xfrm>
                <a:off x="704" y="672"/>
                <a:ext cx="4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cs typeface="Arial" charset="0"/>
                  </a:rPr>
                  <a:t>CMS</a:t>
                </a:r>
              </a:p>
            </p:txBody>
          </p:sp>
          <p:sp>
            <p:nvSpPr>
              <p:cNvPr id="107561" name="Line 41"/>
              <p:cNvSpPr>
                <a:spLocks noChangeShapeType="1"/>
              </p:cNvSpPr>
              <p:nvPr/>
            </p:nvSpPr>
            <p:spPr bwMode="auto">
              <a:xfrm>
                <a:off x="336" y="480"/>
                <a:ext cx="1152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562" name="Line 42"/>
              <p:cNvSpPr>
                <a:spLocks noChangeShapeType="1"/>
              </p:cNvSpPr>
              <p:nvPr/>
            </p:nvSpPr>
            <p:spPr bwMode="auto">
              <a:xfrm>
                <a:off x="672" y="38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563" name="Line 43"/>
              <p:cNvSpPr>
                <a:spLocks noChangeShapeType="1"/>
              </p:cNvSpPr>
              <p:nvPr/>
            </p:nvSpPr>
            <p:spPr bwMode="auto">
              <a:xfrm>
                <a:off x="672" y="43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564" name="Line 44"/>
              <p:cNvSpPr>
                <a:spLocks noChangeShapeType="1"/>
              </p:cNvSpPr>
              <p:nvPr/>
            </p:nvSpPr>
            <p:spPr bwMode="auto">
              <a:xfrm>
                <a:off x="672" y="33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565" name="Line 45"/>
              <p:cNvSpPr>
                <a:spLocks noChangeShapeType="1"/>
              </p:cNvSpPr>
              <p:nvPr/>
            </p:nvSpPr>
            <p:spPr bwMode="auto">
              <a:xfrm>
                <a:off x="672" y="5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566" name="Line 46"/>
              <p:cNvSpPr>
                <a:spLocks noChangeShapeType="1"/>
              </p:cNvSpPr>
              <p:nvPr/>
            </p:nvSpPr>
            <p:spPr bwMode="auto">
              <a:xfrm>
                <a:off x="672" y="52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567" name="Line 47"/>
              <p:cNvSpPr>
                <a:spLocks noChangeShapeType="1"/>
              </p:cNvSpPr>
              <p:nvPr/>
            </p:nvSpPr>
            <p:spPr bwMode="auto">
              <a:xfrm>
                <a:off x="672" y="62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568" name="Rectangle 48"/>
              <p:cNvSpPr>
                <a:spLocks noChangeArrowheads="1"/>
              </p:cNvSpPr>
              <p:nvPr/>
            </p:nvSpPr>
            <p:spPr bwMode="auto">
              <a:xfrm>
                <a:off x="480" y="288"/>
                <a:ext cx="48" cy="38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569" name="Rectangle 49"/>
              <p:cNvSpPr>
                <a:spLocks noChangeArrowheads="1"/>
              </p:cNvSpPr>
              <p:nvPr/>
            </p:nvSpPr>
            <p:spPr bwMode="auto">
              <a:xfrm>
                <a:off x="1296" y="288"/>
                <a:ext cx="48" cy="38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07570" name="Text Box 50"/>
            <p:cNvSpPr txBox="1">
              <a:spLocks noChangeArrowheads="1"/>
            </p:cNvSpPr>
            <p:nvPr/>
          </p:nvSpPr>
          <p:spPr bwMode="auto">
            <a:xfrm>
              <a:off x="680" y="48"/>
              <a:ext cx="4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800000"/>
                  </a:solidFill>
                  <a:cs typeface="Arial" charset="0"/>
                </a:rPr>
                <a:t>barrel</a:t>
              </a:r>
            </a:p>
          </p:txBody>
        </p:sp>
        <p:sp>
          <p:nvSpPr>
            <p:cNvPr id="107571" name="Text Box 51"/>
            <p:cNvSpPr txBox="1">
              <a:spLocks noChangeArrowheads="1"/>
            </p:cNvSpPr>
            <p:nvPr/>
          </p:nvSpPr>
          <p:spPr bwMode="auto">
            <a:xfrm>
              <a:off x="-96" y="240"/>
              <a:ext cx="60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  <a:cs typeface="Arial" charset="0"/>
                </a:rPr>
                <a:t>end-cap</a:t>
              </a:r>
            </a:p>
          </p:txBody>
        </p:sp>
        <p:sp>
          <p:nvSpPr>
            <p:cNvPr id="107572" name="Text Box 52"/>
            <p:cNvSpPr txBox="1">
              <a:spLocks noChangeArrowheads="1"/>
            </p:cNvSpPr>
            <p:nvPr/>
          </p:nvSpPr>
          <p:spPr bwMode="auto">
            <a:xfrm>
              <a:off x="1314" y="240"/>
              <a:ext cx="60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  <a:cs typeface="Arial" charset="0"/>
                </a:rPr>
                <a:t>end-cap</a:t>
              </a:r>
            </a:p>
          </p:txBody>
        </p:sp>
      </p:grpSp>
      <p:sp>
        <p:nvSpPr>
          <p:cNvPr id="107573" name="Rectangle 53"/>
          <p:cNvSpPr>
            <a:spLocks noChangeArrowheads="1"/>
          </p:cNvSpPr>
          <p:nvPr/>
        </p:nvSpPr>
        <p:spPr bwMode="auto">
          <a:xfrm>
            <a:off x="1600200" y="304800"/>
            <a:ext cx="762000" cy="381000"/>
          </a:xfrm>
          <a:prstGeom prst="rect">
            <a:avLst/>
          </a:prstGeom>
          <a:solidFill>
            <a:schemeClr val="accent1">
              <a:alpha val="53000"/>
            </a:schemeClr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L. M. Pant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163-BD8A-4DB0-84F2-E6D5AD14A4A4}" type="slidenum">
              <a:rPr lang="en-US" b="1" smtClean="0">
                <a:solidFill>
                  <a:srgbClr val="0000FF"/>
                </a:solidFill>
              </a:rPr>
              <a:pPr/>
              <a:t>9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 smtClean="0">
                <a:solidFill>
                  <a:srgbClr val="0000FF"/>
                </a:solidFill>
              </a:rPr>
              <a:t>India CERN Meeting, BARC, 28/02/11</a:t>
            </a:r>
            <a:endParaRPr 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938</Words>
  <Application>Microsoft Office PowerPoint</Application>
  <PresentationFormat>On-screen Show (4:3)</PresentationFormat>
  <Paragraphs>239</Paragraphs>
  <Slides>19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BARC</dc:creator>
  <cp:lastModifiedBy>icrotty2</cp:lastModifiedBy>
  <cp:revision>67</cp:revision>
  <dcterms:created xsi:type="dcterms:W3CDTF">2002-04-18T10:36:55Z</dcterms:created>
  <dcterms:modified xsi:type="dcterms:W3CDTF">2011-04-26T09:37:45Z</dcterms:modified>
</cp:coreProperties>
</file>