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0" r:id="rId3"/>
    <p:sldId id="273" r:id="rId4"/>
    <p:sldId id="289" r:id="rId5"/>
    <p:sldId id="290" r:id="rId6"/>
    <p:sldId id="291" r:id="rId7"/>
    <p:sldId id="296" r:id="rId8"/>
    <p:sldId id="301" r:id="rId9"/>
    <p:sldId id="302" r:id="rId10"/>
    <p:sldId id="292" r:id="rId11"/>
    <p:sldId id="293" r:id="rId12"/>
    <p:sldId id="294" r:id="rId13"/>
    <p:sldId id="295" r:id="rId14"/>
    <p:sldId id="297" r:id="rId15"/>
    <p:sldId id="298" r:id="rId16"/>
    <p:sldId id="299" r:id="rId17"/>
    <p:sldId id="305" r:id="rId18"/>
    <p:sldId id="261" r:id="rId19"/>
    <p:sldId id="257" r:id="rId20"/>
    <p:sldId id="286" r:id="rId21"/>
    <p:sldId id="278" r:id="rId22"/>
    <p:sldId id="279" r:id="rId23"/>
    <p:sldId id="306" r:id="rId24"/>
    <p:sldId id="258" r:id="rId25"/>
    <p:sldId id="263" r:id="rId26"/>
    <p:sldId id="264" r:id="rId27"/>
    <p:sldId id="265" r:id="rId28"/>
    <p:sldId id="266" r:id="rId29"/>
    <p:sldId id="271" r:id="rId30"/>
    <p:sldId id="267" r:id="rId31"/>
    <p:sldId id="281" r:id="rId32"/>
    <p:sldId id="283" r:id="rId33"/>
    <p:sldId id="275" r:id="rId34"/>
    <p:sldId id="268" r:id="rId35"/>
    <p:sldId id="269" r:id="rId36"/>
    <p:sldId id="272" r:id="rId37"/>
    <p:sldId id="274" r:id="rId38"/>
    <p:sldId id="309" r:id="rId39"/>
    <p:sldId id="303" r:id="rId40"/>
    <p:sldId id="304" r:id="rId41"/>
    <p:sldId id="307" r:id="rId42"/>
    <p:sldId id="308" r:id="rId43"/>
    <p:sldId id="310" r:id="rId44"/>
    <p:sldId id="311" r:id="rId45"/>
    <p:sldId id="312" r:id="rId46"/>
    <p:sldId id="313" r:id="rId47"/>
    <p:sldId id="316" r:id="rId48"/>
    <p:sldId id="320" r:id="rId49"/>
    <p:sldId id="317" r:id="rId50"/>
    <p:sldId id="318" r:id="rId51"/>
    <p:sldId id="282" r:id="rId52"/>
    <p:sldId id="284" r:id="rId53"/>
    <p:sldId id="285" r:id="rId54"/>
    <p:sldId id="287" r:id="rId55"/>
    <p:sldId id="288" r:id="rId56"/>
    <p:sldId id="260" r:id="rId57"/>
    <p:sldId id="262" r:id="rId58"/>
    <p:sldId id="276" r:id="rId59"/>
    <p:sldId id="277" r:id="rId60"/>
    <p:sldId id="314" r:id="rId61"/>
    <p:sldId id="315" r:id="rId62"/>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104" d="100"/>
          <a:sy n="104" d="100"/>
        </p:scale>
        <p:origin x="144"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CE25B1C-ADFD-40E3-911F-4D8392B6DAAE}" type="datetimeFigureOut">
              <a:rPr lang="en-GB" smtClean="0"/>
              <a:t>07/03/2018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FC8ACB-BE9E-42E9-801F-6A9D5E8FBB04}" type="slidenum">
              <a:rPr lang="en-GB" smtClean="0"/>
              <a:t>‹#›</a:t>
            </a:fld>
            <a:endParaRPr lang="en-GB"/>
          </a:p>
        </p:txBody>
      </p:sp>
    </p:spTree>
    <p:extLst>
      <p:ext uri="{BB962C8B-B14F-4D97-AF65-F5344CB8AC3E}">
        <p14:creationId xmlns:p14="http://schemas.microsoft.com/office/powerpoint/2010/main" val="184279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CE25B1C-ADFD-40E3-911F-4D8392B6DAAE}" type="datetimeFigureOut">
              <a:rPr lang="en-GB" smtClean="0"/>
              <a:t>07/03/2018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FC8ACB-BE9E-42E9-801F-6A9D5E8FBB04}" type="slidenum">
              <a:rPr lang="en-GB" smtClean="0"/>
              <a:t>‹#›</a:t>
            </a:fld>
            <a:endParaRPr lang="en-GB"/>
          </a:p>
        </p:txBody>
      </p:sp>
    </p:spTree>
    <p:extLst>
      <p:ext uri="{BB962C8B-B14F-4D97-AF65-F5344CB8AC3E}">
        <p14:creationId xmlns:p14="http://schemas.microsoft.com/office/powerpoint/2010/main" val="3553693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CE25B1C-ADFD-40E3-911F-4D8392B6DAAE}" type="datetimeFigureOut">
              <a:rPr lang="en-GB" smtClean="0"/>
              <a:t>07/03/2018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FC8ACB-BE9E-42E9-801F-6A9D5E8FBB04}" type="slidenum">
              <a:rPr lang="en-GB" smtClean="0"/>
              <a:t>‹#›</a:t>
            </a:fld>
            <a:endParaRPr lang="en-GB"/>
          </a:p>
        </p:txBody>
      </p:sp>
    </p:spTree>
    <p:extLst>
      <p:ext uri="{BB962C8B-B14F-4D97-AF65-F5344CB8AC3E}">
        <p14:creationId xmlns:p14="http://schemas.microsoft.com/office/powerpoint/2010/main" val="409493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CE25B1C-ADFD-40E3-911F-4D8392B6DAAE}" type="datetimeFigureOut">
              <a:rPr lang="en-GB" smtClean="0"/>
              <a:t>07/03/2018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FC8ACB-BE9E-42E9-801F-6A9D5E8FBB04}" type="slidenum">
              <a:rPr lang="en-GB" smtClean="0"/>
              <a:t>‹#›</a:t>
            </a:fld>
            <a:endParaRPr lang="en-GB"/>
          </a:p>
        </p:txBody>
      </p:sp>
    </p:spTree>
    <p:extLst>
      <p:ext uri="{BB962C8B-B14F-4D97-AF65-F5344CB8AC3E}">
        <p14:creationId xmlns:p14="http://schemas.microsoft.com/office/powerpoint/2010/main" val="2461922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CE25B1C-ADFD-40E3-911F-4D8392B6DAAE}" type="datetimeFigureOut">
              <a:rPr lang="en-GB" smtClean="0"/>
              <a:t>07/03/2018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4FC8ACB-BE9E-42E9-801F-6A9D5E8FBB04}" type="slidenum">
              <a:rPr lang="en-GB" smtClean="0"/>
              <a:t>‹#›</a:t>
            </a:fld>
            <a:endParaRPr lang="en-GB"/>
          </a:p>
        </p:txBody>
      </p:sp>
    </p:spTree>
    <p:extLst>
      <p:ext uri="{BB962C8B-B14F-4D97-AF65-F5344CB8AC3E}">
        <p14:creationId xmlns:p14="http://schemas.microsoft.com/office/powerpoint/2010/main" val="278075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CE25B1C-ADFD-40E3-911F-4D8392B6DAAE}" type="datetimeFigureOut">
              <a:rPr lang="en-GB" smtClean="0"/>
              <a:t>07/03/2018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FC8ACB-BE9E-42E9-801F-6A9D5E8FBB04}" type="slidenum">
              <a:rPr lang="en-GB" smtClean="0"/>
              <a:t>‹#›</a:t>
            </a:fld>
            <a:endParaRPr lang="en-GB"/>
          </a:p>
        </p:txBody>
      </p:sp>
    </p:spTree>
    <p:extLst>
      <p:ext uri="{BB962C8B-B14F-4D97-AF65-F5344CB8AC3E}">
        <p14:creationId xmlns:p14="http://schemas.microsoft.com/office/powerpoint/2010/main" val="1422406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CE25B1C-ADFD-40E3-911F-4D8392B6DAAE}" type="datetimeFigureOut">
              <a:rPr lang="en-GB" smtClean="0"/>
              <a:t>07/03/2018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4FC8ACB-BE9E-42E9-801F-6A9D5E8FBB04}" type="slidenum">
              <a:rPr lang="en-GB" smtClean="0"/>
              <a:t>‹#›</a:t>
            </a:fld>
            <a:endParaRPr lang="en-GB"/>
          </a:p>
        </p:txBody>
      </p:sp>
    </p:spTree>
    <p:extLst>
      <p:ext uri="{BB962C8B-B14F-4D97-AF65-F5344CB8AC3E}">
        <p14:creationId xmlns:p14="http://schemas.microsoft.com/office/powerpoint/2010/main" val="151558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CE25B1C-ADFD-40E3-911F-4D8392B6DAAE}" type="datetimeFigureOut">
              <a:rPr lang="en-GB" smtClean="0"/>
              <a:t>07/03/2018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4FC8ACB-BE9E-42E9-801F-6A9D5E8FBB04}" type="slidenum">
              <a:rPr lang="en-GB" smtClean="0"/>
              <a:t>‹#›</a:t>
            </a:fld>
            <a:endParaRPr lang="en-GB"/>
          </a:p>
        </p:txBody>
      </p:sp>
    </p:spTree>
    <p:extLst>
      <p:ext uri="{BB962C8B-B14F-4D97-AF65-F5344CB8AC3E}">
        <p14:creationId xmlns:p14="http://schemas.microsoft.com/office/powerpoint/2010/main" val="34531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25B1C-ADFD-40E3-911F-4D8392B6DAAE}" type="datetimeFigureOut">
              <a:rPr lang="en-GB" smtClean="0"/>
              <a:t>07/03/2018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4FC8ACB-BE9E-42E9-801F-6A9D5E8FBB04}" type="slidenum">
              <a:rPr lang="en-GB" smtClean="0"/>
              <a:t>‹#›</a:t>
            </a:fld>
            <a:endParaRPr lang="en-GB"/>
          </a:p>
        </p:txBody>
      </p:sp>
    </p:spTree>
    <p:extLst>
      <p:ext uri="{BB962C8B-B14F-4D97-AF65-F5344CB8AC3E}">
        <p14:creationId xmlns:p14="http://schemas.microsoft.com/office/powerpoint/2010/main" val="164669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CE25B1C-ADFD-40E3-911F-4D8392B6DAAE}" type="datetimeFigureOut">
              <a:rPr lang="en-GB" smtClean="0"/>
              <a:t>07/03/2018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FC8ACB-BE9E-42E9-801F-6A9D5E8FBB04}" type="slidenum">
              <a:rPr lang="en-GB" smtClean="0"/>
              <a:t>‹#›</a:t>
            </a:fld>
            <a:endParaRPr lang="en-GB"/>
          </a:p>
        </p:txBody>
      </p:sp>
    </p:spTree>
    <p:extLst>
      <p:ext uri="{BB962C8B-B14F-4D97-AF65-F5344CB8AC3E}">
        <p14:creationId xmlns:p14="http://schemas.microsoft.com/office/powerpoint/2010/main" val="35817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CE25B1C-ADFD-40E3-911F-4D8392B6DAAE}" type="datetimeFigureOut">
              <a:rPr lang="en-GB" smtClean="0"/>
              <a:t>07/03/2018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4FC8ACB-BE9E-42E9-801F-6A9D5E8FBB04}" type="slidenum">
              <a:rPr lang="en-GB" smtClean="0"/>
              <a:t>‹#›</a:t>
            </a:fld>
            <a:endParaRPr lang="en-GB"/>
          </a:p>
        </p:txBody>
      </p:sp>
    </p:spTree>
    <p:extLst>
      <p:ext uri="{BB962C8B-B14F-4D97-AF65-F5344CB8AC3E}">
        <p14:creationId xmlns:p14="http://schemas.microsoft.com/office/powerpoint/2010/main" val="3259914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25B1C-ADFD-40E3-911F-4D8392B6DAAE}" type="datetimeFigureOut">
              <a:rPr lang="en-GB" smtClean="0"/>
              <a:t>07/03/2018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C8ACB-BE9E-42E9-801F-6A9D5E8FBB04}" type="slidenum">
              <a:rPr lang="en-GB" smtClean="0"/>
              <a:t>‹#›</a:t>
            </a:fld>
            <a:endParaRPr lang="en-GB"/>
          </a:p>
        </p:txBody>
      </p:sp>
    </p:spTree>
    <p:extLst>
      <p:ext uri="{BB962C8B-B14F-4D97-AF65-F5344CB8AC3E}">
        <p14:creationId xmlns:p14="http://schemas.microsoft.com/office/powerpoint/2010/main" val="2695071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en.wikipedia.org/wiki/Chapultepec_aqueduct"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highscalability.com/blog/2011/3/28/aztec-empire-strategy-use-dual-pipes-in-your-aqueduct-for-hi.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inah.gob.mx/images/infografias/20150705_tembleque.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s.wikipedia.org/wiki/Acueducto_de_Guadalupe"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jornada.unam.mx/2006/07/17/index.php?section=capital&amp;article=040n1cap" TargetMode="External"/><Relationship Id="rId2" Type="http://schemas.openxmlformats.org/officeDocument/2006/relationships/hyperlink" Target="https://es.wikipedia.org/wiki/Acueducto_de_Guadalupe"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eb.archive.org/web/20130313031127/http:/www.eluniversal.com.mx/ciudad/78263.html" TargetMode="External"/><Relationship Id="rId2" Type="http://schemas.openxmlformats.org/officeDocument/2006/relationships/hyperlink" Target="https://web.archive.org/web/20130520003316/http:/www.cronica.com.mx/notas/2005/216024.html"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moovitapp.com/index/en/public_transit-Acueducto_De_Tenayuca-Ciudad_de_Mexico-site_35745973-822"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nytimes.com/2017/02/22/world/americas/mexico-city-canals-xochimilco-chinampas.html" TargetMode="External"/><Relationship Id="rId2" Type="http://schemas.openxmlformats.org/officeDocument/2006/relationships/hyperlink" Target="http://geo-mexico.com/?p=9117"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blog.lucforsyth.com/2016/12/urban-drought-mexico-citys-water-crisi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aztectoromanaqueducts.weebly.com/aztec-aqueduct-design.html" TargetMode="External"/><Relationship Id="rId3" Type="http://schemas.openxmlformats.org/officeDocument/2006/relationships/hyperlink" Target="http://www.skyscrapercity.com/showthread.php?t=1822064" TargetMode="External"/><Relationship Id="rId7" Type="http://schemas.openxmlformats.org/officeDocument/2006/relationships/hyperlink" Target="https://www.youtube.com/watch?v=sBE9LRf0J5Q" TargetMode="External"/><Relationship Id="rId2" Type="http://schemas.openxmlformats.org/officeDocument/2006/relationships/hyperlink" Target="http://docchecker.info/?page=Aztec+Civilization.pdf" TargetMode="External"/><Relationship Id="rId1" Type="http://schemas.openxmlformats.org/officeDocument/2006/relationships/slideLayout" Target="../slideLayouts/slideLayout2.xml"/><Relationship Id="rId6" Type="http://schemas.openxmlformats.org/officeDocument/2006/relationships/hyperlink" Target="http://islaurbana.org/english/project/distrito-federal/" TargetMode="External"/><Relationship Id="rId5" Type="http://schemas.openxmlformats.org/officeDocument/2006/relationships/hyperlink" Target="http://arquitecturamexicovirreinatomoderna.blogspot.mx/2016/05/infraestructura-del-virreinato.html#!/2016/05/infraestructura-del-virreinato.html" TargetMode="External"/><Relationship Id="rId4" Type="http://schemas.openxmlformats.org/officeDocument/2006/relationships/hyperlink" Target="http://www.hms.civil.uminho.pt/sahc/2014/topic12-fullpaper001.pdf" TargetMode="External"/><Relationship Id="rId9" Type="http://schemas.openxmlformats.org/officeDocument/2006/relationships/hyperlink" Target="https://en.wikipedia.org/wiki/Valley_of_Mexico"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geo-mexico.com/?p=1186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storybench.org/visualizing-mexicos-drug-cartels-roundup-maps/" TargetMode="External"/><Relationship Id="rId2" Type="http://schemas.openxmlformats.org/officeDocument/2006/relationships/hyperlink" Target="http://legacy.lib.utexas.edu/maps/mexico.html" TargetMode="External"/><Relationship Id="rId1" Type="http://schemas.openxmlformats.org/officeDocument/2006/relationships/slideLayout" Target="../slideLayouts/slideLayout2.xml"/><Relationship Id="rId4" Type="http://schemas.openxmlformats.org/officeDocument/2006/relationships/hyperlink" Target="https://www.smithsonianmag.com/history/discovery-secret-tunnel-mexico-solve-mysteries-teotihuacan-180959070/"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Water in Mexico </a:t>
            </a:r>
            <a:r>
              <a:rPr lang="en-GB" dirty="0"/>
              <a:t>City</a:t>
            </a:r>
            <a:br>
              <a:rPr lang="en-GB" dirty="0"/>
            </a:br>
            <a:r>
              <a:rPr lang="en-GB" dirty="0"/>
              <a:t> </a:t>
            </a:r>
            <a:r>
              <a:rPr lang="en-GB" sz="3200" dirty="0" smtClean="0"/>
              <a:t>Chapultepec </a:t>
            </a:r>
            <a:r>
              <a:rPr lang="en-GB" sz="3200" dirty="0"/>
              <a:t>aqueduct in </a:t>
            </a:r>
            <a:r>
              <a:rPr lang="en-GB" sz="3200" dirty="0" smtClean="0"/>
              <a:t>Tenochtitlan</a:t>
            </a:r>
            <a:endParaRPr lang="en-GB" sz="3200" dirty="0"/>
          </a:p>
        </p:txBody>
      </p:sp>
      <p:sp>
        <p:nvSpPr>
          <p:cNvPr id="3" name="Subtitle 2"/>
          <p:cNvSpPr>
            <a:spLocks noGrp="1"/>
          </p:cNvSpPr>
          <p:nvPr>
            <p:ph type="subTitle" idx="1"/>
          </p:nvPr>
        </p:nvSpPr>
        <p:spPr/>
        <p:txBody>
          <a:bodyPr/>
          <a:lstStyle/>
          <a:p>
            <a:r>
              <a:rPr lang="en-GB" dirty="0" smtClean="0"/>
              <a:t>Ian</a:t>
            </a:r>
          </a:p>
          <a:p>
            <a:r>
              <a:rPr lang="en-GB" dirty="0" smtClean="0"/>
              <a:t>Feb 2018</a:t>
            </a:r>
            <a:endParaRPr lang="en-GB" dirty="0"/>
          </a:p>
        </p:txBody>
      </p:sp>
    </p:spTree>
    <p:extLst>
      <p:ext uri="{BB962C8B-B14F-4D97-AF65-F5344CB8AC3E}">
        <p14:creationId xmlns:p14="http://schemas.microsoft.com/office/powerpoint/2010/main" val="1330358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13097"/>
            <a:ext cx="5153025" cy="5153025"/>
          </a:xfrm>
          <a:prstGeom prst="rect">
            <a:avLst/>
          </a:prstGeom>
        </p:spPr>
      </p:pic>
      <p:pic>
        <p:nvPicPr>
          <p:cNvPr id="7" name="Picture 6"/>
          <p:cNvPicPr>
            <a:picLocks noChangeAspect="1"/>
          </p:cNvPicPr>
          <p:nvPr/>
        </p:nvPicPr>
        <p:blipFill>
          <a:blip r:embed="rId3"/>
          <a:stretch>
            <a:fillRect/>
          </a:stretch>
        </p:blipFill>
        <p:spPr>
          <a:xfrm>
            <a:off x="6076457" y="0"/>
            <a:ext cx="5789722" cy="6866122"/>
          </a:xfrm>
          <a:prstGeom prst="rect">
            <a:avLst/>
          </a:prstGeom>
        </p:spPr>
      </p:pic>
      <p:sp>
        <p:nvSpPr>
          <p:cNvPr id="8" name="TextBox 7"/>
          <p:cNvSpPr txBox="1"/>
          <p:nvPr/>
        </p:nvSpPr>
        <p:spPr>
          <a:xfrm>
            <a:off x="4889528" y="336331"/>
            <a:ext cx="1450427" cy="1200329"/>
          </a:xfrm>
          <a:prstGeom prst="rect">
            <a:avLst/>
          </a:prstGeom>
          <a:noFill/>
        </p:spPr>
        <p:txBody>
          <a:bodyPr wrap="square" rtlCol="0">
            <a:spAutoFit/>
          </a:bodyPr>
          <a:lstStyle/>
          <a:p>
            <a:r>
              <a:rPr lang="en-GB" dirty="0" smtClean="0"/>
              <a:t>Map 1524</a:t>
            </a:r>
          </a:p>
          <a:p>
            <a:r>
              <a:rPr lang="en-GB" dirty="0" smtClean="0"/>
              <a:t>Showing canal supply in yellow</a:t>
            </a:r>
            <a:endParaRPr lang="en-GB" dirty="0"/>
          </a:p>
        </p:txBody>
      </p:sp>
      <p:sp>
        <p:nvSpPr>
          <p:cNvPr id="9" name="Oval 8"/>
          <p:cNvSpPr/>
          <p:nvPr/>
        </p:nvSpPr>
        <p:spPr>
          <a:xfrm>
            <a:off x="7788166" y="599090"/>
            <a:ext cx="2165131" cy="2405367"/>
          </a:xfrm>
          <a:prstGeom prst="ellipse">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313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680" b="46816"/>
          <a:stretch/>
        </p:blipFill>
        <p:spPr>
          <a:xfrm>
            <a:off x="0" y="0"/>
            <a:ext cx="11056019" cy="6858000"/>
          </a:xfrm>
          <a:prstGeom prst="rect">
            <a:avLst/>
          </a:prstGeom>
        </p:spPr>
      </p:pic>
    </p:spTree>
    <p:extLst>
      <p:ext uri="{BB962C8B-B14F-4D97-AF65-F5344CB8AC3E}">
        <p14:creationId xmlns:p14="http://schemas.microsoft.com/office/powerpoint/2010/main" val="1684908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620" t="10857" r="34952" b="9333"/>
          <a:stretch/>
        </p:blipFill>
        <p:spPr>
          <a:xfrm>
            <a:off x="4986863" y="1"/>
            <a:ext cx="6808896" cy="6858000"/>
          </a:xfrm>
          <a:prstGeom prst="rect">
            <a:avLst/>
          </a:prstGeom>
        </p:spPr>
      </p:pic>
      <p:sp>
        <p:nvSpPr>
          <p:cNvPr id="5" name="TextBox 4"/>
          <p:cNvSpPr txBox="1"/>
          <p:nvPr/>
        </p:nvSpPr>
        <p:spPr>
          <a:xfrm>
            <a:off x="1018903" y="940526"/>
            <a:ext cx="2181497" cy="646331"/>
          </a:xfrm>
          <a:prstGeom prst="rect">
            <a:avLst/>
          </a:prstGeom>
          <a:noFill/>
        </p:spPr>
        <p:txBody>
          <a:bodyPr wrap="square" rtlCol="0">
            <a:spAutoFit/>
          </a:bodyPr>
          <a:lstStyle/>
          <a:p>
            <a:r>
              <a:rPr lang="en-GB" dirty="0" smtClean="0"/>
              <a:t>Cortez 1500?? </a:t>
            </a:r>
          </a:p>
          <a:p>
            <a:r>
              <a:rPr lang="en-GB" dirty="0" smtClean="0"/>
              <a:t>Built 13 century</a:t>
            </a:r>
            <a:endParaRPr lang="en-GB" dirty="0"/>
          </a:p>
        </p:txBody>
      </p:sp>
    </p:spTree>
    <p:extLst>
      <p:ext uri="{BB962C8B-B14F-4D97-AF65-F5344CB8AC3E}">
        <p14:creationId xmlns:p14="http://schemas.microsoft.com/office/powerpoint/2010/main" val="3377582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4583"/>
            <a:ext cx="12152052" cy="6113417"/>
          </a:xfrm>
          <a:prstGeom prst="rect">
            <a:avLst/>
          </a:prstGeom>
        </p:spPr>
      </p:pic>
      <p:sp>
        <p:nvSpPr>
          <p:cNvPr id="5" name="TextBox 4"/>
          <p:cNvSpPr txBox="1"/>
          <p:nvPr/>
        </p:nvSpPr>
        <p:spPr>
          <a:xfrm>
            <a:off x="4637314" y="182880"/>
            <a:ext cx="2926080" cy="369332"/>
          </a:xfrm>
          <a:prstGeom prst="rect">
            <a:avLst/>
          </a:prstGeom>
          <a:noFill/>
        </p:spPr>
        <p:txBody>
          <a:bodyPr wrap="square" rtlCol="0">
            <a:spAutoFit/>
          </a:bodyPr>
          <a:lstStyle/>
          <a:p>
            <a:r>
              <a:rPr lang="en-GB" dirty="0" smtClean="0"/>
              <a:t>What are the blue lines ?</a:t>
            </a:r>
            <a:endParaRPr lang="en-GB" dirty="0"/>
          </a:p>
        </p:txBody>
      </p:sp>
    </p:spTree>
    <p:extLst>
      <p:ext uri="{BB962C8B-B14F-4D97-AF65-F5344CB8AC3E}">
        <p14:creationId xmlns:p14="http://schemas.microsoft.com/office/powerpoint/2010/main" val="53243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348" y="0"/>
            <a:ext cx="11837303" cy="6857999"/>
          </a:xfrm>
          <a:prstGeom prst="rect">
            <a:avLst/>
          </a:prstGeom>
        </p:spPr>
      </p:pic>
    </p:spTree>
    <p:extLst>
      <p:ext uri="{BB962C8B-B14F-4D97-AF65-F5344CB8AC3E}">
        <p14:creationId xmlns:p14="http://schemas.microsoft.com/office/powerpoint/2010/main" val="4217981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610" t="45669" r="24196" b="5438"/>
          <a:stretch/>
        </p:blipFill>
        <p:spPr>
          <a:xfrm>
            <a:off x="0" y="1018903"/>
            <a:ext cx="9647205" cy="3892731"/>
          </a:xfrm>
          <a:prstGeom prst="rect">
            <a:avLst/>
          </a:prstGeom>
        </p:spPr>
      </p:pic>
      <p:pic>
        <p:nvPicPr>
          <p:cNvPr id="5" name="Picture 4"/>
          <p:cNvPicPr>
            <a:picLocks noChangeAspect="1"/>
          </p:cNvPicPr>
          <p:nvPr/>
        </p:nvPicPr>
        <p:blipFill rotWithShape="1">
          <a:blip r:embed="rId2"/>
          <a:srcRect l="78217" t="71121"/>
          <a:stretch/>
        </p:blipFill>
        <p:spPr>
          <a:xfrm>
            <a:off x="8719380" y="4086763"/>
            <a:ext cx="3472620" cy="2667031"/>
          </a:xfrm>
          <a:prstGeom prst="rect">
            <a:avLst/>
          </a:prstGeom>
        </p:spPr>
      </p:pic>
      <p:sp>
        <p:nvSpPr>
          <p:cNvPr id="6" name="Oval 5"/>
          <p:cNvSpPr/>
          <p:nvPr/>
        </p:nvSpPr>
        <p:spPr>
          <a:xfrm>
            <a:off x="4219303" y="2795451"/>
            <a:ext cx="2416628" cy="14499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827417" y="5538651"/>
            <a:ext cx="2534194" cy="646331"/>
          </a:xfrm>
          <a:prstGeom prst="rect">
            <a:avLst/>
          </a:prstGeom>
          <a:noFill/>
        </p:spPr>
        <p:txBody>
          <a:bodyPr wrap="square" rtlCol="0">
            <a:spAutoFit/>
          </a:bodyPr>
          <a:lstStyle/>
          <a:p>
            <a:r>
              <a:rPr lang="en-GB" dirty="0" err="1" smtClean="0"/>
              <a:t>Aquaduct</a:t>
            </a:r>
            <a:r>
              <a:rPr lang="en-GB" dirty="0" smtClean="0"/>
              <a:t>, south of Tacuba ? </a:t>
            </a:r>
            <a:endParaRPr lang="en-GB" dirty="0"/>
          </a:p>
        </p:txBody>
      </p:sp>
    </p:spTree>
    <p:extLst>
      <p:ext uri="{BB962C8B-B14F-4D97-AF65-F5344CB8AC3E}">
        <p14:creationId xmlns:p14="http://schemas.microsoft.com/office/powerpoint/2010/main" val="492422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
        <p:nvSpPr>
          <p:cNvPr id="5" name="TextBox 4"/>
          <p:cNvSpPr txBox="1"/>
          <p:nvPr/>
        </p:nvSpPr>
        <p:spPr>
          <a:xfrm>
            <a:off x="-1" y="0"/>
            <a:ext cx="11874137" cy="1200329"/>
          </a:xfrm>
          <a:prstGeom prst="rect">
            <a:avLst/>
          </a:prstGeom>
          <a:noFill/>
        </p:spPr>
        <p:txBody>
          <a:bodyPr wrap="square" rtlCol="0">
            <a:spAutoFit/>
          </a:bodyPr>
          <a:lstStyle/>
          <a:p>
            <a:r>
              <a:rPr lang="en-GB" dirty="0" smtClean="0"/>
              <a:t>Mexico </a:t>
            </a:r>
          </a:p>
          <a:p>
            <a:r>
              <a:rPr lang="en-GB" dirty="0"/>
              <a:t>The Valley of Mexico in the 15th century. The basin of Mexico was rich in natural resources, especially water. It was formed by more than 40 rivers and 5 Lakes (</a:t>
            </a:r>
            <a:r>
              <a:rPr lang="en-GB" dirty="0" err="1"/>
              <a:t>Zumpango</a:t>
            </a:r>
            <a:r>
              <a:rPr lang="en-GB" dirty="0"/>
              <a:t>, </a:t>
            </a:r>
            <a:r>
              <a:rPr lang="en-GB" dirty="0" err="1"/>
              <a:t>Xaltocan</a:t>
            </a:r>
            <a:r>
              <a:rPr lang="en-GB" dirty="0"/>
              <a:t>, </a:t>
            </a:r>
            <a:r>
              <a:rPr lang="en-GB" dirty="0" err="1"/>
              <a:t>Xochimilco</a:t>
            </a:r>
            <a:r>
              <a:rPr lang="en-GB" dirty="0"/>
              <a:t> and </a:t>
            </a:r>
            <a:r>
              <a:rPr lang="en-GB" dirty="0" err="1"/>
              <a:t>Texcoco</a:t>
            </a:r>
            <a:r>
              <a:rPr lang="en-GB" dirty="0"/>
              <a:t> </a:t>
            </a:r>
            <a:r>
              <a:rPr lang="en-GB" dirty="0" err="1"/>
              <a:t>Chalco</a:t>
            </a:r>
            <a:r>
              <a:rPr lang="en-GB" dirty="0"/>
              <a:t>). A conceptual aerial view of the valley by Mexican </a:t>
            </a:r>
            <a:r>
              <a:rPr lang="en-GB" dirty="0" err="1" smtClean="0"/>
              <a:t>Tomás</a:t>
            </a:r>
            <a:r>
              <a:rPr lang="en-GB" dirty="0" smtClean="0"/>
              <a:t> </a:t>
            </a:r>
            <a:r>
              <a:rPr lang="en-GB" dirty="0" err="1"/>
              <a:t>Filsinger</a:t>
            </a:r>
            <a:endParaRPr lang="en-GB" dirty="0"/>
          </a:p>
        </p:txBody>
      </p:sp>
    </p:spTree>
    <p:extLst>
      <p:ext uri="{BB962C8B-B14F-4D97-AF65-F5344CB8AC3E}">
        <p14:creationId xmlns:p14="http://schemas.microsoft.com/office/powerpoint/2010/main" val="407627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73" t="4680" r="2323" b="1724"/>
          <a:stretch/>
        </p:blipFill>
        <p:spPr>
          <a:xfrm>
            <a:off x="0" y="0"/>
            <a:ext cx="8728364" cy="6834288"/>
          </a:xfrm>
          <a:prstGeom prst="rect">
            <a:avLst/>
          </a:prstGeom>
        </p:spPr>
      </p:pic>
    </p:spTree>
    <p:extLst>
      <p:ext uri="{BB962C8B-B14F-4D97-AF65-F5344CB8AC3E}">
        <p14:creationId xmlns:p14="http://schemas.microsoft.com/office/powerpoint/2010/main" val="1569165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3784" y="894228"/>
            <a:ext cx="6299287" cy="2585323"/>
          </a:xfrm>
          <a:prstGeom prst="rect">
            <a:avLst/>
          </a:prstGeom>
        </p:spPr>
        <p:txBody>
          <a:bodyPr wrap="square">
            <a:spAutoFit/>
          </a:bodyPr>
          <a:lstStyle/>
          <a:p>
            <a:r>
              <a:rPr lang="en-GB" dirty="0"/>
              <a:t>The Chapultepec aqueduct (in Spanish: </a:t>
            </a:r>
            <a:r>
              <a:rPr lang="en-GB" dirty="0" err="1"/>
              <a:t>acueducto</a:t>
            </a:r>
            <a:r>
              <a:rPr lang="en-GB" dirty="0"/>
              <a:t> de Chapultepec) was built to provide potable water to Tenochtitlan, now known as Mexico City.</a:t>
            </a:r>
            <a:endParaRPr lang="en-GB" dirty="0" smtClean="0"/>
          </a:p>
          <a:p>
            <a:endParaRPr lang="en-GB" dirty="0"/>
          </a:p>
          <a:p>
            <a:endParaRPr lang="en-GB" dirty="0" smtClean="0"/>
          </a:p>
          <a:p>
            <a:endParaRPr lang="en-GB" dirty="0"/>
          </a:p>
          <a:p>
            <a:r>
              <a:rPr lang="en-GB" dirty="0" smtClean="0">
                <a:hlinkClick r:id="rId2"/>
              </a:rPr>
              <a:t>https</a:t>
            </a:r>
            <a:r>
              <a:rPr lang="en-GB" dirty="0">
                <a:hlinkClick r:id="rId2"/>
              </a:rPr>
              <a:t>://</a:t>
            </a:r>
            <a:r>
              <a:rPr lang="en-GB" dirty="0" smtClean="0">
                <a:hlinkClick r:id="rId2"/>
              </a:rPr>
              <a:t>en.wikipedia.org/wiki/Chapultepec_aqueduct</a:t>
            </a:r>
            <a:endParaRPr lang="en-GB" dirty="0" smtClean="0"/>
          </a:p>
          <a:p>
            <a:endParaRPr lang="en-GB" dirty="0"/>
          </a:p>
          <a:p>
            <a:endParaRPr lang="en-GB" dirty="0"/>
          </a:p>
        </p:txBody>
      </p:sp>
      <p:pic>
        <p:nvPicPr>
          <p:cNvPr id="5" name="Picture 4"/>
          <p:cNvPicPr>
            <a:picLocks noChangeAspect="1"/>
          </p:cNvPicPr>
          <p:nvPr/>
        </p:nvPicPr>
        <p:blipFill>
          <a:blip r:embed="rId3"/>
          <a:stretch>
            <a:fillRect/>
          </a:stretch>
        </p:blipFill>
        <p:spPr>
          <a:xfrm>
            <a:off x="8090201" y="213818"/>
            <a:ext cx="4101799" cy="3084553"/>
          </a:xfrm>
          <a:prstGeom prst="rect">
            <a:avLst/>
          </a:prstGeom>
        </p:spPr>
      </p:pic>
      <p:pic>
        <p:nvPicPr>
          <p:cNvPr id="7" name="Picture 6"/>
          <p:cNvPicPr>
            <a:picLocks noChangeAspect="1"/>
          </p:cNvPicPr>
          <p:nvPr/>
        </p:nvPicPr>
        <p:blipFill>
          <a:blip r:embed="rId4"/>
          <a:stretch>
            <a:fillRect/>
          </a:stretch>
        </p:blipFill>
        <p:spPr>
          <a:xfrm>
            <a:off x="5080906" y="3013301"/>
            <a:ext cx="2854779" cy="3802047"/>
          </a:xfrm>
          <a:prstGeom prst="rect">
            <a:avLst/>
          </a:prstGeom>
        </p:spPr>
      </p:pic>
      <p:sp>
        <p:nvSpPr>
          <p:cNvPr id="8" name="Rectangle 7"/>
          <p:cNvSpPr/>
          <p:nvPr/>
        </p:nvSpPr>
        <p:spPr>
          <a:xfrm>
            <a:off x="4745540" y="6235438"/>
            <a:ext cx="3735061" cy="369332"/>
          </a:xfrm>
          <a:prstGeom prst="rect">
            <a:avLst/>
          </a:prstGeom>
          <a:solidFill>
            <a:srgbClr val="FFC000"/>
          </a:solidFill>
        </p:spPr>
        <p:txBody>
          <a:bodyPr wrap="none">
            <a:spAutoFit/>
          </a:bodyPr>
          <a:lstStyle/>
          <a:p>
            <a:r>
              <a:rPr lang="en-GB" dirty="0"/>
              <a:t>Replica of the Salto del Agua Fountain</a:t>
            </a:r>
          </a:p>
        </p:txBody>
      </p:sp>
      <p:sp>
        <p:nvSpPr>
          <p:cNvPr id="9" name="Rectangle 8"/>
          <p:cNvSpPr/>
          <p:nvPr/>
        </p:nvSpPr>
        <p:spPr>
          <a:xfrm>
            <a:off x="313784" y="4070372"/>
            <a:ext cx="5250348" cy="369332"/>
          </a:xfrm>
          <a:prstGeom prst="rect">
            <a:avLst/>
          </a:prstGeom>
        </p:spPr>
        <p:txBody>
          <a:bodyPr wrap="none">
            <a:spAutoFit/>
          </a:bodyPr>
          <a:lstStyle/>
          <a:p>
            <a:r>
              <a:rPr lang="en-GB" dirty="0"/>
              <a:t>https://en.wikipedia.org/wiki/Chapultepec_aqueduct </a:t>
            </a:r>
          </a:p>
        </p:txBody>
      </p:sp>
    </p:spTree>
    <p:extLst>
      <p:ext uri="{BB962C8B-B14F-4D97-AF65-F5344CB8AC3E}">
        <p14:creationId xmlns:p14="http://schemas.microsoft.com/office/powerpoint/2010/main" val="2929691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329" y="819835"/>
            <a:ext cx="10684328" cy="1200329"/>
          </a:xfrm>
          <a:prstGeom prst="rect">
            <a:avLst/>
          </a:prstGeom>
        </p:spPr>
        <p:txBody>
          <a:bodyPr wrap="square">
            <a:spAutoFit/>
          </a:bodyPr>
          <a:lstStyle/>
          <a:p>
            <a:r>
              <a:rPr lang="en-GB" dirty="0" smtClean="0">
                <a:hlinkClick r:id="rId2"/>
              </a:rPr>
              <a:t>http://highscalability.com/blog/2011/3/28/aztec-empire-strategy-use-dual-pipes-in-your-aqueduct-for-hi.html</a:t>
            </a:r>
            <a:endParaRPr lang="en-GB" dirty="0" smtClean="0"/>
          </a:p>
          <a:p>
            <a:endParaRPr lang="en-GB" dirty="0"/>
          </a:p>
          <a:p>
            <a:endParaRPr lang="en-GB" dirty="0" smtClean="0"/>
          </a:p>
          <a:p>
            <a:endParaRPr lang="en-GB" dirty="0"/>
          </a:p>
        </p:txBody>
      </p:sp>
      <p:pic>
        <p:nvPicPr>
          <p:cNvPr id="5" name="Picture 4"/>
          <p:cNvPicPr>
            <a:picLocks noChangeAspect="1"/>
          </p:cNvPicPr>
          <p:nvPr/>
        </p:nvPicPr>
        <p:blipFill rotWithShape="1">
          <a:blip r:embed="rId3"/>
          <a:srcRect l="624" t="20105"/>
          <a:stretch/>
        </p:blipFill>
        <p:spPr>
          <a:xfrm>
            <a:off x="138932" y="1110344"/>
            <a:ext cx="11860176" cy="5747656"/>
          </a:xfrm>
          <a:prstGeom prst="rect">
            <a:avLst/>
          </a:prstGeom>
        </p:spPr>
      </p:pic>
    </p:spTree>
    <p:extLst>
      <p:ext uri="{BB962C8B-B14F-4D97-AF65-F5344CB8AC3E}">
        <p14:creationId xmlns:p14="http://schemas.microsoft.com/office/powerpoint/2010/main" val="1108791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74229" y="0"/>
            <a:ext cx="5029200" cy="6789421"/>
          </a:xfrm>
          <a:prstGeom prst="rect">
            <a:avLst/>
          </a:prstGeom>
        </p:spPr>
      </p:pic>
      <p:pic>
        <p:nvPicPr>
          <p:cNvPr id="5" name="Picture 4"/>
          <p:cNvPicPr>
            <a:picLocks noChangeAspect="1"/>
          </p:cNvPicPr>
          <p:nvPr/>
        </p:nvPicPr>
        <p:blipFill>
          <a:blip r:embed="rId3"/>
          <a:stretch>
            <a:fillRect/>
          </a:stretch>
        </p:blipFill>
        <p:spPr>
          <a:xfrm>
            <a:off x="378822" y="64106"/>
            <a:ext cx="5101217" cy="6793893"/>
          </a:xfrm>
          <a:prstGeom prst="rect">
            <a:avLst/>
          </a:prstGeom>
        </p:spPr>
      </p:pic>
    </p:spTree>
    <p:extLst>
      <p:ext uri="{BB962C8B-B14F-4D97-AF65-F5344CB8AC3E}">
        <p14:creationId xmlns:p14="http://schemas.microsoft.com/office/powerpoint/2010/main" val="4002557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8879" y="277586"/>
            <a:ext cx="7584621" cy="5056414"/>
          </a:xfrm>
          <a:prstGeom prst="rect">
            <a:avLst/>
          </a:prstGeom>
        </p:spPr>
      </p:pic>
    </p:spTree>
    <p:extLst>
      <p:ext uri="{BB962C8B-B14F-4D97-AF65-F5344CB8AC3E}">
        <p14:creationId xmlns:p14="http://schemas.microsoft.com/office/powerpoint/2010/main" val="2273378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18557" y="82380"/>
            <a:ext cx="9267564" cy="6775619"/>
          </a:xfrm>
          <a:prstGeom prst="rect">
            <a:avLst/>
          </a:prstGeom>
        </p:spPr>
      </p:pic>
    </p:spTree>
    <p:extLst>
      <p:ext uri="{BB962C8B-B14F-4D97-AF65-F5344CB8AC3E}">
        <p14:creationId xmlns:p14="http://schemas.microsoft.com/office/powerpoint/2010/main" val="2594771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2006"/>
            <a:ext cx="4800600" cy="646331"/>
          </a:xfrm>
          <a:prstGeom prst="rect">
            <a:avLst/>
          </a:prstGeom>
        </p:spPr>
        <p:txBody>
          <a:bodyPr wrap="square">
            <a:spAutoFit/>
          </a:bodyPr>
          <a:lstStyle/>
          <a:p>
            <a:r>
              <a:rPr lang="en-GB" dirty="0"/>
              <a:t>https://upload.wikimedia.org/wikipedia/commons/b/ba/Chapultepec_disposition_of_forces.jpg</a:t>
            </a:r>
          </a:p>
        </p:txBody>
      </p:sp>
      <p:pic>
        <p:nvPicPr>
          <p:cNvPr id="5" name="Picture 4"/>
          <p:cNvPicPr>
            <a:picLocks noChangeAspect="1"/>
          </p:cNvPicPr>
          <p:nvPr/>
        </p:nvPicPr>
        <p:blipFill>
          <a:blip r:embed="rId2"/>
          <a:stretch>
            <a:fillRect/>
          </a:stretch>
        </p:blipFill>
        <p:spPr>
          <a:xfrm>
            <a:off x="4963886" y="0"/>
            <a:ext cx="6662056" cy="6866518"/>
          </a:xfrm>
          <a:prstGeom prst="rect">
            <a:avLst/>
          </a:prstGeom>
        </p:spPr>
      </p:pic>
      <p:pic>
        <p:nvPicPr>
          <p:cNvPr id="6" name="Picture 5"/>
          <p:cNvPicPr>
            <a:picLocks noChangeAspect="1"/>
          </p:cNvPicPr>
          <p:nvPr/>
        </p:nvPicPr>
        <p:blipFill>
          <a:blip r:embed="rId3"/>
          <a:stretch>
            <a:fillRect/>
          </a:stretch>
        </p:blipFill>
        <p:spPr>
          <a:xfrm>
            <a:off x="0" y="1155245"/>
            <a:ext cx="5127878" cy="3775983"/>
          </a:xfrm>
          <a:prstGeom prst="rect">
            <a:avLst/>
          </a:prstGeom>
        </p:spPr>
      </p:pic>
    </p:spTree>
    <p:extLst>
      <p:ext uri="{BB962C8B-B14F-4D97-AF65-F5344CB8AC3E}">
        <p14:creationId xmlns:p14="http://schemas.microsoft.com/office/powerpoint/2010/main" val="2966627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3106" y="279461"/>
            <a:ext cx="3328412" cy="1200329"/>
          </a:xfrm>
          <a:prstGeom prst="rect">
            <a:avLst/>
          </a:prstGeom>
        </p:spPr>
        <p:txBody>
          <a:bodyPr wrap="none">
            <a:spAutoFit/>
          </a:bodyPr>
          <a:lstStyle/>
          <a:p>
            <a:r>
              <a:rPr lang="en-GB" dirty="0" err="1"/>
              <a:t>Museo</a:t>
            </a:r>
            <a:r>
              <a:rPr lang="en-GB" dirty="0"/>
              <a:t> del </a:t>
            </a:r>
            <a:r>
              <a:rPr lang="en-GB" dirty="0" smtClean="0"/>
              <a:t>Agua</a:t>
            </a:r>
          </a:p>
          <a:p>
            <a:r>
              <a:rPr lang="en-GB" dirty="0"/>
              <a:t> </a:t>
            </a:r>
            <a:r>
              <a:rPr lang="en-GB" dirty="0" err="1"/>
              <a:t>Monumento</a:t>
            </a:r>
            <a:r>
              <a:rPr lang="en-GB" dirty="0"/>
              <a:t> A Los </a:t>
            </a:r>
            <a:r>
              <a:rPr lang="en-GB" dirty="0" err="1"/>
              <a:t>Indios</a:t>
            </a:r>
            <a:r>
              <a:rPr lang="en-GB" dirty="0"/>
              <a:t> Verdes </a:t>
            </a:r>
            <a:endParaRPr lang="en-GB" dirty="0" smtClean="0"/>
          </a:p>
          <a:p>
            <a:endParaRPr lang="en-GB" dirty="0"/>
          </a:p>
          <a:p>
            <a:endParaRPr lang="en-GB" dirty="0"/>
          </a:p>
        </p:txBody>
      </p:sp>
    </p:spTree>
    <p:extLst>
      <p:ext uri="{BB962C8B-B14F-4D97-AF65-F5344CB8AC3E}">
        <p14:creationId xmlns:p14="http://schemas.microsoft.com/office/powerpoint/2010/main" val="860744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240" y="1088963"/>
            <a:ext cx="2733377" cy="923330"/>
          </a:xfrm>
          <a:prstGeom prst="rect">
            <a:avLst/>
          </a:prstGeom>
        </p:spPr>
        <p:txBody>
          <a:bodyPr wrap="none">
            <a:spAutoFit/>
          </a:bodyPr>
          <a:lstStyle/>
          <a:p>
            <a:r>
              <a:rPr lang="en-GB" dirty="0" err="1"/>
              <a:t>zacatecas</a:t>
            </a:r>
            <a:r>
              <a:rPr lang="en-GB" dirty="0"/>
              <a:t> </a:t>
            </a:r>
            <a:r>
              <a:rPr lang="en-GB" dirty="0" err="1"/>
              <a:t>mexico</a:t>
            </a:r>
            <a:r>
              <a:rPr lang="en-GB" dirty="0"/>
              <a:t> </a:t>
            </a:r>
            <a:r>
              <a:rPr lang="en-GB" dirty="0" smtClean="0"/>
              <a:t>aqueduct</a:t>
            </a:r>
          </a:p>
          <a:p>
            <a:endParaRPr lang="en-GB" dirty="0"/>
          </a:p>
          <a:p>
            <a:r>
              <a:rPr lang="en-GB" dirty="0" smtClean="0"/>
              <a:t>610km NW</a:t>
            </a:r>
            <a:endParaRPr lang="en-GB" dirty="0"/>
          </a:p>
        </p:txBody>
      </p:sp>
      <p:pic>
        <p:nvPicPr>
          <p:cNvPr id="5" name="Picture 4"/>
          <p:cNvPicPr>
            <a:picLocks noChangeAspect="1"/>
          </p:cNvPicPr>
          <p:nvPr/>
        </p:nvPicPr>
        <p:blipFill>
          <a:blip r:embed="rId2"/>
          <a:stretch>
            <a:fillRect/>
          </a:stretch>
        </p:blipFill>
        <p:spPr>
          <a:xfrm>
            <a:off x="4583386" y="718457"/>
            <a:ext cx="7608614" cy="5595258"/>
          </a:xfrm>
          <a:prstGeom prst="rect">
            <a:avLst/>
          </a:prstGeom>
        </p:spPr>
      </p:pic>
      <p:pic>
        <p:nvPicPr>
          <p:cNvPr id="6" name="Picture 5"/>
          <p:cNvPicPr>
            <a:picLocks noChangeAspect="1"/>
          </p:cNvPicPr>
          <p:nvPr/>
        </p:nvPicPr>
        <p:blipFill>
          <a:blip r:embed="rId3"/>
          <a:stretch>
            <a:fillRect/>
          </a:stretch>
        </p:blipFill>
        <p:spPr>
          <a:xfrm>
            <a:off x="0" y="2873829"/>
            <a:ext cx="5185024" cy="3605212"/>
          </a:xfrm>
          <a:prstGeom prst="rect">
            <a:avLst/>
          </a:prstGeom>
        </p:spPr>
      </p:pic>
    </p:spTree>
    <p:extLst>
      <p:ext uri="{BB962C8B-B14F-4D97-AF65-F5344CB8AC3E}">
        <p14:creationId xmlns:p14="http://schemas.microsoft.com/office/powerpoint/2010/main" val="433759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2620" y="484805"/>
            <a:ext cx="2115131" cy="369332"/>
          </a:xfrm>
          <a:prstGeom prst="rect">
            <a:avLst/>
          </a:prstGeom>
        </p:spPr>
        <p:txBody>
          <a:bodyPr wrap="none">
            <a:spAutoFit/>
          </a:bodyPr>
          <a:lstStyle/>
          <a:p>
            <a:r>
              <a:rPr lang="en-GB" dirty="0"/>
              <a:t>Querétaro Aqueduct</a:t>
            </a:r>
          </a:p>
        </p:txBody>
      </p:sp>
      <p:pic>
        <p:nvPicPr>
          <p:cNvPr id="5" name="Picture 4"/>
          <p:cNvPicPr>
            <a:picLocks noChangeAspect="1"/>
          </p:cNvPicPr>
          <p:nvPr/>
        </p:nvPicPr>
        <p:blipFill>
          <a:blip r:embed="rId2"/>
          <a:stretch>
            <a:fillRect/>
          </a:stretch>
        </p:blipFill>
        <p:spPr>
          <a:xfrm>
            <a:off x="0" y="854137"/>
            <a:ext cx="7315200" cy="5486400"/>
          </a:xfrm>
          <a:prstGeom prst="rect">
            <a:avLst/>
          </a:prstGeom>
        </p:spPr>
      </p:pic>
    </p:spTree>
    <p:extLst>
      <p:ext uri="{BB962C8B-B14F-4D97-AF65-F5344CB8AC3E}">
        <p14:creationId xmlns:p14="http://schemas.microsoft.com/office/powerpoint/2010/main" val="2807542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5262" y="272534"/>
            <a:ext cx="2949846" cy="369332"/>
          </a:xfrm>
          <a:prstGeom prst="rect">
            <a:avLst/>
          </a:prstGeom>
        </p:spPr>
        <p:txBody>
          <a:bodyPr wrap="none">
            <a:spAutoFit/>
          </a:bodyPr>
          <a:lstStyle/>
          <a:p>
            <a:r>
              <a:rPr lang="en-GB" b="1" dirty="0">
                <a:solidFill>
                  <a:srgbClr val="000000"/>
                </a:solidFill>
                <a:latin typeface="verdana" panose="020B0604030504040204" pitchFamily="34" charset="0"/>
              </a:rPr>
              <a:t>Chihuahua Aqueduct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262" y="942974"/>
            <a:ext cx="6994072" cy="5245554"/>
          </a:xfrm>
          <a:prstGeom prst="rect">
            <a:avLst/>
          </a:prstGeom>
        </p:spPr>
      </p:pic>
      <p:sp>
        <p:nvSpPr>
          <p:cNvPr id="6" name="Rectangle 5"/>
          <p:cNvSpPr/>
          <p:nvPr/>
        </p:nvSpPr>
        <p:spPr>
          <a:xfrm>
            <a:off x="2871960" y="6304970"/>
            <a:ext cx="5664308" cy="369332"/>
          </a:xfrm>
          <a:prstGeom prst="rect">
            <a:avLst/>
          </a:prstGeom>
        </p:spPr>
        <p:txBody>
          <a:bodyPr wrap="none">
            <a:spAutoFit/>
          </a:bodyPr>
          <a:lstStyle/>
          <a:p>
            <a:r>
              <a:rPr lang="en-GB" dirty="0"/>
              <a:t>https://books.google.com/</a:t>
            </a:r>
            <a:r>
              <a:rPr lang="en-GB" dirty="0" err="1"/>
              <a:t>books?id</a:t>
            </a:r>
            <a:r>
              <a:rPr lang="en-GB" dirty="0"/>
              <a:t>=</a:t>
            </a:r>
            <a:r>
              <a:rPr lang="en-GB" dirty="0" err="1"/>
              <a:t>wW</a:t>
            </a:r>
            <a:r>
              <a:rPr lang="en-GB" dirty="0"/>
              <a:t>...</a:t>
            </a:r>
            <a:r>
              <a:rPr lang="en-GB" dirty="0" err="1"/>
              <a:t>ueduct&amp;f</a:t>
            </a:r>
            <a:r>
              <a:rPr lang="en-GB" dirty="0"/>
              <a:t>=false </a:t>
            </a:r>
          </a:p>
        </p:txBody>
      </p:sp>
    </p:spTree>
    <p:extLst>
      <p:ext uri="{BB962C8B-B14F-4D97-AF65-F5344CB8AC3E}">
        <p14:creationId xmlns:p14="http://schemas.microsoft.com/office/powerpoint/2010/main" val="3132154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5216" y="452148"/>
            <a:ext cx="1876026" cy="369332"/>
          </a:xfrm>
          <a:prstGeom prst="rect">
            <a:avLst/>
          </a:prstGeom>
        </p:spPr>
        <p:txBody>
          <a:bodyPr wrap="none">
            <a:spAutoFit/>
          </a:bodyPr>
          <a:lstStyle/>
          <a:p>
            <a:r>
              <a:rPr lang="en-GB" dirty="0"/>
              <a:t>Morelia Aqueduct</a:t>
            </a:r>
          </a:p>
        </p:txBody>
      </p:sp>
      <p:pic>
        <p:nvPicPr>
          <p:cNvPr id="5" name="Picture 4"/>
          <p:cNvPicPr>
            <a:picLocks noChangeAspect="1"/>
          </p:cNvPicPr>
          <p:nvPr/>
        </p:nvPicPr>
        <p:blipFill>
          <a:blip r:embed="rId2"/>
          <a:stretch>
            <a:fillRect/>
          </a:stretch>
        </p:blipFill>
        <p:spPr>
          <a:xfrm>
            <a:off x="1485900" y="1110868"/>
            <a:ext cx="7429500" cy="4940908"/>
          </a:xfrm>
          <a:prstGeom prst="rect">
            <a:avLst/>
          </a:prstGeom>
        </p:spPr>
      </p:pic>
      <p:sp>
        <p:nvSpPr>
          <p:cNvPr id="6" name="Rectangle 5"/>
          <p:cNvSpPr/>
          <p:nvPr/>
        </p:nvSpPr>
        <p:spPr>
          <a:xfrm>
            <a:off x="2467391" y="6341164"/>
            <a:ext cx="4579331" cy="369332"/>
          </a:xfrm>
          <a:prstGeom prst="rect">
            <a:avLst/>
          </a:prstGeom>
        </p:spPr>
        <p:txBody>
          <a:bodyPr wrap="none">
            <a:spAutoFit/>
          </a:bodyPr>
          <a:lstStyle/>
          <a:p>
            <a:r>
              <a:rPr lang="en-GB" dirty="0"/>
              <a:t>https://en.wikipedia.org/wiki/Morelia#History </a:t>
            </a:r>
          </a:p>
        </p:txBody>
      </p:sp>
    </p:spTree>
    <p:extLst>
      <p:ext uri="{BB962C8B-B14F-4D97-AF65-F5344CB8AC3E}">
        <p14:creationId xmlns:p14="http://schemas.microsoft.com/office/powerpoint/2010/main" val="2470903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2771" y="264664"/>
            <a:ext cx="6096000" cy="646331"/>
          </a:xfrm>
          <a:prstGeom prst="rect">
            <a:avLst/>
          </a:prstGeom>
        </p:spPr>
        <p:txBody>
          <a:bodyPr>
            <a:spAutoFit/>
          </a:bodyPr>
          <a:lstStyle/>
          <a:p>
            <a:r>
              <a:rPr lang="es-ES" b="1" dirty="0">
                <a:solidFill>
                  <a:srgbClr val="000000"/>
                </a:solidFill>
                <a:latin typeface="verdana" panose="020B0604030504040204" pitchFamily="34" charset="0"/>
              </a:rPr>
              <a:t>Plaza de Toros and El Cubo </a:t>
            </a:r>
            <a:r>
              <a:rPr lang="es-ES" b="1" dirty="0" err="1">
                <a:solidFill>
                  <a:srgbClr val="000000"/>
                </a:solidFill>
                <a:latin typeface="verdana" panose="020B0604030504040204" pitchFamily="34" charset="0"/>
              </a:rPr>
              <a:t>Aqueduct</a:t>
            </a:r>
            <a:r>
              <a:rPr lang="es-ES" b="1" dirty="0">
                <a:solidFill>
                  <a:srgbClr val="000000"/>
                </a:solidFill>
                <a:latin typeface="verdana" panose="020B0604030504040204" pitchFamily="34" charset="0"/>
              </a:rPr>
              <a:t> - Zacatecas, Zacatecas, </a:t>
            </a:r>
            <a:r>
              <a:rPr lang="es-ES" b="1" dirty="0" err="1">
                <a:solidFill>
                  <a:srgbClr val="000000"/>
                </a:solidFill>
                <a:latin typeface="verdana" panose="020B0604030504040204" pitchFamily="34" charset="0"/>
              </a:rPr>
              <a:t>Mexico</a:t>
            </a:r>
            <a:endParaRPr lang="en-GB" dirty="0"/>
          </a:p>
        </p:txBody>
      </p:sp>
      <p:pic>
        <p:nvPicPr>
          <p:cNvPr id="6" name="Picture 5"/>
          <p:cNvPicPr>
            <a:picLocks noChangeAspect="1"/>
          </p:cNvPicPr>
          <p:nvPr/>
        </p:nvPicPr>
        <p:blipFill>
          <a:blip r:embed="rId2"/>
          <a:stretch>
            <a:fillRect/>
          </a:stretch>
        </p:blipFill>
        <p:spPr>
          <a:xfrm>
            <a:off x="1121229" y="1208315"/>
            <a:ext cx="9753600" cy="5486400"/>
          </a:xfrm>
          <a:prstGeom prst="rect">
            <a:avLst/>
          </a:prstGeom>
        </p:spPr>
      </p:pic>
      <p:sp>
        <p:nvSpPr>
          <p:cNvPr id="7" name="Rectangle 6"/>
          <p:cNvSpPr/>
          <p:nvPr/>
        </p:nvSpPr>
        <p:spPr>
          <a:xfrm>
            <a:off x="6384376" y="690323"/>
            <a:ext cx="5170903" cy="369332"/>
          </a:xfrm>
          <a:prstGeom prst="rect">
            <a:avLst/>
          </a:prstGeom>
        </p:spPr>
        <p:txBody>
          <a:bodyPr wrap="none">
            <a:spAutoFit/>
          </a:bodyPr>
          <a:lstStyle/>
          <a:p>
            <a:r>
              <a:rPr lang="en-GB" dirty="0"/>
              <a:t>https://en.wikipedia.org/wiki/</a:t>
            </a:r>
            <a:r>
              <a:rPr lang="en-GB" dirty="0" err="1"/>
              <a:t>Zacate</a:t>
            </a:r>
            <a:r>
              <a:rPr lang="en-GB" dirty="0"/>
              <a:t>...</a:t>
            </a:r>
            <a:r>
              <a:rPr lang="en-GB" dirty="0" err="1"/>
              <a:t>er_attractions</a:t>
            </a:r>
            <a:r>
              <a:rPr lang="en-GB" dirty="0"/>
              <a:t> </a:t>
            </a:r>
          </a:p>
        </p:txBody>
      </p:sp>
    </p:spTree>
    <p:extLst>
      <p:ext uri="{BB962C8B-B14F-4D97-AF65-F5344CB8AC3E}">
        <p14:creationId xmlns:p14="http://schemas.microsoft.com/office/powerpoint/2010/main" val="553953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240" y="1088963"/>
            <a:ext cx="2733377" cy="369332"/>
          </a:xfrm>
          <a:prstGeom prst="rect">
            <a:avLst/>
          </a:prstGeom>
        </p:spPr>
        <p:txBody>
          <a:bodyPr wrap="none">
            <a:spAutoFit/>
          </a:bodyPr>
          <a:lstStyle/>
          <a:p>
            <a:r>
              <a:rPr lang="en-GB" dirty="0" err="1"/>
              <a:t>zacatecas</a:t>
            </a:r>
            <a:r>
              <a:rPr lang="en-GB" dirty="0"/>
              <a:t> </a:t>
            </a:r>
            <a:r>
              <a:rPr lang="en-GB" dirty="0" err="1"/>
              <a:t>mexico</a:t>
            </a:r>
            <a:r>
              <a:rPr lang="en-GB" dirty="0"/>
              <a:t> aqueduct</a:t>
            </a:r>
          </a:p>
        </p:txBody>
      </p:sp>
      <p:pic>
        <p:nvPicPr>
          <p:cNvPr id="5" name="Picture 4"/>
          <p:cNvPicPr>
            <a:picLocks noChangeAspect="1"/>
          </p:cNvPicPr>
          <p:nvPr/>
        </p:nvPicPr>
        <p:blipFill>
          <a:blip r:embed="rId2"/>
          <a:stretch>
            <a:fillRect/>
          </a:stretch>
        </p:blipFill>
        <p:spPr>
          <a:xfrm>
            <a:off x="4583386" y="718457"/>
            <a:ext cx="7608614" cy="5595258"/>
          </a:xfrm>
          <a:prstGeom prst="rect">
            <a:avLst/>
          </a:prstGeom>
        </p:spPr>
      </p:pic>
      <p:pic>
        <p:nvPicPr>
          <p:cNvPr id="6" name="Picture 5"/>
          <p:cNvPicPr>
            <a:picLocks noChangeAspect="1"/>
          </p:cNvPicPr>
          <p:nvPr/>
        </p:nvPicPr>
        <p:blipFill>
          <a:blip r:embed="rId3"/>
          <a:stretch>
            <a:fillRect/>
          </a:stretch>
        </p:blipFill>
        <p:spPr>
          <a:xfrm>
            <a:off x="0" y="2873829"/>
            <a:ext cx="5185024" cy="3605212"/>
          </a:xfrm>
          <a:prstGeom prst="rect">
            <a:avLst/>
          </a:prstGeom>
        </p:spPr>
      </p:pic>
    </p:spTree>
    <p:extLst>
      <p:ext uri="{BB962C8B-B14F-4D97-AF65-F5344CB8AC3E}">
        <p14:creationId xmlns:p14="http://schemas.microsoft.com/office/powerpoint/2010/main" val="3292533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287" y="1012372"/>
            <a:ext cx="12195273" cy="4865914"/>
          </a:xfrm>
          <a:prstGeom prst="rect">
            <a:avLst/>
          </a:prstGeom>
        </p:spPr>
      </p:pic>
    </p:spTree>
    <p:extLst>
      <p:ext uri="{BB962C8B-B14F-4D97-AF65-F5344CB8AC3E}">
        <p14:creationId xmlns:p14="http://schemas.microsoft.com/office/powerpoint/2010/main" val="703507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0742" y="384405"/>
            <a:ext cx="5002591" cy="3139321"/>
          </a:xfrm>
          <a:prstGeom prst="rect">
            <a:avLst/>
          </a:prstGeom>
        </p:spPr>
        <p:txBody>
          <a:bodyPr wrap="square">
            <a:spAutoFit/>
          </a:bodyPr>
          <a:lstStyle/>
          <a:p>
            <a:r>
              <a:rPr lang="en-GB" dirty="0"/>
              <a:t>Aqueduct of Padre Tembleque - Between the towns of </a:t>
            </a:r>
            <a:r>
              <a:rPr lang="en-GB" dirty="0" err="1"/>
              <a:t>Zempoala</a:t>
            </a:r>
            <a:r>
              <a:rPr lang="en-GB" dirty="0"/>
              <a:t>, Hidalgo and </a:t>
            </a:r>
            <a:r>
              <a:rPr lang="en-GB" dirty="0" err="1"/>
              <a:t>Otumba</a:t>
            </a:r>
            <a:r>
              <a:rPr lang="en-GB" dirty="0"/>
              <a:t>, in the State of </a:t>
            </a:r>
            <a:r>
              <a:rPr lang="en-GB" dirty="0" smtClean="0"/>
              <a:t>Mexico</a:t>
            </a:r>
          </a:p>
          <a:p>
            <a:endParaRPr lang="en-GB" dirty="0"/>
          </a:p>
          <a:p>
            <a:r>
              <a:rPr lang="en-GB" dirty="0" smtClean="0"/>
              <a:t>48km , 39.65m high</a:t>
            </a:r>
          </a:p>
          <a:p>
            <a:endParaRPr lang="en-GB" dirty="0"/>
          </a:p>
          <a:p>
            <a:r>
              <a:rPr lang="en-GB" dirty="0">
                <a:hlinkClick r:id="rId2"/>
              </a:rPr>
              <a:t>http://</a:t>
            </a:r>
            <a:r>
              <a:rPr lang="en-GB" dirty="0" smtClean="0">
                <a:hlinkClick r:id="rId2"/>
              </a:rPr>
              <a:t>www.inah.gob.mx/images/infografias/20150705_tembleque.pdf</a:t>
            </a:r>
            <a:endParaRPr lang="en-GB" dirty="0" smtClean="0"/>
          </a:p>
          <a:p>
            <a:endParaRPr lang="en-GB" dirty="0"/>
          </a:p>
          <a:p>
            <a:endParaRPr lang="en-GB" dirty="0" smtClean="0"/>
          </a:p>
          <a:p>
            <a:endParaRPr lang="en-GB" dirty="0"/>
          </a:p>
        </p:txBody>
      </p:sp>
      <p:pic>
        <p:nvPicPr>
          <p:cNvPr id="6" name="Picture 5"/>
          <p:cNvPicPr>
            <a:picLocks noChangeAspect="1"/>
          </p:cNvPicPr>
          <p:nvPr/>
        </p:nvPicPr>
        <p:blipFill>
          <a:blip r:embed="rId3"/>
          <a:stretch>
            <a:fillRect/>
          </a:stretch>
        </p:blipFill>
        <p:spPr>
          <a:xfrm>
            <a:off x="0" y="0"/>
            <a:ext cx="6622595" cy="6350965"/>
          </a:xfrm>
          <a:prstGeom prst="rect">
            <a:avLst/>
          </a:prstGeom>
        </p:spPr>
      </p:pic>
      <p:sp>
        <p:nvSpPr>
          <p:cNvPr id="7" name="Rectangle 6"/>
          <p:cNvSpPr/>
          <p:nvPr/>
        </p:nvSpPr>
        <p:spPr>
          <a:xfrm>
            <a:off x="500742" y="6330434"/>
            <a:ext cx="5551520" cy="369332"/>
          </a:xfrm>
          <a:prstGeom prst="rect">
            <a:avLst/>
          </a:prstGeom>
        </p:spPr>
        <p:txBody>
          <a:bodyPr wrap="none">
            <a:spAutoFit/>
          </a:bodyPr>
          <a:lstStyle/>
          <a:p>
            <a:r>
              <a:rPr lang="en-GB" dirty="0"/>
              <a:t>https://en.wikipedia.org/wiki/</a:t>
            </a:r>
            <a:r>
              <a:rPr lang="en-GB" dirty="0" err="1"/>
              <a:t>Aquedu</a:t>
            </a:r>
            <a:r>
              <a:rPr lang="en-GB" dirty="0"/>
              <a:t>...</a:t>
            </a:r>
            <a:r>
              <a:rPr lang="en-GB" dirty="0" err="1"/>
              <a:t>adre_Tembleque</a:t>
            </a:r>
            <a:r>
              <a:rPr lang="en-GB" dirty="0"/>
              <a:t> </a:t>
            </a:r>
          </a:p>
        </p:txBody>
      </p:sp>
    </p:spTree>
    <p:extLst>
      <p:ext uri="{BB962C8B-B14F-4D97-AF65-F5344CB8AC3E}">
        <p14:creationId xmlns:p14="http://schemas.microsoft.com/office/powerpoint/2010/main" val="1806313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7620000" cy="5715000"/>
          </a:xfrm>
          <a:prstGeom prst="rect">
            <a:avLst/>
          </a:prstGeom>
        </p:spPr>
      </p:pic>
      <p:pic>
        <p:nvPicPr>
          <p:cNvPr id="5" name="Picture 4"/>
          <p:cNvPicPr>
            <a:picLocks noChangeAspect="1"/>
          </p:cNvPicPr>
          <p:nvPr/>
        </p:nvPicPr>
        <p:blipFill>
          <a:blip r:embed="rId3"/>
          <a:stretch>
            <a:fillRect/>
          </a:stretch>
        </p:blipFill>
        <p:spPr>
          <a:xfrm>
            <a:off x="7502978" y="-1"/>
            <a:ext cx="4335235" cy="6502853"/>
          </a:xfrm>
          <a:prstGeom prst="rect">
            <a:avLst/>
          </a:prstGeom>
        </p:spPr>
      </p:pic>
    </p:spTree>
    <p:extLst>
      <p:ext uri="{BB962C8B-B14F-4D97-AF65-F5344CB8AC3E}">
        <p14:creationId xmlns:p14="http://schemas.microsoft.com/office/powerpoint/2010/main" val="779829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5757333" cy="4447822"/>
          </a:xfrm>
          <a:prstGeom prst="rect">
            <a:avLst/>
          </a:prstGeom>
        </p:spPr>
      </p:pic>
      <p:pic>
        <p:nvPicPr>
          <p:cNvPr id="5" name="Picture 4"/>
          <p:cNvPicPr>
            <a:picLocks noChangeAspect="1"/>
          </p:cNvPicPr>
          <p:nvPr/>
        </p:nvPicPr>
        <p:blipFill>
          <a:blip r:embed="rId3"/>
          <a:stretch>
            <a:fillRect/>
          </a:stretch>
        </p:blipFill>
        <p:spPr>
          <a:xfrm>
            <a:off x="5621866" y="185561"/>
            <a:ext cx="6552566" cy="5842705"/>
          </a:xfrm>
          <a:prstGeom prst="rect">
            <a:avLst/>
          </a:prstGeom>
        </p:spPr>
      </p:pic>
      <p:pic>
        <p:nvPicPr>
          <p:cNvPr id="6" name="Picture 5"/>
          <p:cNvPicPr>
            <a:picLocks noChangeAspect="1"/>
          </p:cNvPicPr>
          <p:nvPr/>
        </p:nvPicPr>
        <p:blipFill>
          <a:blip r:embed="rId4"/>
          <a:stretch>
            <a:fillRect/>
          </a:stretch>
        </p:blipFill>
        <p:spPr>
          <a:xfrm>
            <a:off x="304799" y="2630517"/>
            <a:ext cx="5629804" cy="4227483"/>
          </a:xfrm>
          <a:prstGeom prst="rect">
            <a:avLst/>
          </a:prstGeom>
        </p:spPr>
      </p:pic>
    </p:spTree>
    <p:extLst>
      <p:ext uri="{BB962C8B-B14F-4D97-AF65-F5344CB8AC3E}">
        <p14:creationId xmlns:p14="http://schemas.microsoft.com/office/powerpoint/2010/main" val="2016908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24062" y="285750"/>
            <a:ext cx="8143875" cy="6286500"/>
          </a:xfrm>
          <a:prstGeom prst="rect">
            <a:avLst/>
          </a:prstGeom>
        </p:spPr>
      </p:pic>
    </p:spTree>
    <p:extLst>
      <p:ext uri="{BB962C8B-B14F-4D97-AF65-F5344CB8AC3E}">
        <p14:creationId xmlns:p14="http://schemas.microsoft.com/office/powerpoint/2010/main" val="1911367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443" y="321520"/>
            <a:ext cx="5974713" cy="369332"/>
          </a:xfrm>
          <a:prstGeom prst="rect">
            <a:avLst/>
          </a:prstGeom>
        </p:spPr>
        <p:txBody>
          <a:bodyPr wrap="none">
            <a:spAutoFit/>
          </a:bodyPr>
          <a:lstStyle/>
          <a:p>
            <a:r>
              <a:rPr lang="es-ES" b="1" dirty="0">
                <a:solidFill>
                  <a:srgbClr val="000000"/>
                </a:solidFill>
                <a:latin typeface="verdana" panose="020B0604030504040204" pitchFamily="34" charset="0"/>
              </a:rPr>
              <a:t>Arcos del Sitio - Tepotzotlán, </a:t>
            </a:r>
            <a:r>
              <a:rPr lang="es-ES" b="1" dirty="0" err="1">
                <a:solidFill>
                  <a:srgbClr val="000000"/>
                </a:solidFill>
                <a:latin typeface="verdana" panose="020B0604030504040204" pitchFamily="34" charset="0"/>
              </a:rPr>
              <a:t>Mexico</a:t>
            </a:r>
            <a:r>
              <a:rPr lang="es-ES" b="1" dirty="0">
                <a:solidFill>
                  <a:srgbClr val="000000"/>
                </a:solidFill>
                <a:latin typeface="verdana" panose="020B0604030504040204" pitchFamily="34" charset="0"/>
              </a:rPr>
              <a:t>, </a:t>
            </a:r>
            <a:r>
              <a:rPr lang="es-ES" b="1" dirty="0" err="1">
                <a:solidFill>
                  <a:srgbClr val="000000"/>
                </a:solidFill>
                <a:latin typeface="verdana" panose="020B0604030504040204" pitchFamily="34" charset="0"/>
              </a:rPr>
              <a:t>Mexico</a:t>
            </a:r>
            <a:endParaRPr lang="en-GB" dirty="0"/>
          </a:p>
        </p:txBody>
      </p:sp>
      <p:pic>
        <p:nvPicPr>
          <p:cNvPr id="5" name="Picture 4"/>
          <p:cNvPicPr>
            <a:picLocks noChangeAspect="1"/>
          </p:cNvPicPr>
          <p:nvPr/>
        </p:nvPicPr>
        <p:blipFill>
          <a:blip r:embed="rId2"/>
          <a:stretch>
            <a:fillRect/>
          </a:stretch>
        </p:blipFill>
        <p:spPr>
          <a:xfrm>
            <a:off x="365443" y="690852"/>
            <a:ext cx="8941843" cy="5579919"/>
          </a:xfrm>
          <a:prstGeom prst="rect">
            <a:avLst/>
          </a:prstGeom>
        </p:spPr>
      </p:pic>
      <p:sp>
        <p:nvSpPr>
          <p:cNvPr id="6" name="Rectangle 5"/>
          <p:cNvSpPr/>
          <p:nvPr/>
        </p:nvSpPr>
        <p:spPr>
          <a:xfrm>
            <a:off x="3575958" y="6455437"/>
            <a:ext cx="5170711" cy="369332"/>
          </a:xfrm>
          <a:prstGeom prst="rect">
            <a:avLst/>
          </a:prstGeom>
        </p:spPr>
        <p:txBody>
          <a:bodyPr wrap="none">
            <a:spAutoFit/>
          </a:bodyPr>
          <a:lstStyle/>
          <a:p>
            <a:r>
              <a:rPr lang="en-GB" dirty="0"/>
              <a:t>https://en.wikipedia.org/wiki/</a:t>
            </a:r>
            <a:r>
              <a:rPr lang="en-GB" dirty="0" err="1"/>
              <a:t>Tepotz</a:t>
            </a:r>
            <a:r>
              <a:rPr lang="en-GB" dirty="0"/>
              <a:t>...</a:t>
            </a:r>
            <a:r>
              <a:rPr lang="en-GB" dirty="0" err="1"/>
              <a:t>ts_of_Interest</a:t>
            </a:r>
            <a:r>
              <a:rPr lang="en-GB" dirty="0"/>
              <a:t> </a:t>
            </a:r>
          </a:p>
        </p:txBody>
      </p:sp>
    </p:spTree>
    <p:extLst>
      <p:ext uri="{BB962C8B-B14F-4D97-AF65-F5344CB8AC3E}">
        <p14:creationId xmlns:p14="http://schemas.microsoft.com/office/powerpoint/2010/main" val="3045674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8726" y="174563"/>
            <a:ext cx="3762633" cy="369332"/>
          </a:xfrm>
          <a:prstGeom prst="rect">
            <a:avLst/>
          </a:prstGeom>
        </p:spPr>
        <p:txBody>
          <a:bodyPr wrap="none">
            <a:spAutoFit/>
          </a:bodyPr>
          <a:lstStyle/>
          <a:p>
            <a:r>
              <a:rPr lang="en-GB" dirty="0"/>
              <a:t>Los </a:t>
            </a:r>
            <a:r>
              <a:rPr lang="en-GB" dirty="0" err="1"/>
              <a:t>Arquitos</a:t>
            </a:r>
            <a:r>
              <a:rPr lang="en-GB" dirty="0"/>
              <a:t> - Oaxaca, Oaxaca, Mexico</a:t>
            </a:r>
          </a:p>
        </p:txBody>
      </p:sp>
      <p:pic>
        <p:nvPicPr>
          <p:cNvPr id="5" name="Picture 4"/>
          <p:cNvPicPr>
            <a:picLocks noChangeAspect="1"/>
          </p:cNvPicPr>
          <p:nvPr/>
        </p:nvPicPr>
        <p:blipFill>
          <a:blip r:embed="rId2"/>
          <a:stretch>
            <a:fillRect/>
          </a:stretch>
        </p:blipFill>
        <p:spPr>
          <a:xfrm>
            <a:off x="114300" y="543895"/>
            <a:ext cx="7543800" cy="5657850"/>
          </a:xfrm>
          <a:prstGeom prst="rect">
            <a:avLst/>
          </a:prstGeom>
        </p:spPr>
      </p:pic>
      <p:sp>
        <p:nvSpPr>
          <p:cNvPr id="6" name="Rectangle 5"/>
          <p:cNvSpPr/>
          <p:nvPr/>
        </p:nvSpPr>
        <p:spPr>
          <a:xfrm>
            <a:off x="2319467" y="6427436"/>
            <a:ext cx="5822235" cy="369332"/>
          </a:xfrm>
          <a:prstGeom prst="rect">
            <a:avLst/>
          </a:prstGeom>
        </p:spPr>
        <p:txBody>
          <a:bodyPr wrap="none">
            <a:spAutoFit/>
          </a:bodyPr>
          <a:lstStyle/>
          <a:p>
            <a:r>
              <a:rPr lang="en-GB" dirty="0"/>
              <a:t>http://www.oaxacanotes.com/</a:t>
            </a:r>
            <a:r>
              <a:rPr lang="en-GB" dirty="0" err="1"/>
              <a:t>Los_Arqui</a:t>
            </a:r>
            <a:r>
              <a:rPr lang="en-GB" dirty="0"/>
              <a:t>....A7unyWb3.dpuf </a:t>
            </a:r>
          </a:p>
        </p:txBody>
      </p:sp>
    </p:spTree>
    <p:extLst>
      <p:ext uri="{BB962C8B-B14F-4D97-AF65-F5344CB8AC3E}">
        <p14:creationId xmlns:p14="http://schemas.microsoft.com/office/powerpoint/2010/main" val="964462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2628" y="215678"/>
            <a:ext cx="6096000" cy="646331"/>
          </a:xfrm>
          <a:prstGeom prst="rect">
            <a:avLst/>
          </a:prstGeom>
        </p:spPr>
        <p:txBody>
          <a:bodyPr>
            <a:spAutoFit/>
          </a:bodyPr>
          <a:lstStyle/>
          <a:p>
            <a:r>
              <a:rPr lang="en-GB" dirty="0"/>
              <a:t>Av. Pablo Casals</a:t>
            </a:r>
          </a:p>
          <a:p>
            <a:r>
              <a:rPr lang="en-GB" dirty="0"/>
              <a:t> Guadalajara, Jalisco.</a:t>
            </a:r>
          </a:p>
        </p:txBody>
      </p:sp>
      <p:pic>
        <p:nvPicPr>
          <p:cNvPr id="5" name="Picture 4"/>
          <p:cNvPicPr>
            <a:picLocks noChangeAspect="1"/>
          </p:cNvPicPr>
          <p:nvPr/>
        </p:nvPicPr>
        <p:blipFill>
          <a:blip r:embed="rId2"/>
          <a:stretch>
            <a:fillRect/>
          </a:stretch>
        </p:blipFill>
        <p:spPr>
          <a:xfrm>
            <a:off x="2890156" y="0"/>
            <a:ext cx="9046030" cy="6782328"/>
          </a:xfrm>
          <a:prstGeom prst="rect">
            <a:avLst/>
          </a:prstGeom>
        </p:spPr>
      </p:pic>
    </p:spTree>
    <p:extLst>
      <p:ext uri="{BB962C8B-B14F-4D97-AF65-F5344CB8AC3E}">
        <p14:creationId xmlns:p14="http://schemas.microsoft.com/office/powerpoint/2010/main" val="4267998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92585" y="0"/>
            <a:ext cx="5141894" cy="6858000"/>
          </a:xfrm>
          <a:prstGeom prst="rect">
            <a:avLst/>
          </a:prstGeom>
        </p:spPr>
      </p:pic>
      <p:sp>
        <p:nvSpPr>
          <p:cNvPr id="5" name="Rectangle 4"/>
          <p:cNvSpPr/>
          <p:nvPr/>
        </p:nvSpPr>
        <p:spPr>
          <a:xfrm>
            <a:off x="0" y="0"/>
            <a:ext cx="5473421" cy="1200329"/>
          </a:xfrm>
          <a:prstGeom prst="rect">
            <a:avLst/>
          </a:prstGeom>
        </p:spPr>
        <p:txBody>
          <a:bodyPr wrap="none">
            <a:spAutoFit/>
          </a:bodyPr>
          <a:lstStyle/>
          <a:p>
            <a:r>
              <a:rPr lang="en-GB" dirty="0"/>
              <a:t>Guadalupe Aqueduct, Mexico </a:t>
            </a:r>
            <a:r>
              <a:rPr lang="en-GB" dirty="0" smtClean="0"/>
              <a:t>City</a:t>
            </a:r>
          </a:p>
          <a:p>
            <a:r>
              <a:rPr lang="en-GB" dirty="0">
                <a:hlinkClick r:id="rId3"/>
              </a:rPr>
              <a:t>https://</a:t>
            </a:r>
            <a:r>
              <a:rPr lang="en-GB" dirty="0" smtClean="0">
                <a:hlinkClick r:id="rId3"/>
              </a:rPr>
              <a:t>es.wikipedia.org/wiki/Acueducto_de_Guadalupe</a:t>
            </a:r>
            <a:endParaRPr lang="en-GB" dirty="0" smtClean="0"/>
          </a:p>
          <a:p>
            <a:r>
              <a:rPr lang="en-GB" dirty="0" smtClean="0"/>
              <a:t>2 k arches and 10km long the </a:t>
            </a:r>
            <a:r>
              <a:rPr lang="en-GB" dirty="0" err="1" smtClean="0"/>
              <a:t>logest</a:t>
            </a:r>
            <a:r>
              <a:rPr lang="en-GB" dirty="0" smtClean="0"/>
              <a:t> in Mexico city</a:t>
            </a:r>
          </a:p>
          <a:p>
            <a:endParaRPr lang="en-GB" dirty="0"/>
          </a:p>
        </p:txBody>
      </p:sp>
      <p:pic>
        <p:nvPicPr>
          <p:cNvPr id="6" name="Picture 5"/>
          <p:cNvPicPr>
            <a:picLocks noChangeAspect="1"/>
          </p:cNvPicPr>
          <p:nvPr/>
        </p:nvPicPr>
        <p:blipFill>
          <a:blip r:embed="rId4"/>
          <a:stretch>
            <a:fillRect/>
          </a:stretch>
        </p:blipFill>
        <p:spPr>
          <a:xfrm>
            <a:off x="0" y="2216601"/>
            <a:ext cx="5731329" cy="4298497"/>
          </a:xfrm>
          <a:prstGeom prst="rect">
            <a:avLst/>
          </a:prstGeom>
        </p:spPr>
      </p:pic>
    </p:spTree>
    <p:extLst>
      <p:ext uri="{BB962C8B-B14F-4D97-AF65-F5344CB8AC3E}">
        <p14:creationId xmlns:p14="http://schemas.microsoft.com/office/powerpoint/2010/main" val="1586601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416144" cy="5355312"/>
          </a:xfrm>
          <a:prstGeom prst="rect">
            <a:avLst/>
          </a:prstGeom>
        </p:spPr>
        <p:txBody>
          <a:bodyPr wrap="square">
            <a:spAutoFit/>
          </a:bodyPr>
          <a:lstStyle/>
          <a:p>
            <a:r>
              <a:rPr lang="en-GB" dirty="0"/>
              <a:t>The Aqueduct of Guadalupe is located in Gustavo A Madero , within the Federal District.  The site was built in 1751 and it was an important hydraulic work of the time. </a:t>
            </a:r>
          </a:p>
          <a:p>
            <a:endParaRPr lang="en-GB" dirty="0"/>
          </a:p>
          <a:p>
            <a:r>
              <a:rPr lang="en-GB" dirty="0"/>
              <a:t> The purpose of its construction was to bring drinking water from the Tlalnepantla River in the town of Santa </a:t>
            </a:r>
            <a:r>
              <a:rPr lang="en-GB" dirty="0" err="1"/>
              <a:t>María</a:t>
            </a:r>
            <a:r>
              <a:rPr lang="en-GB" dirty="0"/>
              <a:t> to Villa de Guadalupe, to be connected to the aqueduct that carries water to Santiago </a:t>
            </a:r>
            <a:r>
              <a:rPr lang="en-GB" dirty="0" err="1"/>
              <a:t>Tlatelolco</a:t>
            </a:r>
            <a:r>
              <a:rPr lang="en-GB" dirty="0"/>
              <a:t>, a site north of what is now Mexico City. </a:t>
            </a:r>
          </a:p>
          <a:p>
            <a:endParaRPr lang="en-GB" dirty="0"/>
          </a:p>
          <a:p>
            <a:r>
              <a:rPr lang="en-GB" dirty="0"/>
              <a:t> At the moment it is considered as a recognized and visited historical and artistic monument .  In the vicinity of the aqueduct is the city Colonia </a:t>
            </a:r>
            <a:r>
              <a:rPr lang="en-GB" dirty="0" err="1"/>
              <a:t>Acueducto</a:t>
            </a:r>
            <a:r>
              <a:rPr lang="en-GB" dirty="0"/>
              <a:t> de Guadalupe. </a:t>
            </a:r>
          </a:p>
          <a:p>
            <a:endParaRPr lang="en-GB" dirty="0"/>
          </a:p>
          <a:p>
            <a:r>
              <a:rPr lang="en-GB" dirty="0"/>
              <a:t> The Aqueduct of Guadalupe had an original extension of 10 </a:t>
            </a:r>
            <a:r>
              <a:rPr lang="en-GB" dirty="0" err="1"/>
              <a:t>kilometers</a:t>
            </a:r>
            <a:r>
              <a:rPr lang="en-GB" dirty="0"/>
              <a:t> and had the purpose of solving the water problems in the Villa.  The same began in the Tlalnepantla river and ended in a box of water that was behind Basilica .  In the front of the temple you could see a fountain that was used for public service, about ten meters in diameter, in the </a:t>
            </a:r>
            <a:r>
              <a:rPr lang="en-GB" dirty="0" err="1"/>
              <a:t>center</a:t>
            </a:r>
            <a:r>
              <a:rPr lang="en-GB" dirty="0"/>
              <a:t> was a column with effigies representing the four parts of the world. </a:t>
            </a:r>
          </a:p>
          <a:p>
            <a:endParaRPr lang="en-GB" dirty="0"/>
          </a:p>
          <a:p>
            <a:r>
              <a:rPr lang="en-GB" dirty="0"/>
              <a:t> At that time this work was very advanced, using unique advances, much of it was built underground, all a novelty for the time.  On the outside it was supported by 2310 arches on which the water pipe ran.  Some of the elements of architecture are from the Baroque period.  Among the pieces that formed the aqueduct, we found repositories, pools, fountains, all built with quarries that came from Cerro de Guadalupe. </a:t>
            </a:r>
          </a:p>
        </p:txBody>
      </p:sp>
    </p:spTree>
    <p:extLst>
      <p:ext uri="{BB962C8B-B14F-4D97-AF65-F5344CB8AC3E}">
        <p14:creationId xmlns:p14="http://schemas.microsoft.com/office/powerpoint/2010/main" val="229400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1893" y="276690"/>
            <a:ext cx="6840427" cy="1200329"/>
          </a:xfrm>
          <a:prstGeom prst="rect">
            <a:avLst/>
          </a:prstGeom>
        </p:spPr>
        <p:txBody>
          <a:bodyPr wrap="square">
            <a:spAutoFit/>
          </a:bodyPr>
          <a:lstStyle/>
          <a:p>
            <a:r>
              <a:rPr lang="en-GB" dirty="0">
                <a:hlinkClick r:id="rId2"/>
              </a:rPr>
              <a:t>https://</a:t>
            </a:r>
            <a:r>
              <a:rPr lang="en-GB" dirty="0" smtClean="0">
                <a:hlinkClick r:id="rId2"/>
              </a:rPr>
              <a:t>es.wikipedia.org/wiki/Acueducto_de_Guadalupe</a:t>
            </a:r>
            <a:endParaRPr lang="en-GB" dirty="0" smtClean="0"/>
          </a:p>
          <a:p>
            <a:r>
              <a:rPr lang="en-GB" dirty="0">
                <a:hlinkClick r:id="rId3"/>
              </a:rPr>
              <a:t>http://</a:t>
            </a:r>
            <a:r>
              <a:rPr lang="en-GB" dirty="0" smtClean="0">
                <a:hlinkClick r:id="rId3"/>
              </a:rPr>
              <a:t>www.jornada.unam.mx/2006/07/17/index.php?section=capital&amp;article=040n1cap</a:t>
            </a:r>
            <a:endParaRPr lang="en-GB" dirty="0" smtClean="0"/>
          </a:p>
          <a:p>
            <a:endParaRPr lang="en-GB" dirty="0"/>
          </a:p>
        </p:txBody>
      </p:sp>
      <p:pic>
        <p:nvPicPr>
          <p:cNvPr id="5" name="Picture 4"/>
          <p:cNvPicPr>
            <a:picLocks noChangeAspect="1"/>
          </p:cNvPicPr>
          <p:nvPr/>
        </p:nvPicPr>
        <p:blipFill>
          <a:blip r:embed="rId4"/>
          <a:stretch>
            <a:fillRect/>
          </a:stretch>
        </p:blipFill>
        <p:spPr>
          <a:xfrm>
            <a:off x="7539643" y="770683"/>
            <a:ext cx="3692583" cy="2830980"/>
          </a:xfrm>
          <a:prstGeom prst="rect">
            <a:avLst/>
          </a:prstGeom>
        </p:spPr>
      </p:pic>
      <p:pic>
        <p:nvPicPr>
          <p:cNvPr id="6" name="Picture 5"/>
          <p:cNvPicPr>
            <a:picLocks noChangeAspect="1"/>
          </p:cNvPicPr>
          <p:nvPr/>
        </p:nvPicPr>
        <p:blipFill>
          <a:blip r:embed="rId5"/>
          <a:stretch>
            <a:fillRect/>
          </a:stretch>
        </p:blipFill>
        <p:spPr>
          <a:xfrm>
            <a:off x="4081549" y="2009774"/>
            <a:ext cx="2966951" cy="4420757"/>
          </a:xfrm>
          <a:prstGeom prst="rect">
            <a:avLst/>
          </a:prstGeom>
        </p:spPr>
      </p:pic>
      <p:sp>
        <p:nvSpPr>
          <p:cNvPr id="7" name="Rectangle 6"/>
          <p:cNvSpPr/>
          <p:nvPr/>
        </p:nvSpPr>
        <p:spPr>
          <a:xfrm>
            <a:off x="-69273" y="4532945"/>
            <a:ext cx="4408516" cy="1477328"/>
          </a:xfrm>
          <a:prstGeom prst="rect">
            <a:avLst/>
          </a:prstGeom>
        </p:spPr>
        <p:txBody>
          <a:bodyPr wrap="square">
            <a:spAutoFit/>
          </a:bodyPr>
          <a:lstStyle/>
          <a:p>
            <a:r>
              <a:rPr lang="es-ES" dirty="0"/>
              <a:t>Como parte del rescate del acueducto también se incluyó el del Parque del Mestizaje, que inicia a un costado del monumento, entre Insurgentes y </a:t>
            </a:r>
            <a:r>
              <a:rPr lang="es-ES" dirty="0" err="1"/>
              <a:t>Ticomán</a:t>
            </a:r>
            <a:r>
              <a:rPr lang="es-ES" dirty="0"/>
              <a:t>, donde fueron colocados los Indios </a:t>
            </a:r>
            <a:r>
              <a:rPr lang="es-ES" dirty="0" smtClean="0"/>
              <a:t>Verdes. </a:t>
            </a:r>
            <a:endParaRPr lang="en-GB" dirty="0"/>
          </a:p>
        </p:txBody>
      </p:sp>
      <p:sp>
        <p:nvSpPr>
          <p:cNvPr id="8" name="Rectangle 7"/>
          <p:cNvSpPr/>
          <p:nvPr/>
        </p:nvSpPr>
        <p:spPr>
          <a:xfrm>
            <a:off x="7326283" y="3850820"/>
            <a:ext cx="4280274" cy="646331"/>
          </a:xfrm>
          <a:prstGeom prst="rect">
            <a:avLst/>
          </a:prstGeom>
        </p:spPr>
        <p:txBody>
          <a:bodyPr wrap="none">
            <a:spAutoFit/>
          </a:bodyPr>
          <a:lstStyle/>
          <a:p>
            <a:r>
              <a:rPr lang="en-GB" dirty="0" err="1"/>
              <a:t>Parque</a:t>
            </a:r>
            <a:r>
              <a:rPr lang="en-GB" dirty="0"/>
              <a:t> del </a:t>
            </a:r>
            <a:r>
              <a:rPr lang="en-GB" dirty="0" err="1" smtClean="0"/>
              <a:t>Mestizaje</a:t>
            </a:r>
            <a:r>
              <a:rPr lang="en-GB" dirty="0" smtClean="0"/>
              <a:t>, the </a:t>
            </a:r>
            <a:r>
              <a:rPr lang="en-GB" dirty="0" err="1" smtClean="0"/>
              <a:t>parc</a:t>
            </a:r>
            <a:r>
              <a:rPr lang="en-GB" dirty="0" smtClean="0"/>
              <a:t> of the green </a:t>
            </a:r>
          </a:p>
          <a:p>
            <a:r>
              <a:rPr lang="en-GB" dirty="0" smtClean="0"/>
              <a:t>Indians, also the water museum !!</a:t>
            </a:r>
            <a:endParaRPr lang="en-GB" dirty="0"/>
          </a:p>
        </p:txBody>
      </p:sp>
      <p:sp>
        <p:nvSpPr>
          <p:cNvPr id="9" name="Rectangle 8"/>
          <p:cNvSpPr/>
          <p:nvPr/>
        </p:nvSpPr>
        <p:spPr>
          <a:xfrm>
            <a:off x="291893" y="1863008"/>
            <a:ext cx="3511873" cy="646331"/>
          </a:xfrm>
          <a:prstGeom prst="rect">
            <a:avLst/>
          </a:prstGeom>
        </p:spPr>
        <p:txBody>
          <a:bodyPr wrap="square">
            <a:spAutoFit/>
          </a:bodyPr>
          <a:lstStyle/>
          <a:p>
            <a:r>
              <a:rPr lang="es-ES" dirty="0"/>
              <a:t>Museo del Agua</a:t>
            </a:r>
          </a:p>
          <a:p>
            <a:r>
              <a:rPr lang="es-ES" dirty="0"/>
              <a:t> Monumento A Los Indios Verdes </a:t>
            </a:r>
          </a:p>
        </p:txBody>
      </p:sp>
    </p:spTree>
    <p:extLst>
      <p:ext uri="{BB962C8B-B14F-4D97-AF65-F5344CB8AC3E}">
        <p14:creationId xmlns:p14="http://schemas.microsoft.com/office/powerpoint/2010/main" val="2404064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2780524" y="1485900"/>
            <a:ext cx="8101788" cy="4748212"/>
          </a:xfrm>
          <a:prstGeom prst="rect">
            <a:avLst/>
          </a:prstGeom>
        </p:spPr>
      </p:pic>
      <p:sp>
        <p:nvSpPr>
          <p:cNvPr id="5" name="Rectangle 4"/>
          <p:cNvSpPr/>
          <p:nvPr/>
        </p:nvSpPr>
        <p:spPr>
          <a:xfrm>
            <a:off x="517071" y="264664"/>
            <a:ext cx="9296400" cy="369332"/>
          </a:xfrm>
          <a:prstGeom prst="rect">
            <a:avLst/>
          </a:prstGeom>
        </p:spPr>
        <p:txBody>
          <a:bodyPr wrap="square">
            <a:spAutoFit/>
          </a:bodyPr>
          <a:lstStyle/>
          <a:p>
            <a:r>
              <a:rPr lang="en-GB" dirty="0"/>
              <a:t>The aqueduct along the causeway from Chapultepec, from the 1524 Nuremberg map</a:t>
            </a:r>
          </a:p>
        </p:txBody>
      </p:sp>
    </p:spTree>
    <p:extLst>
      <p:ext uri="{BB962C8B-B14F-4D97-AF65-F5344CB8AC3E}">
        <p14:creationId xmlns:p14="http://schemas.microsoft.com/office/powerpoint/2010/main" val="1504757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415" t="17312" r="13529" b="806"/>
          <a:stretch/>
        </p:blipFill>
        <p:spPr>
          <a:xfrm>
            <a:off x="0" y="13922"/>
            <a:ext cx="9809018" cy="6844078"/>
          </a:xfrm>
          <a:prstGeom prst="rect">
            <a:avLst/>
          </a:prstGeom>
        </p:spPr>
      </p:pic>
      <p:sp>
        <p:nvSpPr>
          <p:cNvPr id="5" name="Oval 4"/>
          <p:cNvSpPr/>
          <p:nvPr/>
        </p:nvSpPr>
        <p:spPr>
          <a:xfrm rot="652349">
            <a:off x="4188691" y="1385454"/>
            <a:ext cx="1778000" cy="4331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357254" y="5380182"/>
            <a:ext cx="2828636" cy="762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rot="3618288">
            <a:off x="6800817" y="2437015"/>
            <a:ext cx="1778000" cy="6098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0330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428" t="17234" r="609" b="2335"/>
          <a:stretch/>
        </p:blipFill>
        <p:spPr>
          <a:xfrm>
            <a:off x="0" y="788130"/>
            <a:ext cx="10778836" cy="6069870"/>
          </a:xfrm>
          <a:prstGeom prst="rect">
            <a:avLst/>
          </a:prstGeom>
        </p:spPr>
      </p:pic>
      <p:sp>
        <p:nvSpPr>
          <p:cNvPr id="5" name="TextBox 4"/>
          <p:cNvSpPr txBox="1"/>
          <p:nvPr/>
        </p:nvSpPr>
        <p:spPr>
          <a:xfrm>
            <a:off x="1514764" y="230909"/>
            <a:ext cx="6585527" cy="646331"/>
          </a:xfrm>
          <a:prstGeom prst="rect">
            <a:avLst/>
          </a:prstGeom>
          <a:noFill/>
        </p:spPr>
        <p:txBody>
          <a:bodyPr wrap="square" rtlCol="0">
            <a:spAutoFit/>
          </a:bodyPr>
          <a:lstStyle/>
          <a:p>
            <a:r>
              <a:rPr lang="en-GB" dirty="0" smtClean="0"/>
              <a:t>Transition from Av </a:t>
            </a:r>
            <a:r>
              <a:rPr lang="en-GB" dirty="0" err="1" smtClean="0"/>
              <a:t>acueducto</a:t>
            </a:r>
            <a:r>
              <a:rPr lang="en-GB" dirty="0" smtClean="0"/>
              <a:t> de Guadalupe </a:t>
            </a:r>
            <a:r>
              <a:rPr lang="en-GB" dirty="0"/>
              <a:t>to Av </a:t>
            </a:r>
            <a:r>
              <a:rPr lang="en-GB" dirty="0" err="1"/>
              <a:t>acueducto</a:t>
            </a:r>
            <a:r>
              <a:rPr lang="en-GB" dirty="0"/>
              <a:t> </a:t>
            </a:r>
            <a:r>
              <a:rPr lang="en-GB" dirty="0" smtClean="0"/>
              <a:t>de </a:t>
            </a:r>
            <a:r>
              <a:rPr lang="en-GB" dirty="0" err="1" smtClean="0"/>
              <a:t>Tenayuca</a:t>
            </a:r>
            <a:r>
              <a:rPr lang="en-GB" dirty="0" smtClean="0"/>
              <a:t> </a:t>
            </a:r>
            <a:endParaRPr lang="en-GB" dirty="0"/>
          </a:p>
        </p:txBody>
      </p:sp>
      <p:sp>
        <p:nvSpPr>
          <p:cNvPr id="6" name="Oval 5"/>
          <p:cNvSpPr/>
          <p:nvPr/>
        </p:nvSpPr>
        <p:spPr>
          <a:xfrm rot="716586">
            <a:off x="1080653" y="1865746"/>
            <a:ext cx="1791855" cy="68349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rot="2224260">
            <a:off x="7402945" y="4438074"/>
            <a:ext cx="1791855" cy="68349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2815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036" y="464236"/>
            <a:ext cx="10769600" cy="2308324"/>
          </a:xfrm>
          <a:prstGeom prst="rect">
            <a:avLst/>
          </a:prstGeom>
        </p:spPr>
        <p:txBody>
          <a:bodyPr wrap="square">
            <a:spAutoFit/>
          </a:bodyPr>
          <a:lstStyle/>
          <a:p>
            <a:r>
              <a:rPr lang="en-GB" dirty="0">
                <a:hlinkClick r:id="rId2"/>
              </a:rPr>
              <a:t>https://web.archive.org/web/20130520003316/http://</a:t>
            </a:r>
            <a:r>
              <a:rPr lang="en-GB" dirty="0" smtClean="0">
                <a:hlinkClick r:id="rId2"/>
              </a:rPr>
              <a:t>www.cronica.com.mx/notas/2005/216024.html</a:t>
            </a:r>
            <a:endParaRPr lang="en-GB" dirty="0" smtClean="0"/>
          </a:p>
          <a:p>
            <a:endParaRPr lang="en-GB" dirty="0"/>
          </a:p>
          <a:p>
            <a:r>
              <a:rPr lang="en-GB" dirty="0">
                <a:hlinkClick r:id="rId3"/>
              </a:rPr>
              <a:t>https://web.archive.org/web/20130313031127/http://</a:t>
            </a:r>
            <a:r>
              <a:rPr lang="en-GB" dirty="0" smtClean="0">
                <a:hlinkClick r:id="rId3"/>
              </a:rPr>
              <a:t>www.eluniversal.com.mx/ciudad/78263.html</a:t>
            </a:r>
            <a:endParaRPr lang="en-GB" dirty="0" smtClean="0"/>
          </a:p>
          <a:p>
            <a:endParaRPr lang="en-GB" dirty="0"/>
          </a:p>
          <a:p>
            <a:r>
              <a:rPr lang="en-GB" dirty="0" smtClean="0"/>
              <a:t>How to get there;</a:t>
            </a:r>
          </a:p>
          <a:p>
            <a:r>
              <a:rPr lang="en-GB" dirty="0">
                <a:hlinkClick r:id="rId4"/>
              </a:rPr>
              <a:t>https://</a:t>
            </a:r>
            <a:r>
              <a:rPr lang="en-GB" dirty="0" smtClean="0">
                <a:hlinkClick r:id="rId4"/>
              </a:rPr>
              <a:t>moovitapp.com/index/en/public_transit-Acueducto_De_Tenayuca-Ciudad_de_Mexico-site_35745973-822</a:t>
            </a:r>
            <a:endParaRPr lang="en-GB" dirty="0" smtClean="0"/>
          </a:p>
          <a:p>
            <a:endParaRPr lang="en-GB" dirty="0"/>
          </a:p>
          <a:p>
            <a:r>
              <a:rPr lang="en-GB" dirty="0"/>
              <a:t>https://www.vivemx.com/col/acueducto-tenayuca.htm</a:t>
            </a:r>
            <a:endParaRPr lang="en-GB" dirty="0" smtClean="0"/>
          </a:p>
        </p:txBody>
      </p:sp>
      <p:pic>
        <p:nvPicPr>
          <p:cNvPr id="5" name="Picture 4"/>
          <p:cNvPicPr>
            <a:picLocks noChangeAspect="1"/>
          </p:cNvPicPr>
          <p:nvPr/>
        </p:nvPicPr>
        <p:blipFill rotWithShape="1">
          <a:blip r:embed="rId5"/>
          <a:srcRect l="6109" t="16301" r="28021" b="18008"/>
          <a:stretch/>
        </p:blipFill>
        <p:spPr>
          <a:xfrm>
            <a:off x="905164" y="2685734"/>
            <a:ext cx="7619999" cy="4147983"/>
          </a:xfrm>
          <a:prstGeom prst="rect">
            <a:avLst/>
          </a:prstGeom>
        </p:spPr>
      </p:pic>
    </p:spTree>
    <p:extLst>
      <p:ext uri="{BB962C8B-B14F-4D97-AF65-F5344CB8AC3E}">
        <p14:creationId xmlns:p14="http://schemas.microsoft.com/office/powerpoint/2010/main" val="1566890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425382" cy="3139321"/>
          </a:xfrm>
          <a:prstGeom prst="rect">
            <a:avLst/>
          </a:prstGeom>
        </p:spPr>
        <p:txBody>
          <a:bodyPr wrap="square">
            <a:spAutoFit/>
          </a:bodyPr>
          <a:lstStyle/>
          <a:p>
            <a:r>
              <a:rPr lang="en-GB" dirty="0" smtClean="0"/>
              <a:t>There are xx underground rivers in Mexico city</a:t>
            </a:r>
          </a:p>
          <a:p>
            <a:endParaRPr lang="en-GB" dirty="0"/>
          </a:p>
          <a:p>
            <a:r>
              <a:rPr lang="en-GB" dirty="0"/>
              <a:t>http://www.hiddenhydrology.org/mexico-city/</a:t>
            </a:r>
            <a:endParaRPr lang="en-GB" dirty="0" smtClean="0"/>
          </a:p>
          <a:p>
            <a:endParaRPr lang="en-GB" dirty="0"/>
          </a:p>
          <a:p>
            <a:r>
              <a:rPr lang="en-GB" dirty="0" err="1"/>
              <a:t>Piedad</a:t>
            </a:r>
            <a:r>
              <a:rPr lang="en-GB" dirty="0"/>
              <a:t> River in Mexico City Paved over in 1942, what was once one of the biggest rivers in the area now flows under the Miguel </a:t>
            </a:r>
            <a:r>
              <a:rPr lang="en-GB" dirty="0" err="1"/>
              <a:t>Alemán</a:t>
            </a:r>
            <a:r>
              <a:rPr lang="en-GB" dirty="0"/>
              <a:t> Viaduct, a major east-west . 45 now-covered rivers in the capital's Anahuac watershed. The first phase would involve uncovering about 9.3 miles of the </a:t>
            </a:r>
            <a:r>
              <a:rPr lang="en-GB" dirty="0" err="1"/>
              <a:t>Piedad</a:t>
            </a:r>
            <a:r>
              <a:rPr lang="en-GB" dirty="0"/>
              <a:t> River, now part of a drainage network</a:t>
            </a:r>
            <a:r>
              <a:rPr lang="en-GB" dirty="0" smtClean="0"/>
              <a:t>.</a:t>
            </a:r>
          </a:p>
          <a:p>
            <a:endParaRPr lang="en-GB" dirty="0"/>
          </a:p>
          <a:p>
            <a:endParaRPr lang="en-GB" dirty="0" smtClean="0"/>
          </a:p>
          <a:p>
            <a:r>
              <a:rPr lang="en-GB" dirty="0" err="1"/>
              <a:t>Amajac</a:t>
            </a:r>
            <a:r>
              <a:rPr lang="en-GB" dirty="0"/>
              <a:t> </a:t>
            </a:r>
            <a:r>
              <a:rPr lang="en-GB" dirty="0" smtClean="0"/>
              <a:t>River, </a:t>
            </a:r>
            <a:r>
              <a:rPr lang="en-GB" dirty="0" err="1" smtClean="0"/>
              <a:t>Piedad</a:t>
            </a:r>
            <a:r>
              <a:rPr lang="en-GB" dirty="0" smtClean="0"/>
              <a:t> River</a:t>
            </a:r>
            <a:r>
              <a:rPr lang="en-GB" dirty="0"/>
              <a:t>, Río Magdalena, Rio </a:t>
            </a:r>
            <a:r>
              <a:rPr lang="en-GB" dirty="0" smtClean="0"/>
              <a:t>Churubusco,</a:t>
            </a:r>
          </a:p>
          <a:p>
            <a:r>
              <a:rPr lang="en-GB" dirty="0"/>
              <a:t>Rio Churubusco, a major freeway that was once a river.</a:t>
            </a:r>
            <a:endParaRPr lang="en-GB" dirty="0" smtClean="0"/>
          </a:p>
        </p:txBody>
      </p:sp>
      <p:sp>
        <p:nvSpPr>
          <p:cNvPr id="5" name="Rectangle 4"/>
          <p:cNvSpPr/>
          <p:nvPr/>
        </p:nvSpPr>
        <p:spPr>
          <a:xfrm>
            <a:off x="0" y="4204915"/>
            <a:ext cx="9859750" cy="1477328"/>
          </a:xfrm>
          <a:prstGeom prst="rect">
            <a:avLst/>
          </a:prstGeom>
        </p:spPr>
        <p:txBody>
          <a:bodyPr wrap="none">
            <a:spAutoFit/>
          </a:bodyPr>
          <a:lstStyle/>
          <a:p>
            <a:r>
              <a:rPr lang="en-GB" dirty="0" smtClean="0">
                <a:hlinkClick r:id="rId2"/>
              </a:rPr>
              <a:t>Map of </a:t>
            </a:r>
            <a:r>
              <a:rPr lang="en-GB" dirty="0" err="1" smtClean="0">
                <a:hlinkClick r:id="rId2"/>
              </a:rPr>
              <a:t>mexico</a:t>
            </a:r>
            <a:r>
              <a:rPr lang="en-GB" dirty="0" smtClean="0">
                <a:hlinkClick r:id="rId2"/>
              </a:rPr>
              <a:t> rivers</a:t>
            </a:r>
          </a:p>
          <a:p>
            <a:r>
              <a:rPr lang="en-GB" dirty="0" smtClean="0">
                <a:hlinkClick r:id="rId2"/>
              </a:rPr>
              <a:t>http</a:t>
            </a:r>
            <a:r>
              <a:rPr lang="en-GB" dirty="0">
                <a:hlinkClick r:id="rId2"/>
              </a:rPr>
              <a:t>://geo-mexico.com/?</a:t>
            </a:r>
            <a:r>
              <a:rPr lang="en-GB" dirty="0" smtClean="0">
                <a:hlinkClick r:id="rId2"/>
              </a:rPr>
              <a:t>p=9117</a:t>
            </a:r>
            <a:endParaRPr lang="en-GB" dirty="0" smtClean="0"/>
          </a:p>
          <a:p>
            <a:endParaRPr lang="en-GB" dirty="0"/>
          </a:p>
          <a:p>
            <a:r>
              <a:rPr lang="en-GB" dirty="0">
                <a:hlinkClick r:id="rId3"/>
              </a:rPr>
              <a:t>https://</a:t>
            </a:r>
            <a:r>
              <a:rPr lang="en-GB" dirty="0" smtClean="0">
                <a:hlinkClick r:id="rId3"/>
              </a:rPr>
              <a:t>www.nytimes.com/2017/02/22/world/americas/mexico-city-canals-xochimilco-chinampas.html</a:t>
            </a:r>
            <a:endParaRPr lang="en-GB" dirty="0" smtClean="0"/>
          </a:p>
          <a:p>
            <a:endParaRPr lang="en-GB" dirty="0"/>
          </a:p>
        </p:txBody>
      </p:sp>
    </p:spTree>
    <p:extLst>
      <p:ext uri="{BB962C8B-B14F-4D97-AF65-F5344CB8AC3E}">
        <p14:creationId xmlns:p14="http://schemas.microsoft.com/office/powerpoint/2010/main" val="1849556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02713"/>
            <a:ext cx="12192000" cy="5655287"/>
          </a:xfrm>
          <a:prstGeom prst="rect">
            <a:avLst/>
          </a:prstGeom>
        </p:spPr>
      </p:pic>
      <p:sp>
        <p:nvSpPr>
          <p:cNvPr id="5" name="Rectangle 4"/>
          <p:cNvSpPr/>
          <p:nvPr/>
        </p:nvSpPr>
        <p:spPr>
          <a:xfrm>
            <a:off x="626037" y="371825"/>
            <a:ext cx="4548361" cy="369332"/>
          </a:xfrm>
          <a:prstGeom prst="rect">
            <a:avLst/>
          </a:prstGeom>
        </p:spPr>
        <p:txBody>
          <a:bodyPr wrap="none">
            <a:spAutoFit/>
          </a:bodyPr>
          <a:lstStyle/>
          <a:p>
            <a:r>
              <a:rPr lang="en-GB" dirty="0"/>
              <a:t>http://www.hiddenhydrology.org/mexico-city/</a:t>
            </a:r>
          </a:p>
        </p:txBody>
      </p:sp>
      <p:pic>
        <p:nvPicPr>
          <p:cNvPr id="6" name="Picture 5"/>
          <p:cNvPicPr>
            <a:picLocks noChangeAspect="1"/>
          </p:cNvPicPr>
          <p:nvPr/>
        </p:nvPicPr>
        <p:blipFill>
          <a:blip r:embed="rId3"/>
          <a:stretch>
            <a:fillRect/>
          </a:stretch>
        </p:blipFill>
        <p:spPr>
          <a:xfrm>
            <a:off x="5434983" y="0"/>
            <a:ext cx="3546658" cy="1994044"/>
          </a:xfrm>
          <a:prstGeom prst="rect">
            <a:avLst/>
          </a:prstGeom>
        </p:spPr>
      </p:pic>
    </p:spTree>
    <p:extLst>
      <p:ext uri="{BB962C8B-B14F-4D97-AF65-F5344CB8AC3E}">
        <p14:creationId xmlns:p14="http://schemas.microsoft.com/office/powerpoint/2010/main" val="240729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4161"/>
            <a:ext cx="6465455" cy="6853839"/>
          </a:xfrm>
          <a:prstGeom prst="rect">
            <a:avLst/>
          </a:prstGeom>
        </p:spPr>
      </p:pic>
    </p:spTree>
    <p:extLst>
      <p:ext uri="{BB962C8B-B14F-4D97-AF65-F5344CB8AC3E}">
        <p14:creationId xmlns:p14="http://schemas.microsoft.com/office/powerpoint/2010/main" val="1058122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1031" y="736479"/>
            <a:ext cx="8162030" cy="6121522"/>
          </a:xfrm>
          <a:prstGeom prst="rect">
            <a:avLst/>
          </a:prstGeom>
        </p:spPr>
      </p:pic>
      <p:sp>
        <p:nvSpPr>
          <p:cNvPr id="6" name="Rectangle 5"/>
          <p:cNvSpPr/>
          <p:nvPr/>
        </p:nvSpPr>
        <p:spPr>
          <a:xfrm>
            <a:off x="-1" y="1"/>
            <a:ext cx="11757891" cy="369332"/>
          </a:xfrm>
          <a:prstGeom prst="rect">
            <a:avLst/>
          </a:prstGeom>
        </p:spPr>
        <p:txBody>
          <a:bodyPr wrap="square">
            <a:spAutoFit/>
          </a:bodyPr>
          <a:lstStyle/>
          <a:p>
            <a:r>
              <a:rPr lang="en-GB" dirty="0"/>
              <a:t>https://www.lafargeholcim-foundation.org/projects/urban-transit-corridor-and-river-remediation-master-plan-mexico</a:t>
            </a:r>
          </a:p>
        </p:txBody>
      </p:sp>
      <p:sp>
        <p:nvSpPr>
          <p:cNvPr id="7" name="Rectangle 6"/>
          <p:cNvSpPr/>
          <p:nvPr/>
        </p:nvSpPr>
        <p:spPr>
          <a:xfrm>
            <a:off x="0" y="367146"/>
            <a:ext cx="11785600" cy="369332"/>
          </a:xfrm>
          <a:prstGeom prst="rect">
            <a:avLst/>
          </a:prstGeom>
        </p:spPr>
        <p:txBody>
          <a:bodyPr wrap="square">
            <a:spAutoFit/>
          </a:bodyPr>
          <a:lstStyle/>
          <a:p>
            <a:r>
              <a:rPr lang="en-GB" dirty="0"/>
              <a:t>https://src.lafargeholcim-foundation.org/dnl/3a0ddd39-0411-4b43-b26c-f972988e0813/HolcimAwards11_LATAM_acknC.pdf</a:t>
            </a:r>
          </a:p>
        </p:txBody>
      </p:sp>
    </p:spTree>
    <p:extLst>
      <p:ext uri="{BB962C8B-B14F-4D97-AF65-F5344CB8AC3E}">
        <p14:creationId xmlns:p14="http://schemas.microsoft.com/office/powerpoint/2010/main" val="2118473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908" y="85545"/>
            <a:ext cx="8248073" cy="2862322"/>
          </a:xfrm>
          <a:prstGeom prst="rect">
            <a:avLst/>
          </a:prstGeom>
        </p:spPr>
        <p:txBody>
          <a:bodyPr wrap="square">
            <a:spAutoFit/>
          </a:bodyPr>
          <a:lstStyle/>
          <a:p>
            <a:r>
              <a:rPr lang="en-GB" dirty="0" smtClean="0"/>
              <a:t>Modern day water supply problems , they are great !</a:t>
            </a:r>
          </a:p>
          <a:p>
            <a:endParaRPr lang="en-GB" dirty="0"/>
          </a:p>
          <a:p>
            <a:r>
              <a:rPr lang="en-GB" dirty="0" smtClean="0">
                <a:hlinkClick r:id="rId2"/>
              </a:rPr>
              <a:t>http</a:t>
            </a:r>
            <a:r>
              <a:rPr lang="en-GB" dirty="0">
                <a:hlinkClick r:id="rId2"/>
              </a:rPr>
              <a:t>://blog.lucforsyth.com/2016/12/urban-drought-mexico-citys-water-crisis</a:t>
            </a:r>
            <a:r>
              <a:rPr lang="en-GB" dirty="0" smtClean="0">
                <a:hlinkClick r:id="rId2"/>
              </a:rPr>
              <a:t>/</a:t>
            </a:r>
            <a:endParaRPr lang="en-GB" dirty="0" smtClean="0"/>
          </a:p>
          <a:p>
            <a:endParaRPr lang="en-GB" dirty="0"/>
          </a:p>
          <a:p>
            <a:endParaRPr lang="en-GB" dirty="0" smtClean="0"/>
          </a:p>
          <a:p>
            <a:endParaRPr lang="en-GB" dirty="0" smtClean="0"/>
          </a:p>
          <a:p>
            <a:r>
              <a:rPr lang="en-GB" dirty="0"/>
              <a:t>Waiting for </a:t>
            </a:r>
            <a:r>
              <a:rPr lang="en-GB" dirty="0" err="1"/>
              <a:t>pipas</a:t>
            </a:r>
            <a:r>
              <a:rPr lang="en-GB" dirty="0"/>
              <a:t> to arrive is a daily occurrence for residents </a:t>
            </a:r>
            <a:r>
              <a:rPr lang="en-GB" dirty="0" err="1"/>
              <a:t>Mixcoatl</a:t>
            </a:r>
            <a:r>
              <a:rPr lang="en-GB" dirty="0"/>
              <a:t>, a neighbourhood in </a:t>
            </a:r>
            <a:r>
              <a:rPr lang="en-GB" dirty="0" err="1"/>
              <a:t>Iztapalapa</a:t>
            </a:r>
            <a:r>
              <a:rPr lang="en-GB" dirty="0"/>
              <a:t>.</a:t>
            </a:r>
          </a:p>
          <a:p>
            <a:endParaRPr lang="en-GB" dirty="0" smtClean="0"/>
          </a:p>
          <a:p>
            <a:r>
              <a:rPr lang="en-GB" dirty="0"/>
              <a:t> Ecatepec, 30 minutes outside Mexico City. </a:t>
            </a:r>
          </a:p>
        </p:txBody>
      </p:sp>
      <p:pic>
        <p:nvPicPr>
          <p:cNvPr id="5" name="Picture 4"/>
          <p:cNvPicPr>
            <a:picLocks noChangeAspect="1"/>
          </p:cNvPicPr>
          <p:nvPr/>
        </p:nvPicPr>
        <p:blipFill>
          <a:blip r:embed="rId3"/>
          <a:stretch>
            <a:fillRect/>
          </a:stretch>
        </p:blipFill>
        <p:spPr>
          <a:xfrm>
            <a:off x="5394036" y="2124363"/>
            <a:ext cx="5992957" cy="3993202"/>
          </a:xfrm>
          <a:prstGeom prst="rect">
            <a:avLst/>
          </a:prstGeom>
        </p:spPr>
      </p:pic>
      <p:sp>
        <p:nvSpPr>
          <p:cNvPr id="6" name="Rectangle 5"/>
          <p:cNvSpPr/>
          <p:nvPr/>
        </p:nvSpPr>
        <p:spPr>
          <a:xfrm>
            <a:off x="4922982" y="6211669"/>
            <a:ext cx="6977829" cy="646331"/>
          </a:xfrm>
          <a:prstGeom prst="rect">
            <a:avLst/>
          </a:prstGeom>
        </p:spPr>
        <p:txBody>
          <a:bodyPr wrap="square">
            <a:spAutoFit/>
          </a:bodyPr>
          <a:lstStyle/>
          <a:p>
            <a:r>
              <a:rPr lang="en-GB" dirty="0" err="1"/>
              <a:t>Iztapalapa</a:t>
            </a:r>
            <a:r>
              <a:rPr lang="en-GB" dirty="0"/>
              <a:t> is Mexico City’s most populous borough, home to roughly 2 million people. It is also one of the most water starved.</a:t>
            </a:r>
          </a:p>
        </p:txBody>
      </p:sp>
    </p:spTree>
    <p:extLst>
      <p:ext uri="{BB962C8B-B14F-4D97-AF65-F5344CB8AC3E}">
        <p14:creationId xmlns:p14="http://schemas.microsoft.com/office/powerpoint/2010/main" val="2127287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13269" y="0"/>
            <a:ext cx="8486460" cy="6858000"/>
          </a:xfrm>
          <a:prstGeom prst="rect">
            <a:avLst/>
          </a:prstGeom>
        </p:spPr>
      </p:pic>
      <p:sp>
        <p:nvSpPr>
          <p:cNvPr id="5" name="Rectangle 4"/>
          <p:cNvSpPr/>
          <p:nvPr/>
        </p:nvSpPr>
        <p:spPr>
          <a:xfrm>
            <a:off x="55005" y="435820"/>
            <a:ext cx="32582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http://geo-mexico.com/?p=9043</a:t>
            </a:r>
          </a:p>
        </p:txBody>
      </p:sp>
    </p:spTree>
    <p:extLst>
      <p:ext uri="{BB962C8B-B14F-4D97-AF65-F5344CB8AC3E}">
        <p14:creationId xmlns:p14="http://schemas.microsoft.com/office/powerpoint/2010/main" val="1710507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984" y="187098"/>
            <a:ext cx="5510868" cy="369332"/>
          </a:xfrm>
          <a:prstGeom prst="rect">
            <a:avLst/>
          </a:prstGeom>
        </p:spPr>
        <p:txBody>
          <a:bodyPr wrap="none">
            <a:spAutoFit/>
          </a:bodyPr>
          <a:lstStyle/>
          <a:p>
            <a:r>
              <a:rPr lang="en-GB" dirty="0"/>
              <a:t>http://www.ediblegeography.com/julio-the-sewer-diver/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9864"/>
            <a:ext cx="8797750" cy="6208136"/>
          </a:xfrm>
          <a:prstGeom prst="rect">
            <a:avLst/>
          </a:prstGeom>
        </p:spPr>
      </p:pic>
    </p:spTree>
    <p:extLst>
      <p:ext uri="{BB962C8B-B14F-4D97-AF65-F5344CB8AC3E}">
        <p14:creationId xmlns:p14="http://schemas.microsoft.com/office/powerpoint/2010/main" val="8240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4981934" y="540562"/>
            <a:ext cx="6822833" cy="5812043"/>
          </a:xfrm>
          <a:prstGeom prst="rect">
            <a:avLst/>
          </a:prstGeom>
        </p:spPr>
      </p:pic>
      <p:sp>
        <p:nvSpPr>
          <p:cNvPr id="5" name="Rectangle 4"/>
          <p:cNvSpPr/>
          <p:nvPr/>
        </p:nvSpPr>
        <p:spPr>
          <a:xfrm>
            <a:off x="234971" y="852492"/>
            <a:ext cx="6096000" cy="646331"/>
          </a:xfrm>
          <a:prstGeom prst="rect">
            <a:avLst/>
          </a:prstGeom>
        </p:spPr>
        <p:txBody>
          <a:bodyPr>
            <a:spAutoFit/>
          </a:bodyPr>
          <a:lstStyle/>
          <a:p>
            <a:r>
              <a:rPr lang="en-GB" dirty="0"/>
              <a:t>Map of Tenochtitlan, the Aztec capital, printed 1524 in Nuremberg</a:t>
            </a:r>
          </a:p>
        </p:txBody>
      </p:sp>
    </p:spTree>
    <p:extLst>
      <p:ext uri="{BB962C8B-B14F-4D97-AF65-F5344CB8AC3E}">
        <p14:creationId xmlns:p14="http://schemas.microsoft.com/office/powerpoint/2010/main" val="3922730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614"/>
            <a:ext cx="8700655" cy="6841386"/>
          </a:xfrm>
          <a:prstGeom prst="rect">
            <a:avLst/>
          </a:prstGeom>
        </p:spPr>
      </p:pic>
      <p:sp>
        <p:nvSpPr>
          <p:cNvPr id="5" name="TextBox 4"/>
          <p:cNvSpPr txBox="1"/>
          <p:nvPr/>
        </p:nvSpPr>
        <p:spPr>
          <a:xfrm>
            <a:off x="9245600" y="1117600"/>
            <a:ext cx="2032000" cy="369332"/>
          </a:xfrm>
          <a:prstGeom prst="rect">
            <a:avLst/>
          </a:prstGeom>
          <a:noFill/>
        </p:spPr>
        <p:txBody>
          <a:bodyPr wrap="square" rtlCol="0">
            <a:spAutoFit/>
          </a:bodyPr>
          <a:lstStyle/>
          <a:p>
            <a:r>
              <a:rPr lang="en-GB" dirty="0" smtClean="0"/>
              <a:t>USA ?</a:t>
            </a:r>
            <a:endParaRPr lang="en-GB" dirty="0"/>
          </a:p>
        </p:txBody>
      </p:sp>
    </p:spTree>
    <p:extLst>
      <p:ext uri="{BB962C8B-B14F-4D97-AF65-F5344CB8AC3E}">
        <p14:creationId xmlns:p14="http://schemas.microsoft.com/office/powerpoint/2010/main" val="3627376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856" t="29959" r="75948" b="29535"/>
          <a:stretch/>
        </p:blipFill>
        <p:spPr>
          <a:xfrm>
            <a:off x="761998" y="389468"/>
            <a:ext cx="3759202" cy="5230194"/>
          </a:xfrm>
          <a:prstGeom prst="rect">
            <a:avLst/>
          </a:prstGeom>
        </p:spPr>
      </p:pic>
      <p:pic>
        <p:nvPicPr>
          <p:cNvPr id="5" name="Picture 4"/>
          <p:cNvPicPr>
            <a:picLocks noChangeAspect="1"/>
          </p:cNvPicPr>
          <p:nvPr/>
        </p:nvPicPr>
        <p:blipFill>
          <a:blip r:embed="rId3"/>
          <a:stretch>
            <a:fillRect/>
          </a:stretch>
        </p:blipFill>
        <p:spPr>
          <a:xfrm>
            <a:off x="5478236" y="565377"/>
            <a:ext cx="4762500" cy="3571875"/>
          </a:xfrm>
          <a:prstGeom prst="rect">
            <a:avLst/>
          </a:prstGeom>
        </p:spPr>
      </p:pic>
      <p:sp>
        <p:nvSpPr>
          <p:cNvPr id="6" name="TextBox 5"/>
          <p:cNvSpPr txBox="1"/>
          <p:nvPr/>
        </p:nvSpPr>
        <p:spPr>
          <a:xfrm>
            <a:off x="6368143" y="4849586"/>
            <a:ext cx="1678665" cy="369332"/>
          </a:xfrm>
          <a:prstGeom prst="rect">
            <a:avLst/>
          </a:prstGeom>
          <a:noFill/>
        </p:spPr>
        <p:txBody>
          <a:bodyPr wrap="none" rtlCol="0">
            <a:spAutoFit/>
          </a:bodyPr>
          <a:lstStyle/>
          <a:p>
            <a:r>
              <a:rPr lang="en-GB" dirty="0" smtClean="0"/>
              <a:t>This is </a:t>
            </a:r>
            <a:r>
              <a:rPr lang="en-GB" smtClean="0"/>
              <a:t>in Spain !</a:t>
            </a:r>
            <a:endParaRPr lang="en-GB"/>
          </a:p>
        </p:txBody>
      </p:sp>
    </p:spTree>
    <p:extLst>
      <p:ext uri="{BB962C8B-B14F-4D97-AF65-F5344CB8AC3E}">
        <p14:creationId xmlns:p14="http://schemas.microsoft.com/office/powerpoint/2010/main" val="1791815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377" y="190891"/>
            <a:ext cx="7019357" cy="3970318"/>
          </a:xfrm>
          <a:prstGeom prst="rect">
            <a:avLst/>
          </a:prstGeom>
        </p:spPr>
        <p:txBody>
          <a:bodyPr wrap="none">
            <a:spAutoFit/>
          </a:bodyPr>
          <a:lstStyle/>
          <a:p>
            <a:r>
              <a:rPr lang="en-GB" dirty="0"/>
              <a:t>El </a:t>
            </a:r>
            <a:r>
              <a:rPr lang="en-GB" dirty="0" err="1"/>
              <a:t>Bable</a:t>
            </a:r>
            <a:r>
              <a:rPr lang="en-GB" dirty="0"/>
              <a:t>: </a:t>
            </a:r>
            <a:r>
              <a:rPr lang="en-GB" dirty="0" err="1"/>
              <a:t>Acueductos</a:t>
            </a:r>
            <a:r>
              <a:rPr lang="en-GB" dirty="0"/>
              <a:t> </a:t>
            </a:r>
            <a:r>
              <a:rPr lang="en-GB" dirty="0" err="1" smtClean="0"/>
              <a:t>Novohispanos</a:t>
            </a:r>
            <a:endParaRPr lang="en-GB" dirty="0" smtClean="0"/>
          </a:p>
          <a:p>
            <a:endParaRPr lang="en-GB" dirty="0"/>
          </a:p>
          <a:p>
            <a:endParaRPr lang="en-GB" dirty="0" smtClean="0"/>
          </a:p>
          <a:p>
            <a:endParaRPr lang="es-ES" dirty="0"/>
          </a:p>
          <a:p>
            <a:endParaRPr lang="es-ES" dirty="0"/>
          </a:p>
          <a:p>
            <a:endParaRPr lang="es-ES" dirty="0"/>
          </a:p>
          <a:p>
            <a:endParaRPr lang="es-ES" dirty="0"/>
          </a:p>
          <a:p>
            <a:endParaRPr lang="es-ES" dirty="0"/>
          </a:p>
          <a:p>
            <a:endParaRPr lang="es-ES" dirty="0"/>
          </a:p>
          <a:p>
            <a:endParaRPr lang="es-ES" dirty="0"/>
          </a:p>
          <a:p>
            <a:r>
              <a:rPr lang="es-ES" dirty="0"/>
              <a:t>El Bable: Acueductos Novohispanos: Esos monumentos que pasan casi ...</a:t>
            </a:r>
          </a:p>
          <a:p>
            <a:endParaRPr lang="es-ES" dirty="0"/>
          </a:p>
          <a:p>
            <a:r>
              <a:rPr lang="es-ES" dirty="0"/>
              <a:t>El Bable</a:t>
            </a:r>
          </a:p>
          <a:p>
            <a:r>
              <a:rPr lang="es-ES" dirty="0"/>
              <a:t>El Acueducto de "Arcos del Sitio" en una estampilla del Correo mexicano.</a:t>
            </a:r>
            <a:endParaRPr lang="en-GB" dirty="0"/>
          </a:p>
        </p:txBody>
      </p:sp>
      <p:pic>
        <p:nvPicPr>
          <p:cNvPr id="5" name="Picture 4"/>
          <p:cNvPicPr>
            <a:picLocks noChangeAspect="1"/>
          </p:cNvPicPr>
          <p:nvPr/>
        </p:nvPicPr>
        <p:blipFill>
          <a:blip r:embed="rId2"/>
          <a:stretch>
            <a:fillRect/>
          </a:stretch>
        </p:blipFill>
        <p:spPr>
          <a:xfrm>
            <a:off x="3624943" y="2734662"/>
            <a:ext cx="6980712" cy="3764109"/>
          </a:xfrm>
          <a:prstGeom prst="rect">
            <a:avLst/>
          </a:prstGeom>
        </p:spPr>
      </p:pic>
    </p:spTree>
    <p:extLst>
      <p:ext uri="{BB962C8B-B14F-4D97-AF65-F5344CB8AC3E}">
        <p14:creationId xmlns:p14="http://schemas.microsoft.com/office/powerpoint/2010/main" val="2997050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7072" y="166692"/>
            <a:ext cx="6096000" cy="646331"/>
          </a:xfrm>
          <a:prstGeom prst="rect">
            <a:avLst/>
          </a:prstGeom>
        </p:spPr>
        <p:txBody>
          <a:bodyPr>
            <a:spAutoFit/>
          </a:bodyPr>
          <a:lstStyle/>
          <a:p>
            <a:r>
              <a:rPr lang="es-ES" dirty="0"/>
              <a:t>La Fuente de la </a:t>
            </a:r>
            <a:r>
              <a:rPr lang="es-ES" dirty="0" err="1"/>
              <a:t>Tlaxpana</a:t>
            </a:r>
            <a:r>
              <a:rPr lang="es-ES" dirty="0"/>
              <a:t>, que estuvo frente al actual Mercado de San Cosme, hacia 1880</a:t>
            </a:r>
            <a:endParaRPr lang="en-GB" dirty="0"/>
          </a:p>
        </p:txBody>
      </p:sp>
      <p:pic>
        <p:nvPicPr>
          <p:cNvPr id="5" name="Picture 4"/>
          <p:cNvPicPr>
            <a:picLocks noChangeAspect="1"/>
          </p:cNvPicPr>
          <p:nvPr/>
        </p:nvPicPr>
        <p:blipFill>
          <a:blip r:embed="rId2"/>
          <a:stretch>
            <a:fillRect/>
          </a:stretch>
        </p:blipFill>
        <p:spPr>
          <a:xfrm>
            <a:off x="5829301" y="813023"/>
            <a:ext cx="4922383" cy="3057059"/>
          </a:xfrm>
          <a:prstGeom prst="rect">
            <a:avLst/>
          </a:prstGeom>
        </p:spPr>
      </p:pic>
    </p:spTree>
    <p:extLst>
      <p:ext uri="{BB962C8B-B14F-4D97-AF65-F5344CB8AC3E}">
        <p14:creationId xmlns:p14="http://schemas.microsoft.com/office/powerpoint/2010/main" val="4071970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779" y="239877"/>
            <a:ext cx="2410725" cy="369332"/>
          </a:xfrm>
          <a:prstGeom prst="rect">
            <a:avLst/>
          </a:prstGeom>
        </p:spPr>
        <p:txBody>
          <a:bodyPr wrap="none">
            <a:spAutoFit/>
          </a:bodyPr>
          <a:lstStyle/>
          <a:p>
            <a:r>
              <a:rPr lang="en-GB" dirty="0"/>
              <a:t>Los Arcos de </a:t>
            </a:r>
            <a:r>
              <a:rPr lang="en-GB" dirty="0" err="1"/>
              <a:t>Huichapan</a:t>
            </a:r>
            <a:endParaRPr lang="en-GB" dirty="0"/>
          </a:p>
        </p:txBody>
      </p:sp>
      <p:pic>
        <p:nvPicPr>
          <p:cNvPr id="5" name="Picture 4"/>
          <p:cNvPicPr>
            <a:picLocks noChangeAspect="1"/>
          </p:cNvPicPr>
          <p:nvPr/>
        </p:nvPicPr>
        <p:blipFill>
          <a:blip r:embed="rId2"/>
          <a:stretch>
            <a:fillRect/>
          </a:stretch>
        </p:blipFill>
        <p:spPr>
          <a:xfrm>
            <a:off x="4376055" y="1049110"/>
            <a:ext cx="6760029" cy="5070022"/>
          </a:xfrm>
          <a:prstGeom prst="rect">
            <a:avLst/>
          </a:prstGeom>
        </p:spPr>
      </p:pic>
    </p:spTree>
    <p:extLst>
      <p:ext uri="{BB962C8B-B14F-4D97-AF65-F5344CB8AC3E}">
        <p14:creationId xmlns:p14="http://schemas.microsoft.com/office/powerpoint/2010/main" val="3870562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6951" y="288863"/>
            <a:ext cx="3535070" cy="369332"/>
          </a:xfrm>
          <a:prstGeom prst="rect">
            <a:avLst/>
          </a:prstGeom>
        </p:spPr>
        <p:txBody>
          <a:bodyPr wrap="none">
            <a:spAutoFit/>
          </a:bodyPr>
          <a:lstStyle/>
          <a:p>
            <a:r>
              <a:rPr lang="es-ES" dirty="0"/>
              <a:t>El acueducto romano de Almuñécar</a:t>
            </a:r>
            <a:endParaRPr lang="en-GB" dirty="0"/>
          </a:p>
        </p:txBody>
      </p:sp>
      <p:pic>
        <p:nvPicPr>
          <p:cNvPr id="5" name="Picture 4"/>
          <p:cNvPicPr>
            <a:picLocks noChangeAspect="1"/>
          </p:cNvPicPr>
          <p:nvPr/>
        </p:nvPicPr>
        <p:blipFill>
          <a:blip r:embed="rId2"/>
          <a:stretch>
            <a:fillRect/>
          </a:stretch>
        </p:blipFill>
        <p:spPr>
          <a:xfrm>
            <a:off x="2351313" y="946110"/>
            <a:ext cx="7069291" cy="4687247"/>
          </a:xfrm>
          <a:prstGeom prst="rect">
            <a:avLst/>
          </a:prstGeom>
        </p:spPr>
      </p:pic>
    </p:spTree>
    <p:extLst>
      <p:ext uri="{BB962C8B-B14F-4D97-AF65-F5344CB8AC3E}">
        <p14:creationId xmlns:p14="http://schemas.microsoft.com/office/powerpoint/2010/main" val="3479326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772900" cy="8125301"/>
          </a:xfrm>
          <a:prstGeom prst="rect">
            <a:avLst/>
          </a:prstGeom>
        </p:spPr>
        <p:txBody>
          <a:bodyPr wrap="square">
            <a:spAutoFit/>
          </a:bodyPr>
          <a:lstStyle/>
          <a:p>
            <a:r>
              <a:rPr lang="en-GB" i="1" dirty="0" smtClean="0"/>
              <a:t>Refs</a:t>
            </a:r>
          </a:p>
          <a:p>
            <a:endParaRPr lang="en-GB" i="1" dirty="0"/>
          </a:p>
          <a:p>
            <a:endParaRPr lang="en-GB" i="1" dirty="0" smtClean="0"/>
          </a:p>
          <a:p>
            <a:r>
              <a:rPr lang="en-GB" i="1" dirty="0" smtClean="0"/>
              <a:t>The </a:t>
            </a:r>
            <a:r>
              <a:rPr lang="en-GB" i="1" dirty="0"/>
              <a:t>remarkable hydrological works of the Aztec civilization</a:t>
            </a:r>
            <a:r>
              <a:rPr lang="en-GB" i="1" dirty="0" smtClean="0"/>
              <a:t>.</a:t>
            </a:r>
          </a:p>
          <a:p>
            <a:r>
              <a:rPr lang="en-GB" i="1" dirty="0"/>
              <a:t> </a:t>
            </a:r>
            <a:r>
              <a:rPr lang="en-GB" i="1" dirty="0">
                <a:hlinkClick r:id="rId2"/>
              </a:rPr>
              <a:t>http://docchecker.info/?</a:t>
            </a:r>
            <a:r>
              <a:rPr lang="en-GB" i="1" dirty="0" smtClean="0">
                <a:hlinkClick r:id="rId2"/>
              </a:rPr>
              <a:t>page=Aztec+Civilization.pdf</a:t>
            </a:r>
            <a:endParaRPr lang="en-GB" i="1" dirty="0"/>
          </a:p>
          <a:p>
            <a:endParaRPr lang="en-GB" i="1" dirty="0" smtClean="0"/>
          </a:p>
          <a:p>
            <a:r>
              <a:rPr lang="en-GB" i="1" dirty="0"/>
              <a:t>http://www.mexicolore.co.uk/aztecs/ask-experts/where-did-the-aqueduct-go-to-from-tenochtitlan</a:t>
            </a:r>
            <a:endParaRPr lang="en-GB" i="1" dirty="0" smtClean="0"/>
          </a:p>
          <a:p>
            <a:endParaRPr lang="en-GB" i="1" dirty="0"/>
          </a:p>
          <a:p>
            <a:r>
              <a:rPr lang="en-GB" i="1" dirty="0">
                <a:hlinkClick r:id="rId3"/>
              </a:rPr>
              <a:t>http://</a:t>
            </a:r>
            <a:r>
              <a:rPr lang="en-GB" i="1" dirty="0" smtClean="0">
                <a:hlinkClick r:id="rId3"/>
              </a:rPr>
              <a:t>www.skyscrapercity.com/showthread.php?t=1822064</a:t>
            </a:r>
            <a:endParaRPr lang="en-GB" i="1" dirty="0" smtClean="0"/>
          </a:p>
          <a:p>
            <a:endParaRPr lang="en-GB" i="1" dirty="0" smtClean="0"/>
          </a:p>
          <a:p>
            <a:r>
              <a:rPr lang="en-GB" i="1" dirty="0" smtClean="0"/>
              <a:t>In </a:t>
            </a:r>
            <a:r>
              <a:rPr lang="en-GB" i="1" dirty="0" err="1" smtClean="0"/>
              <a:t>deapth</a:t>
            </a:r>
            <a:r>
              <a:rPr lang="en-GB" i="1" dirty="0" smtClean="0"/>
              <a:t> </a:t>
            </a:r>
            <a:r>
              <a:rPr lang="en-GB" i="1" dirty="0" err="1" smtClean="0"/>
              <a:t>stdy</a:t>
            </a:r>
            <a:r>
              <a:rPr lang="en-GB" i="1" dirty="0" smtClean="0"/>
              <a:t> in </a:t>
            </a:r>
            <a:r>
              <a:rPr lang="en-GB" i="1" dirty="0" err="1" smtClean="0"/>
              <a:t>spanish</a:t>
            </a:r>
            <a:endParaRPr lang="en-GB" i="1" dirty="0"/>
          </a:p>
          <a:p>
            <a:r>
              <a:rPr lang="en-GB" i="1" dirty="0"/>
              <a:t>http://bibliotecadigital.ilce.edu.mx/sites/ciencia/volumen2/ciencia3/102/html/sec_7.html</a:t>
            </a:r>
            <a:endParaRPr lang="en-GB" i="1" dirty="0" smtClean="0"/>
          </a:p>
          <a:p>
            <a:endParaRPr lang="en-GB" i="1" dirty="0" smtClean="0"/>
          </a:p>
          <a:p>
            <a:r>
              <a:rPr lang="en-GB" i="1" dirty="0">
                <a:hlinkClick r:id="rId4"/>
              </a:rPr>
              <a:t>http://</a:t>
            </a:r>
            <a:r>
              <a:rPr lang="en-GB" i="1" dirty="0" smtClean="0">
                <a:hlinkClick r:id="rId4"/>
              </a:rPr>
              <a:t>www.hms.civil.uminho.pt/sahc/2014/topic12-fullpaper001.pdf</a:t>
            </a:r>
            <a:endParaRPr lang="en-GB" i="1" dirty="0" smtClean="0"/>
          </a:p>
          <a:p>
            <a:endParaRPr lang="en-GB" i="1" dirty="0"/>
          </a:p>
          <a:p>
            <a:r>
              <a:rPr lang="en-GB" i="1" dirty="0">
                <a:hlinkClick r:id="rId5"/>
              </a:rPr>
              <a:t>http://arquitecturamexicovirreinatomoderna.blogspot.mx/2016/05/infraestructura-del-virreinato.html#!/</a:t>
            </a:r>
            <a:r>
              <a:rPr lang="en-GB" i="1" dirty="0" smtClean="0">
                <a:hlinkClick r:id="rId5"/>
              </a:rPr>
              <a:t>2016/05/infraestructura-del-virreinato.html</a:t>
            </a:r>
            <a:endParaRPr lang="en-GB" i="1" dirty="0" smtClean="0"/>
          </a:p>
          <a:p>
            <a:endParaRPr lang="en-GB" i="1" dirty="0"/>
          </a:p>
          <a:p>
            <a:r>
              <a:rPr lang="en-GB" i="1" dirty="0">
                <a:hlinkClick r:id="rId6"/>
              </a:rPr>
              <a:t>http://islaurbana.org/english/project/distrito-federal</a:t>
            </a:r>
            <a:r>
              <a:rPr lang="en-GB" i="1" dirty="0" smtClean="0">
                <a:hlinkClick r:id="rId6"/>
              </a:rPr>
              <a:t>/</a:t>
            </a:r>
            <a:endParaRPr lang="en-GB" i="1" dirty="0" smtClean="0"/>
          </a:p>
          <a:p>
            <a:endParaRPr lang="en-GB" i="1" dirty="0"/>
          </a:p>
          <a:p>
            <a:r>
              <a:rPr lang="en-GB" i="1" dirty="0">
                <a:hlinkClick r:id="rId7"/>
              </a:rPr>
              <a:t>https://</a:t>
            </a:r>
            <a:r>
              <a:rPr lang="en-GB" i="1" dirty="0" smtClean="0">
                <a:hlinkClick r:id="rId7"/>
              </a:rPr>
              <a:t>www.youtube.com/watch?v=sBE9LRf0J5Q</a:t>
            </a:r>
            <a:endParaRPr lang="en-GB" i="1" dirty="0" smtClean="0"/>
          </a:p>
          <a:p>
            <a:r>
              <a:rPr lang="en-GB" i="1" dirty="0">
                <a:hlinkClick r:id="rId8"/>
              </a:rPr>
              <a:t>https://</a:t>
            </a:r>
            <a:r>
              <a:rPr lang="en-GB" i="1" dirty="0" smtClean="0">
                <a:hlinkClick r:id="rId8"/>
              </a:rPr>
              <a:t>aztectoromanaqueducts.weebly.com/aztec-aqueduct-design.html</a:t>
            </a:r>
            <a:endParaRPr lang="en-GB" i="1" dirty="0" smtClean="0"/>
          </a:p>
          <a:p>
            <a:r>
              <a:rPr lang="en-GB" i="1" dirty="0">
                <a:hlinkClick r:id="rId9"/>
              </a:rPr>
              <a:t>https://</a:t>
            </a:r>
            <a:r>
              <a:rPr lang="en-GB" i="1" dirty="0" smtClean="0">
                <a:hlinkClick r:id="rId9"/>
              </a:rPr>
              <a:t>en.wikipedia.org/wiki/Valley_of_Mexico</a:t>
            </a:r>
            <a:endParaRPr lang="en-GB" i="1" dirty="0" smtClean="0"/>
          </a:p>
          <a:p>
            <a:endParaRPr lang="en-GB" i="1" dirty="0" smtClean="0"/>
          </a:p>
          <a:p>
            <a:endParaRPr lang="en-GB" i="1" dirty="0" smtClean="0"/>
          </a:p>
          <a:p>
            <a:endParaRPr lang="en-GB" i="1" dirty="0" smtClean="0"/>
          </a:p>
          <a:p>
            <a:endParaRPr lang="en-GB" i="1" dirty="0"/>
          </a:p>
          <a:p>
            <a:endParaRPr lang="en-GB" i="1" dirty="0" smtClean="0"/>
          </a:p>
          <a:p>
            <a:endParaRPr lang="en-GB" dirty="0"/>
          </a:p>
        </p:txBody>
      </p:sp>
    </p:spTree>
    <p:extLst>
      <p:ext uri="{BB962C8B-B14F-4D97-AF65-F5344CB8AC3E}">
        <p14:creationId xmlns:p14="http://schemas.microsoft.com/office/powerpoint/2010/main" val="2385757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1577" t="28355" r="22208" b="2878"/>
          <a:stretch/>
        </p:blipFill>
        <p:spPr>
          <a:xfrm>
            <a:off x="358782" y="0"/>
            <a:ext cx="9056990" cy="6678386"/>
          </a:xfrm>
          <a:prstGeom prst="rect">
            <a:avLst/>
          </a:prstGeom>
        </p:spPr>
      </p:pic>
    </p:spTree>
    <p:extLst>
      <p:ext uri="{BB962C8B-B14F-4D97-AF65-F5344CB8AC3E}">
        <p14:creationId xmlns:p14="http://schemas.microsoft.com/office/powerpoint/2010/main" val="3377647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776" y="0"/>
            <a:ext cx="6096000" cy="923330"/>
          </a:xfrm>
          <a:prstGeom prst="rect">
            <a:avLst/>
          </a:prstGeom>
        </p:spPr>
        <p:txBody>
          <a:bodyPr>
            <a:spAutoFit/>
          </a:bodyPr>
          <a:lstStyle/>
          <a:p>
            <a:r>
              <a:rPr lang="en-GB" dirty="0" smtClean="0"/>
              <a:t>Earth quakes and the lake</a:t>
            </a:r>
            <a:endParaRPr lang="en-GB" dirty="0"/>
          </a:p>
          <a:p>
            <a:r>
              <a:rPr lang="en-GB" dirty="0" smtClean="0"/>
              <a:t>https</a:t>
            </a:r>
            <a:r>
              <a:rPr lang="en-GB" dirty="0"/>
              <a:t>://www.nytimes.com/interactive/2017/09/22/world/americas/mexico-city-earthquake-lake-bed-geology.html</a:t>
            </a:r>
          </a:p>
        </p:txBody>
      </p:sp>
      <p:pic>
        <p:nvPicPr>
          <p:cNvPr id="5" name="Picture 4"/>
          <p:cNvPicPr>
            <a:picLocks noChangeAspect="1"/>
          </p:cNvPicPr>
          <p:nvPr/>
        </p:nvPicPr>
        <p:blipFill>
          <a:blip r:embed="rId2"/>
          <a:stretch>
            <a:fillRect/>
          </a:stretch>
        </p:blipFill>
        <p:spPr>
          <a:xfrm>
            <a:off x="301775" y="923330"/>
            <a:ext cx="9845537" cy="5934670"/>
          </a:xfrm>
          <a:prstGeom prst="rect">
            <a:avLst/>
          </a:prstGeom>
        </p:spPr>
      </p:pic>
    </p:spTree>
    <p:extLst>
      <p:ext uri="{BB962C8B-B14F-4D97-AF65-F5344CB8AC3E}">
        <p14:creationId xmlns:p14="http://schemas.microsoft.com/office/powerpoint/2010/main" val="645030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8101" y="517463"/>
            <a:ext cx="5192383" cy="1477328"/>
          </a:xfrm>
          <a:prstGeom prst="rect">
            <a:avLst/>
          </a:prstGeom>
        </p:spPr>
        <p:txBody>
          <a:bodyPr wrap="none">
            <a:spAutoFit/>
          </a:bodyPr>
          <a:lstStyle/>
          <a:p>
            <a:r>
              <a:rPr lang="en-GB" dirty="0">
                <a:hlinkClick r:id="rId2"/>
              </a:rPr>
              <a:t>http://geo-mexico.com/?</a:t>
            </a:r>
            <a:r>
              <a:rPr lang="en-GB" dirty="0" smtClean="0">
                <a:hlinkClick r:id="rId2"/>
              </a:rPr>
              <a:t>p=11867</a:t>
            </a:r>
            <a:endParaRPr lang="en-GB" dirty="0" smtClean="0"/>
          </a:p>
          <a:p>
            <a:endParaRPr lang="en-GB" dirty="0" smtClean="0"/>
          </a:p>
          <a:p>
            <a:endParaRPr lang="en-GB" dirty="0"/>
          </a:p>
          <a:p>
            <a:r>
              <a:rPr lang="en-GB" dirty="0" smtClean="0"/>
              <a:t>Mexican doc from 1952 - 1964</a:t>
            </a:r>
            <a:endParaRPr lang="en-GB" dirty="0"/>
          </a:p>
          <a:p>
            <a:r>
              <a:rPr lang="en-GB" dirty="0"/>
              <a:t>https://issuu.com/doncelesdigital/docs/name87bab4</a:t>
            </a:r>
            <a:endParaRPr lang="en-GB" dirty="0"/>
          </a:p>
        </p:txBody>
      </p:sp>
    </p:spTree>
    <p:extLst>
      <p:ext uri="{BB962C8B-B14F-4D97-AF65-F5344CB8AC3E}">
        <p14:creationId xmlns:p14="http://schemas.microsoft.com/office/powerpoint/2010/main" val="1519563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8457" y="-234"/>
            <a:ext cx="10727872" cy="6841113"/>
          </a:xfrm>
          <a:prstGeom prst="rect">
            <a:avLst/>
          </a:prstGeom>
        </p:spPr>
      </p:pic>
      <p:sp>
        <p:nvSpPr>
          <p:cNvPr id="5" name="TextBox 4"/>
          <p:cNvSpPr txBox="1"/>
          <p:nvPr/>
        </p:nvSpPr>
        <p:spPr>
          <a:xfrm>
            <a:off x="156754" y="143691"/>
            <a:ext cx="2207623" cy="1200329"/>
          </a:xfrm>
          <a:prstGeom prst="rect">
            <a:avLst/>
          </a:prstGeom>
          <a:solidFill>
            <a:srgbClr val="FFC000"/>
          </a:solidFill>
        </p:spPr>
        <p:txBody>
          <a:bodyPr wrap="square" rtlCol="0">
            <a:spAutoFit/>
          </a:bodyPr>
          <a:lstStyle/>
          <a:p>
            <a:r>
              <a:rPr lang="en-GB" dirty="0" smtClean="0"/>
              <a:t>North straight up ?</a:t>
            </a:r>
          </a:p>
          <a:p>
            <a:r>
              <a:rPr lang="en-GB" dirty="0" smtClean="0"/>
              <a:t>It appears that there is an east west screw up on some maps…</a:t>
            </a:r>
            <a:endParaRPr lang="en-GB" dirty="0"/>
          </a:p>
        </p:txBody>
      </p:sp>
    </p:spTree>
    <p:extLst>
      <p:ext uri="{BB962C8B-B14F-4D97-AF65-F5344CB8AC3E}">
        <p14:creationId xmlns:p14="http://schemas.microsoft.com/office/powerpoint/2010/main" val="2851022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151643" cy="4801314"/>
          </a:xfrm>
          <a:prstGeom prst="rect">
            <a:avLst/>
          </a:prstGeom>
        </p:spPr>
        <p:txBody>
          <a:bodyPr wrap="none">
            <a:spAutoFit/>
          </a:bodyPr>
          <a:lstStyle/>
          <a:p>
            <a:r>
              <a:rPr lang="en-GB" dirty="0" smtClean="0"/>
              <a:t>References</a:t>
            </a:r>
          </a:p>
          <a:p>
            <a:endParaRPr lang="en-GB" dirty="0"/>
          </a:p>
          <a:p>
            <a:r>
              <a:rPr lang="en-GB" dirty="0" smtClean="0"/>
              <a:t>Maps</a:t>
            </a:r>
          </a:p>
          <a:p>
            <a:endParaRPr lang="en-GB" dirty="0" smtClean="0"/>
          </a:p>
          <a:p>
            <a:r>
              <a:rPr lang="en-GB" dirty="0" smtClean="0"/>
              <a:t>The best source</a:t>
            </a:r>
          </a:p>
          <a:p>
            <a:r>
              <a:rPr lang="en-GB" dirty="0">
                <a:hlinkClick r:id="rId2"/>
              </a:rPr>
              <a:t>http://</a:t>
            </a:r>
            <a:r>
              <a:rPr lang="en-GB" dirty="0" smtClean="0">
                <a:hlinkClick r:id="rId2"/>
              </a:rPr>
              <a:t>legacy.lib.utexas.edu/maps/mexico.html</a:t>
            </a:r>
            <a:endParaRPr lang="en-GB" dirty="0" smtClean="0"/>
          </a:p>
          <a:p>
            <a:endParaRPr lang="en-GB" dirty="0"/>
          </a:p>
          <a:p>
            <a:r>
              <a:rPr lang="en-GB" dirty="0"/>
              <a:t>http://www.mappery.com/Puerto-Vallarta-Map</a:t>
            </a:r>
            <a:endParaRPr lang="en-GB" dirty="0" smtClean="0"/>
          </a:p>
          <a:p>
            <a:endParaRPr lang="en-GB" dirty="0"/>
          </a:p>
          <a:p>
            <a:r>
              <a:rPr lang="en-GB" dirty="0" smtClean="0"/>
              <a:t>Other essentials !!</a:t>
            </a:r>
          </a:p>
          <a:p>
            <a:r>
              <a:rPr lang="en-GB" dirty="0" smtClean="0"/>
              <a:t>Drugs</a:t>
            </a:r>
          </a:p>
          <a:p>
            <a:r>
              <a:rPr lang="en-GB" dirty="0">
                <a:hlinkClick r:id="rId3"/>
              </a:rPr>
              <a:t>http://www.storybench.org/visualizing-mexicos-drug-cartels-roundup-maps</a:t>
            </a:r>
            <a:r>
              <a:rPr lang="en-GB" dirty="0" smtClean="0">
                <a:hlinkClick r:id="rId3"/>
              </a:rPr>
              <a:t>/</a:t>
            </a:r>
            <a:endParaRPr lang="en-GB" dirty="0" smtClean="0"/>
          </a:p>
          <a:p>
            <a:endParaRPr lang="en-GB" dirty="0"/>
          </a:p>
          <a:p>
            <a:r>
              <a:rPr lang="en-GB" dirty="0" smtClean="0"/>
              <a:t>The tunnel under the pyramid</a:t>
            </a:r>
          </a:p>
          <a:p>
            <a:r>
              <a:rPr lang="en-GB" dirty="0">
                <a:hlinkClick r:id="rId4"/>
              </a:rPr>
              <a:t>https://www.smithsonianmag.com/history/discovery-secret-tunnel-mexico-solve-mysteries-teotihuacan-180959070</a:t>
            </a:r>
            <a:r>
              <a:rPr lang="en-GB" dirty="0" smtClean="0">
                <a:hlinkClick r:id="rId4"/>
              </a:rPr>
              <a:t>/</a:t>
            </a:r>
            <a:endParaRPr lang="en-GB" dirty="0" smtClean="0"/>
          </a:p>
          <a:p>
            <a:endParaRPr lang="en-GB" dirty="0"/>
          </a:p>
          <a:p>
            <a:endParaRPr lang="en-GB" dirty="0"/>
          </a:p>
        </p:txBody>
      </p:sp>
    </p:spTree>
    <p:extLst>
      <p:ext uri="{BB962C8B-B14F-4D97-AF65-F5344CB8AC3E}">
        <p14:creationId xmlns:p14="http://schemas.microsoft.com/office/powerpoint/2010/main" val="1009697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6764" y="369332"/>
            <a:ext cx="9286811" cy="6488668"/>
          </a:xfrm>
          <a:prstGeom prst="rect">
            <a:avLst/>
          </a:prstGeom>
        </p:spPr>
      </p:pic>
      <p:sp>
        <p:nvSpPr>
          <p:cNvPr id="5" name="TextBox 4"/>
          <p:cNvSpPr txBox="1"/>
          <p:nvPr/>
        </p:nvSpPr>
        <p:spPr>
          <a:xfrm>
            <a:off x="794328" y="0"/>
            <a:ext cx="9873672" cy="646331"/>
          </a:xfrm>
          <a:prstGeom prst="rect">
            <a:avLst/>
          </a:prstGeom>
          <a:noFill/>
        </p:spPr>
        <p:txBody>
          <a:bodyPr wrap="square" rtlCol="0">
            <a:spAutoFit/>
          </a:bodyPr>
          <a:lstStyle/>
          <a:p>
            <a:r>
              <a:rPr lang="en-GB" dirty="0" smtClean="0"/>
              <a:t>Trains in </a:t>
            </a:r>
            <a:r>
              <a:rPr lang="en-GB" dirty="0" err="1" smtClean="0"/>
              <a:t>mexico</a:t>
            </a:r>
            <a:r>
              <a:rPr lang="en-GB" dirty="0" smtClean="0"/>
              <a:t> and another </a:t>
            </a:r>
            <a:r>
              <a:rPr lang="en-GB" dirty="0" err="1" smtClean="0"/>
              <a:t>rbtter</a:t>
            </a:r>
            <a:r>
              <a:rPr lang="en-GB" dirty="0" smtClean="0"/>
              <a:t> on made by the English 1919</a:t>
            </a:r>
          </a:p>
          <a:p>
            <a:r>
              <a:rPr lang="en-GB" dirty="0"/>
              <a:t>http://legacy.lib.utexas.edu/maps/historical/mexico_handbook_1919/txu-oc-7643168-portfolio-03.jpg</a:t>
            </a:r>
          </a:p>
        </p:txBody>
      </p:sp>
    </p:spTree>
    <p:extLst>
      <p:ext uri="{BB962C8B-B14F-4D97-AF65-F5344CB8AC3E}">
        <p14:creationId xmlns:p14="http://schemas.microsoft.com/office/powerpoint/2010/main" val="448757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4768" t="-2328" r="5460" b="56503"/>
          <a:stretch/>
        </p:blipFill>
        <p:spPr>
          <a:xfrm rot="10800000">
            <a:off x="418010" y="0"/>
            <a:ext cx="9859073" cy="5786846"/>
          </a:xfrm>
          <a:prstGeom prst="rect">
            <a:avLst/>
          </a:prstGeom>
        </p:spPr>
      </p:pic>
      <p:sp>
        <p:nvSpPr>
          <p:cNvPr id="5" name="TextBox 4"/>
          <p:cNvSpPr txBox="1"/>
          <p:nvPr/>
        </p:nvSpPr>
        <p:spPr>
          <a:xfrm>
            <a:off x="3866606" y="6008914"/>
            <a:ext cx="3540034" cy="369332"/>
          </a:xfrm>
          <a:prstGeom prst="rect">
            <a:avLst/>
          </a:prstGeom>
          <a:noFill/>
        </p:spPr>
        <p:txBody>
          <a:bodyPr wrap="square" rtlCol="0">
            <a:spAutoFit/>
          </a:bodyPr>
          <a:lstStyle/>
          <a:p>
            <a:r>
              <a:rPr lang="en-GB" dirty="0" smtClean="0"/>
              <a:t>The text in </a:t>
            </a:r>
            <a:r>
              <a:rPr lang="en-GB" dirty="0" err="1" smtClean="0"/>
              <a:t>german</a:t>
            </a:r>
            <a:r>
              <a:rPr lang="en-GB" dirty="0" smtClean="0"/>
              <a:t> , translate ??</a:t>
            </a:r>
            <a:endParaRPr lang="en-GB" dirty="0"/>
          </a:p>
        </p:txBody>
      </p:sp>
    </p:spTree>
    <p:extLst>
      <p:ext uri="{BB962C8B-B14F-4D97-AF65-F5344CB8AC3E}">
        <p14:creationId xmlns:p14="http://schemas.microsoft.com/office/powerpoint/2010/main" val="1372579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3034" y="1"/>
            <a:ext cx="9797143" cy="6858000"/>
          </a:xfrm>
          <a:prstGeom prst="rect">
            <a:avLst/>
          </a:prstGeom>
        </p:spPr>
      </p:pic>
    </p:spTree>
    <p:extLst>
      <p:ext uri="{BB962C8B-B14F-4D97-AF65-F5344CB8AC3E}">
        <p14:creationId xmlns:p14="http://schemas.microsoft.com/office/powerpoint/2010/main" val="3235024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6505" t="32193" r="18381" b="34493"/>
          <a:stretch/>
        </p:blipFill>
        <p:spPr>
          <a:xfrm>
            <a:off x="0" y="550942"/>
            <a:ext cx="4990718" cy="4634243"/>
          </a:xfrm>
          <a:prstGeom prst="rect">
            <a:avLst/>
          </a:prstGeom>
        </p:spPr>
      </p:pic>
      <p:pic>
        <p:nvPicPr>
          <p:cNvPr id="5" name="Picture 4"/>
          <p:cNvPicPr>
            <a:picLocks noChangeAspect="1"/>
          </p:cNvPicPr>
          <p:nvPr/>
        </p:nvPicPr>
        <p:blipFill rotWithShape="1">
          <a:blip r:embed="rId3"/>
          <a:srcRect l="44396" t="3856" r="15038" b="74262"/>
          <a:stretch/>
        </p:blipFill>
        <p:spPr>
          <a:xfrm rot="10800000">
            <a:off x="5460305" y="2721682"/>
            <a:ext cx="6523715" cy="2463503"/>
          </a:xfrm>
          <a:prstGeom prst="rect">
            <a:avLst/>
          </a:prstGeom>
        </p:spPr>
      </p:pic>
    </p:spTree>
    <p:extLst>
      <p:ext uri="{BB962C8B-B14F-4D97-AF65-F5344CB8AC3E}">
        <p14:creationId xmlns:p14="http://schemas.microsoft.com/office/powerpoint/2010/main" val="3928052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2572</TotalTime>
  <Words>1076</Words>
  <Application>Microsoft Office PowerPoint</Application>
  <PresentationFormat>Widescreen</PresentationFormat>
  <Paragraphs>177</Paragraphs>
  <Slides>61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Calibri Light</vt:lpstr>
      <vt:lpstr>verdana</vt:lpstr>
      <vt:lpstr>Office Theme</vt:lpstr>
      <vt:lpstr>Water in Mexico City  Chapultepec aqueduct in Tenochtitlan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in Mexico City</dc:title>
  <dc:creator>Ian Crotty</dc:creator>
  <cp:lastModifiedBy>Ian Crotty</cp:lastModifiedBy>
  <cp:revision>138</cp:revision>
  <cp:lastPrinted>2018-03-07T15:59:31Z</cp:lastPrinted>
  <dcterms:created xsi:type="dcterms:W3CDTF">2018-02-27T21:43:01Z</dcterms:created>
  <dcterms:modified xsi:type="dcterms:W3CDTF">2018-03-08T20:45:17Z</dcterms:modified>
</cp:coreProperties>
</file>