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64" r:id="rId2"/>
    <p:sldId id="271" r:id="rId3"/>
    <p:sldId id="284" r:id="rId4"/>
    <p:sldId id="274" r:id="rId5"/>
    <p:sldId id="275" r:id="rId6"/>
    <p:sldId id="276" r:id="rId7"/>
    <p:sldId id="277" r:id="rId8"/>
    <p:sldId id="280" r:id="rId9"/>
    <p:sldId id="278" r:id="rId10"/>
    <p:sldId id="279" r:id="rId11"/>
    <p:sldId id="281" r:id="rId12"/>
    <p:sldId id="282" r:id="rId13"/>
    <p:sldId id="283" r:id="rId14"/>
    <p:sldId id="272" r:id="rId15"/>
    <p:sldId id="265" r:id="rId16"/>
    <p:sldId id="273" r:id="rId17"/>
    <p:sldId id="267" r:id="rId18"/>
    <p:sldId id="268" r:id="rId19"/>
    <p:sldId id="269" r:id="rId20"/>
    <p:sldId id="270" r:id="rId21"/>
    <p:sldId id="263" r:id="rId22"/>
    <p:sldId id="258" r:id="rId23"/>
    <p:sldId id="259" r:id="rId24"/>
    <p:sldId id="256" r:id="rId25"/>
    <p:sldId id="260" r:id="rId26"/>
    <p:sldId id="261" r:id="rId27"/>
    <p:sldId id="262" r:id="rId2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AFD45F1-DEA6-4337-923D-07E85A62F649}" type="datetimeFigureOut">
              <a:rPr lang="en-GB" smtClean="0"/>
              <a:t>29/10/2024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48AB86C8-CABA-4ECB-BDBD-D42440BB54C8}" type="slidenum">
              <a:rPr lang="en-GB" smtClean="0"/>
              <a:t>‹#›</a:t>
            </a:fld>
            <a:endParaRPr lang="en-GB"/>
          </a:p>
        </p:txBody>
      </p:sp>
    </p:spTree>
    <p:extLst>
      <p:ext uri="{BB962C8B-B14F-4D97-AF65-F5344CB8AC3E}">
        <p14:creationId xmlns:p14="http://schemas.microsoft.com/office/powerpoint/2010/main" val="162914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B86C8-CABA-4ECB-BDBD-D42440BB54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273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11AE-9F1A-219E-9394-BE78F359C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187642-D8B6-8BA6-9384-769F44977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629B06-8B5E-7A7A-EEE3-95721A29AF8E}"/>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744F5692-FA22-5782-B4B1-CA148C1E2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4F122-F34D-A106-FE52-62DB4E1AA112}"/>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54280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51FA-C02C-C9BA-DAA9-D4C2737003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C3BD3F-9EBD-A887-6C83-20F1AE322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47C0C-CB71-A403-0361-9B813F629B0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8C97C0D-AB39-6B26-F1BE-E8A0709C4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7212C-E9B8-1DCD-D5DA-44251EA8D82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10245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08867-CB69-4F0F-D674-A21EB8767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030AF4-D21B-9E6C-B23B-0A74B864A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7D442-907F-EF35-F1FB-ED874533D71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2EB36E2D-20DA-C856-DE8F-2EDDC972D0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84C7F9-C21C-DC9C-2E52-4B0798C24F0A}"/>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90111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83D0-32DA-84A5-FC3A-FFE8A74A01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9D340-10D8-B23E-F8FD-7CB65672C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E4EC5D-6D98-2F7A-A360-D924FC378912}"/>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FC339D6E-2E4A-9757-5A39-C6DDC1569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8FF7A-B565-279A-6E26-3E845495DFDE}"/>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6111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7B5-3C8E-85CF-E07C-9AB8F4BC8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763354-F04A-9F88-87C3-E97D65BFD0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D254A6-B8D8-27DE-30B7-FE3A7C570674}"/>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9EC62F43-0CA9-8D36-140C-5612D8071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DCF6A-54DC-A8DD-46F9-A7AC6FA72CB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83478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57D1-2B20-2BBF-C696-0D6E450250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ED0C5C-3998-458A-A445-BD342AE3D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2BAB3-9643-0FC4-F854-A7B8AF8A3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DA6AEC-DF88-F6E7-2621-34BD775843C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64BC3E8B-FC3C-AD01-A18C-E935E7226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9C229-2E65-892A-D51D-BB8481D25723}"/>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0261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691-AC3E-C544-246F-A89A576D8D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414EA-F5C5-20C3-0FC8-C54668AE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3E45CF-2D60-3F04-75A2-CA3441D8C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D46E23-6EC3-9116-C964-DABBF35E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3A574-670E-7DC6-FE4D-293F1B692B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E42BA6-B057-4436-C7A2-84111612332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8" name="Footer Placeholder 7">
            <a:extLst>
              <a:ext uri="{FF2B5EF4-FFF2-40B4-BE49-F238E27FC236}">
                <a16:creationId xmlns:a16="http://schemas.microsoft.com/office/drawing/2014/main" id="{136B805D-3FA8-968E-99DE-F6DB0E968D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574070-F8DA-0BA6-4E44-55FC21D6D207}"/>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203905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D890-945D-3DB1-AEAE-E9BBA3846D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A78B47-0AF5-FC22-9944-BDDC9A52F958}"/>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4" name="Footer Placeholder 3">
            <a:extLst>
              <a:ext uri="{FF2B5EF4-FFF2-40B4-BE49-F238E27FC236}">
                <a16:creationId xmlns:a16="http://schemas.microsoft.com/office/drawing/2014/main" id="{1E20FEEB-F5DE-C750-149D-37E396BFCF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663359-FC6C-2404-3CF6-CF2488CF4D1F}"/>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4892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C7E77-7FAD-1C86-284F-017C722B6960}"/>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3" name="Footer Placeholder 2">
            <a:extLst>
              <a:ext uri="{FF2B5EF4-FFF2-40B4-BE49-F238E27FC236}">
                <a16:creationId xmlns:a16="http://schemas.microsoft.com/office/drawing/2014/main" id="{0FC1BDAA-CBF2-B903-DE40-7C6A148C12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4C285-570E-1C87-3394-AD474E2842F6}"/>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137795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EC0D-C64A-361E-8C5D-1564427ED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FC6CFC-14B6-7A61-2A03-D8AC15CC56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34C33E-EFD2-A8F9-50B4-D1799F559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BB450-537C-6ACE-4B93-39D14DC0390F}"/>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796573B-9E10-F959-3DBB-2E68239F1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851A5-756E-B191-CC91-7A5FB7F13651}"/>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892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B3B4-3526-D2AE-0408-055FB327A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4123F3-3AF7-8B5D-97E4-E89BB28F1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009519-61BC-3912-A8B7-6D43E6E00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DDB7A-F2FA-55EA-7C06-73B8DDDBC166}"/>
              </a:ext>
            </a:extLst>
          </p:cNvPr>
          <p:cNvSpPr>
            <a:spLocks noGrp="1"/>
          </p:cNvSpPr>
          <p:nvPr>
            <p:ph type="dt" sz="half" idx="10"/>
          </p:nvPr>
        </p:nvSpPr>
        <p:spPr/>
        <p:txBody>
          <a:bodyPr/>
          <a:lstStyle/>
          <a:p>
            <a:fld id="{F49B59FE-BC2D-4B97-BC9F-BAE2F4883F34}" type="datetimeFigureOut">
              <a:rPr lang="en-GB" smtClean="0"/>
              <a:t>29/10/2024</a:t>
            </a:fld>
            <a:endParaRPr lang="en-GB"/>
          </a:p>
        </p:txBody>
      </p:sp>
      <p:sp>
        <p:nvSpPr>
          <p:cNvPr id="6" name="Footer Placeholder 5">
            <a:extLst>
              <a:ext uri="{FF2B5EF4-FFF2-40B4-BE49-F238E27FC236}">
                <a16:creationId xmlns:a16="http://schemas.microsoft.com/office/drawing/2014/main" id="{C0E7D48F-1971-1146-D8D9-F6A67C49A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77CFB-09C6-D7B5-15EA-64A06E718C84}"/>
              </a:ext>
            </a:extLst>
          </p:cNvPr>
          <p:cNvSpPr>
            <a:spLocks noGrp="1"/>
          </p:cNvSpPr>
          <p:nvPr>
            <p:ph type="sldNum" sz="quarter" idx="12"/>
          </p:nvPr>
        </p:nvSpPr>
        <p:spPr/>
        <p:txBody>
          <a:bodyPr/>
          <a:lstStyle/>
          <a:p>
            <a:fld id="{580B61C3-EF99-4FD2-A2E8-645D3B570D85}" type="slidenum">
              <a:rPr lang="en-GB" smtClean="0"/>
              <a:t>‹#›</a:t>
            </a:fld>
            <a:endParaRPr lang="en-GB"/>
          </a:p>
        </p:txBody>
      </p:sp>
    </p:spTree>
    <p:extLst>
      <p:ext uri="{BB962C8B-B14F-4D97-AF65-F5344CB8AC3E}">
        <p14:creationId xmlns:p14="http://schemas.microsoft.com/office/powerpoint/2010/main" val="376037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0DF79-53AF-7B0E-C0CD-10B594891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81F982-10E9-0F08-4059-BF65390EA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0D9D6-9FF9-3CF1-14BA-ABAF57D60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9B59FE-BC2D-4B97-BC9F-BAE2F4883F34}" type="datetimeFigureOut">
              <a:rPr lang="en-GB" smtClean="0"/>
              <a:t>29/10/2024</a:t>
            </a:fld>
            <a:endParaRPr lang="en-GB"/>
          </a:p>
        </p:txBody>
      </p:sp>
      <p:sp>
        <p:nvSpPr>
          <p:cNvPr id="5" name="Footer Placeholder 4">
            <a:extLst>
              <a:ext uri="{FF2B5EF4-FFF2-40B4-BE49-F238E27FC236}">
                <a16:creationId xmlns:a16="http://schemas.microsoft.com/office/drawing/2014/main" id="{EE1CCEB6-C970-08DC-6C1A-8DB57241E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40C5EE-CDEC-6FFF-981C-562C13B35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B61C3-EF99-4FD2-A2E8-645D3B570D85}" type="slidenum">
              <a:rPr lang="en-GB" smtClean="0"/>
              <a:t>‹#›</a:t>
            </a:fld>
            <a:endParaRPr lang="en-GB"/>
          </a:p>
        </p:txBody>
      </p:sp>
    </p:spTree>
    <p:extLst>
      <p:ext uri="{BB962C8B-B14F-4D97-AF65-F5344CB8AC3E}">
        <p14:creationId xmlns:p14="http://schemas.microsoft.com/office/powerpoint/2010/main" val="179847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D1EF-4746-01E7-3A5F-0BA0EE3357E3}"/>
              </a:ext>
            </a:extLst>
          </p:cNvPr>
          <p:cNvSpPr>
            <a:spLocks noGrp="1"/>
          </p:cNvSpPr>
          <p:nvPr>
            <p:ph type="ctrTitle"/>
          </p:nvPr>
        </p:nvSpPr>
        <p:spPr/>
        <p:txBody>
          <a:bodyPr/>
          <a:lstStyle/>
          <a:p>
            <a:r>
              <a:rPr lang="en-GB" dirty="0"/>
              <a:t>Electronic exports from CERN</a:t>
            </a:r>
          </a:p>
        </p:txBody>
      </p:sp>
      <p:sp>
        <p:nvSpPr>
          <p:cNvPr id="3" name="Subtitle 2">
            <a:extLst>
              <a:ext uri="{FF2B5EF4-FFF2-40B4-BE49-F238E27FC236}">
                <a16:creationId xmlns:a16="http://schemas.microsoft.com/office/drawing/2014/main" id="{596FB771-5C1B-B446-E103-B3BAE4353358}"/>
              </a:ext>
            </a:extLst>
          </p:cNvPr>
          <p:cNvSpPr>
            <a:spLocks noGrp="1"/>
          </p:cNvSpPr>
          <p:nvPr>
            <p:ph type="subTitle" idx="1"/>
          </p:nvPr>
        </p:nvSpPr>
        <p:spPr/>
        <p:txBody>
          <a:bodyPr/>
          <a:lstStyle/>
          <a:p>
            <a:r>
              <a:rPr lang="en-GB" dirty="0"/>
              <a:t>Ian</a:t>
            </a:r>
          </a:p>
          <a:p>
            <a:r>
              <a:rPr lang="en-GB" dirty="0"/>
              <a:t>30 Oct 2024</a:t>
            </a:r>
          </a:p>
        </p:txBody>
      </p:sp>
    </p:spTree>
    <p:extLst>
      <p:ext uri="{BB962C8B-B14F-4D97-AF65-F5344CB8AC3E}">
        <p14:creationId xmlns:p14="http://schemas.microsoft.com/office/powerpoint/2010/main" val="308071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8BD71-62A2-AE03-EEE4-4004C2BA537C}"/>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46C1164A-3904-EE1A-8389-E4533D43570C}"/>
              </a:ext>
            </a:extLst>
          </p:cNvPr>
          <p:cNvSpPr txBox="1"/>
          <p:nvPr/>
        </p:nvSpPr>
        <p:spPr>
          <a:xfrm>
            <a:off x="3214171" y="173382"/>
            <a:ext cx="6097836" cy="369332"/>
          </a:xfrm>
          <a:prstGeom prst="rect">
            <a:avLst/>
          </a:prstGeom>
          <a:noFill/>
        </p:spPr>
        <p:txBody>
          <a:bodyPr wrap="square">
            <a:spAutoFit/>
          </a:bodyPr>
          <a:lstStyle/>
          <a:p>
            <a:r>
              <a:rPr lang="en-GB" dirty="0"/>
              <a:t>https://ep-ese.web.cern.ch/exportcontrolus</a:t>
            </a:r>
          </a:p>
        </p:txBody>
      </p:sp>
    </p:spTree>
    <p:extLst>
      <p:ext uri="{BB962C8B-B14F-4D97-AF65-F5344CB8AC3E}">
        <p14:creationId xmlns:p14="http://schemas.microsoft.com/office/powerpoint/2010/main" val="364846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7C5BCB-EF52-CC63-7171-5EB8C59C5499}"/>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405732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F3E5D5-2125-A15D-92A9-9EBB1856EED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67471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72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r>
              <a:rPr lang="en-GB" dirty="0"/>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071418" y="5310909"/>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54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19C69-EA7C-B6C1-0082-9E4DB7BCA67C}"/>
              </a:ext>
            </a:extLst>
          </p:cNvPr>
          <p:cNvSpPr txBox="1"/>
          <p:nvPr/>
        </p:nvSpPr>
        <p:spPr>
          <a:xfrm>
            <a:off x="119143" y="0"/>
            <a:ext cx="11389365" cy="369332"/>
          </a:xfrm>
          <a:prstGeom prst="rect">
            <a:avLst/>
          </a:prstGeom>
          <a:noFill/>
        </p:spPr>
        <p:txBody>
          <a:bodyPr wrap="square">
            <a:spAutoFit/>
          </a:bodyPr>
          <a:lstStyle/>
          <a:p>
            <a:r>
              <a:rPr lang="en-GB" dirty="0"/>
              <a:t>https://twiki.cern.ch/twiki/pub/CMS/ExportControl/LGE_8034849_-_MONDE_ENTIER_-_07-03-25.pdf</a:t>
            </a:r>
          </a:p>
        </p:txBody>
      </p:sp>
      <p:pic>
        <p:nvPicPr>
          <p:cNvPr id="5" name="Picture 4">
            <a:extLst>
              <a:ext uri="{FF2B5EF4-FFF2-40B4-BE49-F238E27FC236}">
                <a16:creationId xmlns:a16="http://schemas.microsoft.com/office/drawing/2014/main" id="{FFB74870-03AD-8BD3-E5BB-1281BB56D2FC}"/>
              </a:ext>
            </a:extLst>
          </p:cNvPr>
          <p:cNvPicPr>
            <a:picLocks noChangeAspect="1"/>
          </p:cNvPicPr>
          <p:nvPr/>
        </p:nvPicPr>
        <p:blipFill rotWithShape="1">
          <a:blip r:embed="rId2"/>
          <a:srcRect l="26924" t="13738" r="32915" b="52861"/>
          <a:stretch/>
        </p:blipFill>
        <p:spPr>
          <a:xfrm>
            <a:off x="119143" y="369332"/>
            <a:ext cx="4581238" cy="2290619"/>
          </a:xfrm>
          <a:prstGeom prst="rect">
            <a:avLst/>
          </a:prstGeom>
        </p:spPr>
      </p:pic>
      <p:pic>
        <p:nvPicPr>
          <p:cNvPr id="7" name="Picture 6">
            <a:extLst>
              <a:ext uri="{FF2B5EF4-FFF2-40B4-BE49-F238E27FC236}">
                <a16:creationId xmlns:a16="http://schemas.microsoft.com/office/drawing/2014/main" id="{CAFA2E70-A73D-120D-5E16-99B119DBFFBB}"/>
              </a:ext>
            </a:extLst>
          </p:cNvPr>
          <p:cNvPicPr>
            <a:picLocks noChangeAspect="1"/>
          </p:cNvPicPr>
          <p:nvPr/>
        </p:nvPicPr>
        <p:blipFill rotWithShape="1">
          <a:blip r:embed="rId3"/>
          <a:srcRect l="27086" t="16565" r="32754"/>
          <a:stretch/>
        </p:blipFill>
        <p:spPr>
          <a:xfrm>
            <a:off x="7001164" y="461817"/>
            <a:ext cx="5071695" cy="6334505"/>
          </a:xfrm>
          <a:prstGeom prst="rect">
            <a:avLst/>
          </a:prstGeom>
        </p:spPr>
      </p:pic>
    </p:spTree>
    <p:extLst>
      <p:ext uri="{BB962C8B-B14F-4D97-AF65-F5344CB8AC3E}">
        <p14:creationId xmlns:p14="http://schemas.microsoft.com/office/powerpoint/2010/main" val="26382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1145309" y="5002437"/>
            <a:ext cx="2974109" cy="212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315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DF72B-0EC1-6029-E534-E4D81FCDD5E2}"/>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119444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7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30F14-F229-1E0C-FE00-A13D04D92DBC}"/>
              </a:ext>
            </a:extLst>
          </p:cNvPr>
          <p:cNvSpPr txBox="1"/>
          <p:nvPr/>
        </p:nvSpPr>
        <p:spPr>
          <a:xfrm>
            <a:off x="473725" y="165254"/>
            <a:ext cx="4406747" cy="1200329"/>
          </a:xfrm>
          <a:prstGeom prst="rect">
            <a:avLst/>
          </a:prstGeom>
          <a:noFill/>
        </p:spPr>
        <p:txBody>
          <a:bodyPr wrap="square" rtlCol="0">
            <a:spAutoFit/>
          </a:bodyPr>
          <a:lstStyle/>
          <a:p>
            <a:r>
              <a:rPr lang="en-GB" dirty="0"/>
              <a:t>This adventure started off when I realised that shipping FPGAs to Mexico might not be just so easy as a signed SECO document see here;</a:t>
            </a:r>
          </a:p>
        </p:txBody>
      </p:sp>
    </p:spTree>
    <p:extLst>
      <p:ext uri="{BB962C8B-B14F-4D97-AF65-F5344CB8AC3E}">
        <p14:creationId xmlns:p14="http://schemas.microsoft.com/office/powerpoint/2010/main" val="1788986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2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09971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7AF85-CAE2-ECC5-29DF-486979EB8AC5}"/>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49327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A913F-9A0B-58E7-FD0A-55D401762687}"/>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691432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81001-AA50-3C93-69BC-26D9DFF05751}"/>
              </a:ext>
            </a:extLst>
          </p:cNvPr>
          <p:cNvPicPr>
            <a:picLocks noChangeAspect="1"/>
          </p:cNvPicPr>
          <p:nvPr/>
        </p:nvPicPr>
        <p:blipFill rotWithShape="1">
          <a:blip r:embed="rId3"/>
          <a:srcRect l="21977" t="6070" r="27580" b="1138"/>
          <a:stretch/>
        </p:blipFill>
        <p:spPr>
          <a:xfrm rot="16200000">
            <a:off x="2170228" y="-363731"/>
            <a:ext cx="6866522" cy="7593984"/>
          </a:xfrm>
          <a:prstGeom prst="rect">
            <a:avLst/>
          </a:prstGeom>
        </p:spPr>
      </p:pic>
    </p:spTree>
    <p:extLst>
      <p:ext uri="{BB962C8B-B14F-4D97-AF65-F5344CB8AC3E}">
        <p14:creationId xmlns:p14="http://schemas.microsoft.com/office/powerpoint/2010/main" val="30565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4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10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72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75119-F8CE-FDFF-4764-164244A436B8}"/>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9868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9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2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34F3A-DFB7-B0CE-B2D4-347F2360C09B}"/>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14339F04-DF14-965D-2FB4-1B6B8E788505}"/>
              </a:ext>
            </a:extLst>
          </p:cNvPr>
          <p:cNvSpPr txBox="1"/>
          <p:nvPr/>
        </p:nvSpPr>
        <p:spPr>
          <a:xfrm>
            <a:off x="2927768" y="818076"/>
            <a:ext cx="6097904" cy="369332"/>
          </a:xfrm>
          <a:prstGeom prst="rect">
            <a:avLst/>
          </a:prstGeom>
          <a:noFill/>
        </p:spPr>
        <p:txBody>
          <a:bodyPr wrap="square">
            <a:spAutoFit/>
          </a:bodyPr>
          <a:lstStyle/>
          <a:p>
            <a:r>
              <a:rPr lang="en-GB" dirty="0"/>
              <a:t>https://twiki.cern.ch/</a:t>
            </a:r>
          </a:p>
        </p:txBody>
      </p:sp>
    </p:spTree>
    <p:extLst>
      <p:ext uri="{BB962C8B-B14F-4D97-AF65-F5344CB8AC3E}">
        <p14:creationId xmlns:p14="http://schemas.microsoft.com/office/powerpoint/2010/main" val="391310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FE400-159A-BE12-3F98-C6D8616DB28A}"/>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D9E1AF09-7270-3BF5-63FA-543C95FAE3B7}"/>
              </a:ext>
            </a:extLst>
          </p:cNvPr>
          <p:cNvSpPr txBox="1"/>
          <p:nvPr/>
        </p:nvSpPr>
        <p:spPr>
          <a:xfrm>
            <a:off x="2695919" y="574710"/>
            <a:ext cx="6800161" cy="369332"/>
          </a:xfrm>
          <a:prstGeom prst="rect">
            <a:avLst/>
          </a:prstGeom>
          <a:noFill/>
        </p:spPr>
        <p:txBody>
          <a:bodyPr wrap="square">
            <a:spAutoFit/>
          </a:bodyPr>
          <a:lstStyle/>
          <a:p>
            <a:r>
              <a:rPr lang="en-GB" dirty="0"/>
              <a:t>https://twiki.cern.ch/twiki/bin/viewauth/CMS/CmsElectronics</a:t>
            </a:r>
          </a:p>
        </p:txBody>
      </p:sp>
      <p:sp>
        <p:nvSpPr>
          <p:cNvPr id="6" name="Oval 5">
            <a:extLst>
              <a:ext uri="{FF2B5EF4-FFF2-40B4-BE49-F238E27FC236}">
                <a16:creationId xmlns:a16="http://schemas.microsoft.com/office/drawing/2014/main" id="{790D6053-78CE-328B-5B83-8EB90C062451}"/>
              </a:ext>
            </a:extLst>
          </p:cNvPr>
          <p:cNvSpPr/>
          <p:nvPr/>
        </p:nvSpPr>
        <p:spPr>
          <a:xfrm>
            <a:off x="322271" y="3283805"/>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71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6E1CE-DCE7-40A1-609F-8430EDA2FB22}"/>
              </a:ext>
            </a:extLst>
          </p:cNvPr>
          <p:cNvPicPr>
            <a:picLocks noChangeAspect="1"/>
          </p:cNvPicPr>
          <p:nvPr/>
        </p:nvPicPr>
        <p:blipFill>
          <a:blip r:embed="rId2"/>
          <a:stretch>
            <a:fillRect/>
          </a:stretch>
        </p:blipFill>
        <p:spPr>
          <a:xfrm>
            <a:off x="0" y="0"/>
            <a:ext cx="11407366" cy="6858000"/>
          </a:xfrm>
          <a:prstGeom prst="rect">
            <a:avLst/>
          </a:prstGeom>
        </p:spPr>
      </p:pic>
      <p:sp>
        <p:nvSpPr>
          <p:cNvPr id="5" name="TextBox 4">
            <a:extLst>
              <a:ext uri="{FF2B5EF4-FFF2-40B4-BE49-F238E27FC236}">
                <a16:creationId xmlns:a16="http://schemas.microsoft.com/office/drawing/2014/main" id="{856672D6-DA0D-6D1A-EDB4-F3E2034B4A65}"/>
              </a:ext>
            </a:extLst>
          </p:cNvPr>
          <p:cNvSpPr txBox="1"/>
          <p:nvPr/>
        </p:nvSpPr>
        <p:spPr>
          <a:xfrm>
            <a:off x="1145309" y="44802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https://twiki.cern.ch/twiki/bin/view/CMS/ExportControl</a:t>
            </a:r>
          </a:p>
        </p:txBody>
      </p:sp>
      <p:sp>
        <p:nvSpPr>
          <p:cNvPr id="8" name="Oval 7">
            <a:extLst>
              <a:ext uri="{FF2B5EF4-FFF2-40B4-BE49-F238E27FC236}">
                <a16:creationId xmlns:a16="http://schemas.microsoft.com/office/drawing/2014/main" id="{715988AE-6A17-B534-2D0A-95D1C2E34BAF}"/>
              </a:ext>
            </a:extLst>
          </p:cNvPr>
          <p:cNvSpPr/>
          <p:nvPr/>
        </p:nvSpPr>
        <p:spPr>
          <a:xfrm>
            <a:off x="553625" y="1873646"/>
            <a:ext cx="7929363" cy="230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00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1317F-DAB1-A984-29EA-1B3CB30CE79A}"/>
              </a:ext>
            </a:extLst>
          </p:cNvPr>
          <p:cNvSpPr txBox="1"/>
          <p:nvPr/>
        </p:nvSpPr>
        <p:spPr>
          <a:xfrm>
            <a:off x="0" y="308644"/>
            <a:ext cx="12192000" cy="5816977"/>
          </a:xfrm>
          <a:prstGeom prst="rect">
            <a:avLst/>
          </a:prstGeom>
          <a:noFill/>
        </p:spPr>
        <p:txBody>
          <a:bodyPr wrap="square">
            <a:spAutoFit/>
          </a:bodyPr>
          <a:lstStyle/>
          <a:p>
            <a:r>
              <a:rPr lang="en-GB" sz="1200" dirty="0"/>
              <a:t>This is the CMS electronics export Control </a:t>
            </a:r>
            <a:r>
              <a:rPr lang="en-GB" sz="1200" dirty="0" err="1"/>
              <a:t>Twiki</a:t>
            </a:r>
            <a:r>
              <a:rPr lang="en-GB" sz="1200" dirty="0"/>
              <a:t> page.</a:t>
            </a:r>
          </a:p>
          <a:p>
            <a:r>
              <a:rPr lang="en-GB" sz="1200" dirty="0"/>
              <a:t>It contains general information about export control procedures when shipping from CERN</a:t>
            </a:r>
          </a:p>
          <a:p>
            <a:r>
              <a:rPr lang="en-GB" sz="1200" dirty="0"/>
              <a:t>For detailed information about the procedure when shipping dual use electronics components and assemblies from CERN please consult:</a:t>
            </a:r>
          </a:p>
          <a:p>
            <a:endParaRPr lang="en-GB" sz="1200" dirty="0"/>
          </a:p>
          <a:p>
            <a:r>
              <a:rPr lang="en-GB" sz="1200" dirty="0"/>
              <a:t>https://ep-ese.web.cern.ch/exportcontrolnonus for ASICS manufactured outside the US, e.g. all TSMC ASICs. RD53 pixel chip, </a:t>
            </a:r>
            <a:r>
              <a:rPr lang="en-GB" sz="1200" dirty="0" err="1"/>
              <a:t>lpGBT</a:t>
            </a:r>
            <a:r>
              <a:rPr lang="en-GB" sz="1200" dirty="0"/>
              <a:t>, FEAST, FEASTMP, BPOL2V5.</a:t>
            </a:r>
          </a:p>
          <a:p>
            <a:endParaRPr lang="en-GB" sz="1200" dirty="0"/>
          </a:p>
          <a:p>
            <a:r>
              <a:rPr lang="en-GB" sz="1200" dirty="0"/>
              <a:t>https://ep-ese.web.cern.ch/exportcontrolus for ASICs manufactured in the US, e.g. GBTX, GBLD, GBTIA, VTTX, VTRX, GBT-SCA, BPOL12V, linPOL12V, GOL, VTRX+, VLDB, VLDB+, CBC3.</a:t>
            </a:r>
          </a:p>
          <a:p>
            <a:endParaRPr lang="en-GB" sz="1200" dirty="0"/>
          </a:p>
          <a:p>
            <a:r>
              <a:rPr lang="en-GB" sz="1200" dirty="0"/>
              <a:t>These two web pages are maintained by Ken Wyllie in CERN EP/ESE.</a:t>
            </a:r>
          </a:p>
          <a:p>
            <a:endParaRPr lang="en-GB" sz="1200" dirty="0"/>
          </a:p>
          <a:p>
            <a:r>
              <a:rPr lang="en-GB" sz="1200" dirty="0"/>
              <a:t>Radiation tolerant ASICs, assemblies containing these ASICs, large FPGAs, and assemblies containing these FPGAs</a:t>
            </a:r>
          </a:p>
          <a:p>
            <a:r>
              <a:rPr lang="en-GB" sz="1200" dirty="0"/>
              <a:t>This concerns e.g. the CERN ASICs manufactured by TSMC and GF, however the GF ASICs need an additional license for the US DOC depending on country and the nature of the institute. Please see: * CMS_MemberInstitutes_20231106.pdf: List of CMS Institutes and corresponding export license requirements.</a:t>
            </a:r>
          </a:p>
          <a:p>
            <a:endParaRPr lang="en-GB" sz="1200" dirty="0"/>
          </a:p>
          <a:p>
            <a:r>
              <a:rPr lang="en-GB" sz="1200" dirty="0"/>
              <a:t>The ECCN codes can be determined using the definition file below. For us the most interesting codes are for radiation tolerant ASICs and large FPGAs:</a:t>
            </a:r>
          </a:p>
          <a:p>
            <a:endParaRPr lang="en-GB" sz="1200" dirty="0"/>
          </a:p>
          <a:p>
            <a:r>
              <a:rPr lang="en-GB" sz="1200" dirty="0"/>
              <a:t>The ECCN code for ASICs and assemblies containing these is 3A001.a.1.a.</a:t>
            </a:r>
          </a:p>
          <a:p>
            <a:endParaRPr lang="en-GB" sz="1200" dirty="0"/>
          </a:p>
          <a:p>
            <a:r>
              <a:rPr lang="en-GB" sz="1200" dirty="0"/>
              <a:t>The ECCN code for FPGAs and assemblies containing FPGAs is 3A001.a.7.</a:t>
            </a:r>
          </a:p>
          <a:p>
            <a:endParaRPr lang="en-GB" sz="1200" dirty="0"/>
          </a:p>
          <a:p>
            <a:r>
              <a:rPr lang="en-GB" sz="1200" dirty="0"/>
              <a:t>Harmonisation code (HS code) for customs</a:t>
            </a:r>
          </a:p>
          <a:p>
            <a:r>
              <a:rPr lang="en-GB" sz="1200" dirty="0"/>
              <a:t>The harmonisation codes for shipment can be found through https://xtares.admin.ch/tares/login/loginFormFiller.do. For us the most interesting codes are for radiation tolerant ASICs and large FPGAs:</a:t>
            </a:r>
          </a:p>
          <a:p>
            <a:endParaRPr lang="en-GB" sz="1200" dirty="0"/>
          </a:p>
          <a:p>
            <a:r>
              <a:rPr lang="en-GB" sz="1200" dirty="0"/>
              <a:t>The HS code for ASICs is 8542.39 (or 8542.39.00.01)</a:t>
            </a:r>
          </a:p>
          <a:p>
            <a:endParaRPr lang="en-GB" sz="1200" dirty="0"/>
          </a:p>
          <a:p>
            <a:r>
              <a:rPr lang="en-GB" sz="1200" dirty="0"/>
              <a:t>The HS code for FPGAs is 8542.39.</a:t>
            </a:r>
          </a:p>
          <a:p>
            <a:endParaRPr lang="en-GB" sz="1200" dirty="0"/>
          </a:p>
          <a:p>
            <a:r>
              <a:rPr lang="en-GB" sz="1200" dirty="0"/>
              <a:t>The HS code for assemblies is 8548.00.</a:t>
            </a:r>
          </a:p>
          <a:p>
            <a:endParaRPr lang="en-GB" sz="1200" dirty="0"/>
          </a:p>
          <a:p>
            <a:r>
              <a:rPr lang="en-GB" sz="1200" dirty="0"/>
              <a:t>-- </a:t>
            </a:r>
            <a:r>
              <a:rPr lang="en-GB" sz="1200" dirty="0" err="1"/>
              <a:t>MagnusHansen</a:t>
            </a:r>
            <a:r>
              <a:rPr lang="en-GB" sz="1200" dirty="0"/>
              <a:t> - 2023-03-09</a:t>
            </a:r>
          </a:p>
        </p:txBody>
      </p:sp>
      <p:sp>
        <p:nvSpPr>
          <p:cNvPr id="6" name="Oval 5">
            <a:extLst>
              <a:ext uri="{FF2B5EF4-FFF2-40B4-BE49-F238E27FC236}">
                <a16:creationId xmlns:a16="http://schemas.microsoft.com/office/drawing/2014/main" id="{FDE5502A-9E43-49FE-7106-E4E69F18A66D}"/>
              </a:ext>
            </a:extLst>
          </p:cNvPr>
          <p:cNvSpPr/>
          <p:nvPr/>
        </p:nvSpPr>
        <p:spPr>
          <a:xfrm>
            <a:off x="0" y="1355075"/>
            <a:ext cx="12074487" cy="440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5859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1401</TotalTime>
  <Words>507</Words>
  <Application>Microsoft Office PowerPoint</Application>
  <PresentationFormat>Widescreen</PresentationFormat>
  <Paragraphs>41</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Electronic exports from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Crotty</dc:creator>
  <cp:lastModifiedBy>Ian Crotty</cp:lastModifiedBy>
  <cp:revision>11</cp:revision>
  <cp:lastPrinted>2024-10-29T16:56:49Z</cp:lastPrinted>
  <dcterms:created xsi:type="dcterms:W3CDTF">2024-10-29T16:53:47Z</dcterms:created>
  <dcterms:modified xsi:type="dcterms:W3CDTF">2024-10-30T16:15:21Z</dcterms:modified>
</cp:coreProperties>
</file>