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6858000" cy="9144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2274" y="-10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4CBCC8-572D-46B0-88A3-9DBC49B83DD0}" type="datetimeFigureOut">
              <a:rPr lang="nl-BE" smtClean="0"/>
              <a:t>26/06/2013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1C07C-2F33-4C15-83A6-9BAC9129A5E0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227182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611E6-726A-45F7-AAB7-4BF7DED58929}" type="datetimeFigureOut">
              <a:rPr lang="nl-BE" smtClean="0"/>
              <a:t>26/06/2013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CABA6-37DF-4ACC-AC8B-D37D73C96994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852625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CABA6-37DF-4ACC-AC8B-D37D73C96994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99524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4ED75-6C7C-4658-9788-C74274772F3E}" type="datetime1">
              <a:rPr lang="nl-BE" smtClean="0"/>
              <a:t>26/06/2013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 4/3 HCP case preparation </a:t>
            </a: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E00A-5D5A-4E8C-B0E1-6CB6A3148CC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54540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6322A-D49E-4F02-9C6D-BB5D25082A26}" type="datetime1">
              <a:rPr lang="nl-BE" smtClean="0"/>
              <a:t>26/06/2013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 4/3 HCP case preparation </a:t>
            </a: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E00A-5D5A-4E8C-B0E1-6CB6A3148CC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42115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E4D52-E656-4321-A4AC-65B0FDA74F99}" type="datetime1">
              <a:rPr lang="nl-BE" smtClean="0"/>
              <a:t>26/06/2013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 4/3 HCP case preparation </a:t>
            </a: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E00A-5D5A-4E8C-B0E1-6CB6A3148CC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15538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44AC-0FE0-4BEF-8965-E33AB8D720BB}" type="datetime1">
              <a:rPr lang="nl-BE" smtClean="0"/>
              <a:t>26/06/2013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 4/3 HCP case preparation </a:t>
            </a: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E00A-5D5A-4E8C-B0E1-6CB6A3148CC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91630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81752-EF92-48F3-B877-0DEF99FEB15E}" type="datetime1">
              <a:rPr lang="nl-BE" smtClean="0"/>
              <a:t>26/06/2013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 4/3 HCP case preparation </a:t>
            </a: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E00A-5D5A-4E8C-B0E1-6CB6A3148CC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12753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176C-F2A1-49D7-BE39-F0216D9B9F05}" type="datetime1">
              <a:rPr lang="nl-BE" smtClean="0"/>
              <a:t>26/06/2013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 4/3 HCP case preparation </a:t>
            </a:r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E00A-5D5A-4E8C-B0E1-6CB6A3148CC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93989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C48A6-81FF-4120-9262-6880758057F7}" type="datetime1">
              <a:rPr lang="nl-BE" smtClean="0"/>
              <a:t>26/06/2013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 4/3 HCP case preparation </a:t>
            </a:r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E00A-5D5A-4E8C-B0E1-6CB6A3148CC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46581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F1EA-D0A1-41D7-9FBC-100D01A08BF3}" type="datetime1">
              <a:rPr lang="nl-BE" smtClean="0"/>
              <a:t>26/06/2013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 4/3 HCP case preparation </a:t>
            </a: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E00A-5D5A-4E8C-B0E1-6CB6A3148CC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3213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3DD3F-C8FB-4F77-9640-EC5440CF0ADC}" type="datetime1">
              <a:rPr lang="nl-BE" smtClean="0"/>
              <a:t>26/06/2013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 4/3 HCP case preparation 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E00A-5D5A-4E8C-B0E1-6CB6A3148CC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4783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5F9AA-84BF-402B-9D0F-FC59DB51C780}" type="datetime1">
              <a:rPr lang="nl-BE" smtClean="0"/>
              <a:t>26/06/2013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 4/3 HCP case preparation </a:t>
            </a:r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E00A-5D5A-4E8C-B0E1-6CB6A3148CC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75662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15FF7-C405-482E-B7FC-EB3E8824556E}" type="datetime1">
              <a:rPr lang="nl-BE" smtClean="0"/>
              <a:t>26/06/2013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 4/3 HCP case preparation </a:t>
            </a:r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E00A-5D5A-4E8C-B0E1-6CB6A3148CC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09101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CE6D5-F3DD-44B1-B510-879D5804978E}" type="datetime1">
              <a:rPr lang="nl-BE" smtClean="0"/>
              <a:t>26/06/2013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RE 4/3 HCP case preparation </a:t>
            </a: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CE00A-5D5A-4E8C-B0E1-6CB6A3148CC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4112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RE 4/3 RPC</a:t>
            </a:r>
            <a:br>
              <a:rPr lang="nl-NL" dirty="0" smtClean="0"/>
            </a:br>
            <a:r>
              <a:rPr lang="nl-NL" dirty="0" smtClean="0"/>
              <a:t>Pre-</a:t>
            </a:r>
            <a:r>
              <a:rPr lang="nl-NL" dirty="0" err="1" smtClean="0"/>
              <a:t>assembly</a:t>
            </a:r>
            <a:r>
              <a:rPr lang="nl-NL" dirty="0" smtClean="0"/>
              <a:t> manual</a:t>
            </a:r>
            <a:br>
              <a:rPr lang="nl-NL" dirty="0" smtClean="0"/>
            </a:br>
            <a:r>
              <a:rPr lang="nl-NL" dirty="0" smtClean="0"/>
              <a:t>1. </a:t>
            </a:r>
            <a:r>
              <a:rPr lang="nl-NL" dirty="0" smtClean="0"/>
              <a:t>HCP </a:t>
            </a:r>
            <a:r>
              <a:rPr lang="nl-NL" dirty="0" smtClean="0"/>
              <a:t>case </a:t>
            </a:r>
            <a:r>
              <a:rPr lang="nl-NL" dirty="0" err="1" smtClean="0"/>
              <a:t>preparation</a:t>
            </a:r>
            <a:endParaRPr lang="nl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0888" y="7524328"/>
            <a:ext cx="4368552" cy="576064"/>
          </a:xfrm>
        </p:spPr>
        <p:txBody>
          <a:bodyPr>
            <a:normAutofit fontScale="47500" lnSpcReduction="20000"/>
          </a:bodyPr>
          <a:lstStyle/>
          <a:p>
            <a:pPr algn="r"/>
            <a:r>
              <a:rPr lang="nl-NL" dirty="0" smtClean="0"/>
              <a:t>Author: Simon </a:t>
            </a:r>
            <a:r>
              <a:rPr lang="nl-NL" dirty="0" err="1" smtClean="0"/>
              <a:t>cauwenbergh</a:t>
            </a:r>
            <a:endParaRPr lang="nl-NL" dirty="0" smtClean="0"/>
          </a:p>
          <a:p>
            <a:pPr algn="r"/>
            <a:r>
              <a:rPr lang="nl-NL" dirty="0" smtClean="0"/>
              <a:t>	simon.cauwenbergh@ugent.be</a:t>
            </a:r>
            <a:endParaRPr lang="nl-B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00392"/>
            <a:ext cx="6858000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83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88"/>
          <a:stretch/>
        </p:blipFill>
        <p:spPr>
          <a:xfrm>
            <a:off x="1166217" y="2133600"/>
            <a:ext cx="4525566" cy="468923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nl-NL" sz="3200" dirty="0" smtClean="0"/>
              <a:t>Step 9: fix the </a:t>
            </a:r>
            <a:r>
              <a:rPr lang="nl-NL" sz="3200" dirty="0" err="1" smtClean="0"/>
              <a:t>mylar</a:t>
            </a:r>
            <a:r>
              <a:rPr lang="nl-NL" sz="3200" dirty="0" smtClean="0"/>
              <a:t> in </a:t>
            </a:r>
            <a:r>
              <a:rPr lang="nl-NL" sz="3200" dirty="0" err="1" smtClean="0"/>
              <a:t>place</a:t>
            </a:r>
            <a:r>
              <a:rPr lang="nl-NL" sz="3200" dirty="0" smtClean="0"/>
              <a:t> </a:t>
            </a:r>
            <a:r>
              <a:rPr lang="nl-NL" sz="3200" dirty="0" err="1" smtClean="0"/>
              <a:t>with</a:t>
            </a:r>
            <a:r>
              <a:rPr lang="nl-NL" sz="3200" dirty="0" smtClean="0"/>
              <a:t> 4 patches of double </a:t>
            </a:r>
            <a:r>
              <a:rPr lang="nl-NL" sz="3200" dirty="0" err="1" smtClean="0"/>
              <a:t>sided</a:t>
            </a:r>
            <a:r>
              <a:rPr lang="nl-NL" sz="3200" dirty="0" smtClean="0"/>
              <a:t> tape </a:t>
            </a:r>
            <a:r>
              <a:rPr lang="nl-NL" sz="3200" dirty="0" err="1" smtClean="0"/>
              <a:t>near</a:t>
            </a:r>
            <a:r>
              <a:rPr lang="nl-NL" sz="3200" dirty="0" smtClean="0"/>
              <a:t> the corners*</a:t>
            </a:r>
            <a:r>
              <a:rPr lang="nl-BE" sz="3200" dirty="0"/>
              <a:t/>
            </a:r>
            <a:br>
              <a:rPr lang="nl-BE" sz="3200" dirty="0"/>
            </a:br>
            <a:endParaRPr lang="nl-BE" sz="32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203394" y="5400092"/>
            <a:ext cx="52576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E00A-5D5A-4E8C-B0E1-6CB6A3148CC5}" type="slidenum">
              <a:rPr lang="nl-BE" smtClean="0"/>
              <a:t>10</a:t>
            </a:fld>
            <a:endParaRPr lang="nl-BE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092914" y="4499992"/>
            <a:ext cx="52576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2806860" y="4523366"/>
            <a:ext cx="338336" cy="2646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019635" y="5662101"/>
            <a:ext cx="584594" cy="1800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104295" y="6876256"/>
            <a:ext cx="48264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*</a:t>
            </a:r>
            <a:r>
              <a:rPr lang="nl-NL" dirty="0" err="1" smtClean="0"/>
              <a:t>Carefully</a:t>
            </a:r>
            <a:r>
              <a:rPr lang="nl-NL" dirty="0" smtClean="0"/>
              <a:t> </a:t>
            </a:r>
            <a:r>
              <a:rPr lang="nl-NL" dirty="0" err="1" smtClean="0"/>
              <a:t>position</a:t>
            </a:r>
            <a:r>
              <a:rPr lang="nl-NL" dirty="0" smtClean="0"/>
              <a:t> the </a:t>
            </a:r>
            <a:r>
              <a:rPr lang="nl-NL" dirty="0" err="1" smtClean="0"/>
              <a:t>doublesided</a:t>
            </a:r>
            <a:r>
              <a:rPr lang="nl-NL" dirty="0" smtClean="0"/>
              <a:t> tape on the</a:t>
            </a:r>
          </a:p>
          <a:p>
            <a:r>
              <a:rPr lang="nl-NL" dirty="0" err="1" smtClean="0"/>
              <a:t>hcp</a:t>
            </a:r>
            <a:r>
              <a:rPr lang="nl-NL" dirty="0" smtClean="0"/>
              <a:t>  </a:t>
            </a:r>
            <a:r>
              <a:rPr lang="nl-NL" dirty="0" err="1" smtClean="0"/>
              <a:t>bottom</a:t>
            </a:r>
            <a:r>
              <a:rPr lang="nl-NL" dirty="0" smtClean="0"/>
              <a:t> panel </a:t>
            </a:r>
            <a:r>
              <a:rPr lang="nl-NL" dirty="0" err="1" smtClean="0"/>
              <a:t>before</a:t>
            </a:r>
            <a:r>
              <a:rPr lang="nl-NL" dirty="0" smtClean="0"/>
              <a:t> </a:t>
            </a:r>
            <a:r>
              <a:rPr lang="nl-NL" dirty="0" err="1" smtClean="0"/>
              <a:t>removing</a:t>
            </a:r>
            <a:r>
              <a:rPr lang="nl-NL" dirty="0" smtClean="0"/>
              <a:t> the cover </a:t>
            </a:r>
          </a:p>
          <a:p>
            <a:r>
              <a:rPr lang="nl-NL" dirty="0" smtClean="0"/>
              <a:t>paper of the tape</a:t>
            </a:r>
            <a:r>
              <a:rPr lang="nl-NL" dirty="0" smtClean="0"/>
              <a:t>, </a:t>
            </a:r>
            <a:r>
              <a:rPr lang="nl-NL" dirty="0" err="1" smtClean="0"/>
              <a:t>then</a:t>
            </a:r>
            <a:r>
              <a:rPr lang="nl-NL" dirty="0" smtClean="0"/>
              <a:t> </a:t>
            </a:r>
            <a:r>
              <a:rPr lang="nl-NL" dirty="0" smtClean="0"/>
              <a:t>let the </a:t>
            </a:r>
            <a:r>
              <a:rPr lang="nl-NL" dirty="0" err="1" smtClean="0"/>
              <a:t>mylar</a:t>
            </a:r>
            <a:r>
              <a:rPr lang="nl-NL" dirty="0" smtClean="0"/>
              <a:t> </a:t>
            </a:r>
            <a:r>
              <a:rPr lang="nl-NL" dirty="0" err="1" smtClean="0"/>
              <a:t>roll</a:t>
            </a:r>
            <a:r>
              <a:rPr lang="nl-NL" dirty="0" smtClean="0"/>
              <a:t> </a:t>
            </a:r>
            <a:r>
              <a:rPr lang="nl-NL" dirty="0" err="1" smtClean="0"/>
              <a:t>onto</a:t>
            </a:r>
            <a:r>
              <a:rPr lang="nl-NL" dirty="0" smtClean="0"/>
              <a:t> the</a:t>
            </a:r>
          </a:p>
          <a:p>
            <a:r>
              <a:rPr lang="nl-NL" dirty="0" smtClean="0"/>
              <a:t>pieces of </a:t>
            </a:r>
            <a:r>
              <a:rPr lang="nl-NL" dirty="0" err="1" smtClean="0"/>
              <a:t>bared</a:t>
            </a:r>
            <a:r>
              <a:rPr lang="nl-NL" dirty="0" smtClean="0"/>
              <a:t> tape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avoid</a:t>
            </a:r>
            <a:r>
              <a:rPr lang="nl-NL" dirty="0" smtClean="0"/>
              <a:t> </a:t>
            </a:r>
            <a:r>
              <a:rPr lang="nl-NL" dirty="0" err="1" smtClean="0"/>
              <a:t>creases</a:t>
            </a:r>
            <a:r>
              <a:rPr lang="nl-NL" dirty="0" smtClean="0"/>
              <a:t>.</a:t>
            </a:r>
            <a:endParaRPr lang="nl-BE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 4/3 HCP case preparation 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92603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53"/>
          <a:stretch/>
        </p:blipFill>
        <p:spPr>
          <a:xfrm>
            <a:off x="1166217" y="2133600"/>
            <a:ext cx="4525566" cy="420858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nl-NL" sz="3200" dirty="0" smtClean="0"/>
              <a:t>Step 10: </a:t>
            </a:r>
            <a:r>
              <a:rPr lang="nl-NL" sz="3200" dirty="0" err="1" smtClean="0"/>
              <a:t>carefully</a:t>
            </a:r>
            <a:r>
              <a:rPr lang="nl-NL" sz="3200" dirty="0" smtClean="0"/>
              <a:t> cut the </a:t>
            </a:r>
            <a:r>
              <a:rPr lang="nl-NL" sz="3200" dirty="0" err="1" smtClean="0"/>
              <a:t>mylar</a:t>
            </a:r>
            <a:r>
              <a:rPr lang="nl-NL" sz="3200" dirty="0" smtClean="0"/>
              <a:t> </a:t>
            </a:r>
            <a:r>
              <a:rPr lang="nl-NL" sz="3200" dirty="0" err="1" smtClean="0"/>
              <a:t>so</a:t>
            </a:r>
            <a:r>
              <a:rPr lang="nl-NL" sz="3200" dirty="0" smtClean="0"/>
              <a:t> the HV block </a:t>
            </a:r>
            <a:r>
              <a:rPr lang="nl-NL" sz="3200" dirty="0" err="1" smtClean="0"/>
              <a:t>can</a:t>
            </a:r>
            <a:r>
              <a:rPr lang="nl-NL" sz="3200" dirty="0" smtClean="0"/>
              <a:t> enter in the </a:t>
            </a:r>
            <a:r>
              <a:rPr lang="nl-NL" sz="3200" dirty="0" err="1" smtClean="0"/>
              <a:t>recess</a:t>
            </a:r>
            <a:r>
              <a:rPr lang="nl-NL" sz="3200" dirty="0" smtClean="0"/>
              <a:t>*</a:t>
            </a:r>
            <a:r>
              <a:rPr lang="nl-BE" sz="3200" dirty="0"/>
              <a:t/>
            </a:r>
            <a:br>
              <a:rPr lang="nl-BE" sz="3200" dirty="0"/>
            </a:br>
            <a:endParaRPr lang="nl-BE" sz="32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E00A-5D5A-4E8C-B0E1-6CB6A3148CC5}" type="slidenum">
              <a:rPr lang="nl-BE" smtClean="0"/>
              <a:t>11</a:t>
            </a:fld>
            <a:endParaRPr lang="nl-BE"/>
          </a:p>
        </p:txBody>
      </p:sp>
      <p:sp>
        <p:nvSpPr>
          <p:cNvPr id="5" name="TextBox 4"/>
          <p:cNvSpPr txBox="1"/>
          <p:nvPr/>
        </p:nvSpPr>
        <p:spPr>
          <a:xfrm>
            <a:off x="1124744" y="6444208"/>
            <a:ext cx="44824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*Cut up </a:t>
            </a:r>
            <a:r>
              <a:rPr lang="nl-NL" dirty="0" err="1" smtClean="0"/>
              <a:t>to</a:t>
            </a:r>
            <a:r>
              <a:rPr lang="nl-NL" dirty="0" smtClean="0"/>
              <a:t> the </a:t>
            </a:r>
            <a:r>
              <a:rPr lang="nl-NL" dirty="0" err="1" smtClean="0"/>
              <a:t>alloy</a:t>
            </a:r>
            <a:r>
              <a:rPr lang="nl-NL" dirty="0" smtClean="0"/>
              <a:t> bar but </a:t>
            </a:r>
            <a:r>
              <a:rPr lang="nl-NL" dirty="0" err="1" smtClean="0"/>
              <a:t>be</a:t>
            </a:r>
            <a:r>
              <a:rPr lang="nl-NL" dirty="0" smtClean="0"/>
              <a:t> </a:t>
            </a:r>
            <a:r>
              <a:rPr lang="nl-NL" dirty="0" err="1" smtClean="0"/>
              <a:t>carefull</a:t>
            </a:r>
            <a:r>
              <a:rPr lang="nl-NL" dirty="0" smtClean="0"/>
              <a:t> </a:t>
            </a:r>
            <a:r>
              <a:rPr lang="nl-NL" dirty="0" err="1" smtClean="0"/>
              <a:t>not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</a:p>
          <a:p>
            <a:r>
              <a:rPr lang="nl-NL" dirty="0" smtClean="0"/>
              <a:t>cut the </a:t>
            </a:r>
            <a:r>
              <a:rPr lang="nl-NL" dirty="0" err="1" smtClean="0"/>
              <a:t>insulating</a:t>
            </a:r>
            <a:r>
              <a:rPr lang="nl-NL" dirty="0" smtClean="0"/>
              <a:t> tape</a:t>
            </a:r>
            <a:endParaRPr lang="nl-B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 4/3 HCP case preparation 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16333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80" b="18208"/>
          <a:stretch/>
        </p:blipFill>
        <p:spPr>
          <a:xfrm>
            <a:off x="1166217" y="2790092"/>
            <a:ext cx="4525566" cy="427892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nl-NL" sz="3200" dirty="0" smtClean="0"/>
              <a:t>Step 11: clean the 4 L-</a:t>
            </a:r>
            <a:r>
              <a:rPr lang="nl-NL" sz="3200" dirty="0" err="1" smtClean="0"/>
              <a:t>profiles</a:t>
            </a:r>
            <a:r>
              <a:rPr lang="nl-NL" sz="3200" dirty="0" smtClean="0"/>
              <a:t> </a:t>
            </a:r>
            <a:r>
              <a:rPr lang="nl-NL" sz="3200" dirty="0" err="1" smtClean="0"/>
              <a:t>with</a:t>
            </a:r>
            <a:r>
              <a:rPr lang="nl-NL" sz="3200" dirty="0" smtClean="0"/>
              <a:t> alcohol </a:t>
            </a:r>
            <a:r>
              <a:rPr lang="nl-NL" sz="3200" dirty="0" err="1" smtClean="0"/>
              <a:t>and</a:t>
            </a:r>
            <a:r>
              <a:rPr lang="nl-NL" sz="3200" dirty="0" smtClean="0"/>
              <a:t> </a:t>
            </a:r>
            <a:r>
              <a:rPr lang="nl-NL" sz="3200" dirty="0" err="1" smtClean="0"/>
              <a:t>apply</a:t>
            </a:r>
            <a:r>
              <a:rPr lang="nl-NL" sz="3200" dirty="0" smtClean="0"/>
              <a:t> double </a:t>
            </a:r>
            <a:r>
              <a:rPr lang="nl-NL" sz="3200" dirty="0" err="1" smtClean="0"/>
              <a:t>sided</a:t>
            </a:r>
            <a:r>
              <a:rPr lang="nl-NL" sz="3200" dirty="0" smtClean="0"/>
              <a:t> tape </a:t>
            </a:r>
            <a:r>
              <a:rPr lang="nl-NL" sz="3200" dirty="0" err="1" smtClean="0"/>
              <a:t>to</a:t>
            </a:r>
            <a:r>
              <a:rPr lang="nl-NL" sz="3200" dirty="0" smtClean="0"/>
              <a:t> the side </a:t>
            </a:r>
            <a:r>
              <a:rPr lang="nl-NL" sz="3200" dirty="0" err="1" smtClean="0"/>
              <a:t>that</a:t>
            </a:r>
            <a:r>
              <a:rPr lang="nl-NL" sz="3200" dirty="0" smtClean="0"/>
              <a:t> </a:t>
            </a:r>
            <a:r>
              <a:rPr lang="nl-NL" sz="3200" dirty="0" err="1" smtClean="0"/>
              <a:t>will</a:t>
            </a:r>
            <a:r>
              <a:rPr lang="nl-NL" sz="3200" dirty="0" smtClean="0"/>
              <a:t> face the </a:t>
            </a:r>
            <a:r>
              <a:rPr lang="nl-NL" sz="3200" dirty="0" err="1" smtClean="0"/>
              <a:t>gaps</a:t>
            </a:r>
            <a:r>
              <a:rPr lang="nl-NL" sz="3200" dirty="0" smtClean="0"/>
              <a:t>, </a:t>
            </a:r>
            <a:r>
              <a:rPr lang="nl-NL" sz="3200" dirty="0" err="1" smtClean="0"/>
              <a:t>then</a:t>
            </a:r>
            <a:r>
              <a:rPr lang="nl-NL" sz="3200" dirty="0" smtClean="0"/>
              <a:t> </a:t>
            </a:r>
            <a:r>
              <a:rPr lang="nl-NL" sz="3200" dirty="0" err="1" smtClean="0"/>
              <a:t>glue</a:t>
            </a:r>
            <a:r>
              <a:rPr lang="nl-NL" sz="3200" dirty="0" smtClean="0"/>
              <a:t> the </a:t>
            </a:r>
            <a:r>
              <a:rPr lang="nl-NL" sz="3200" dirty="0" err="1" smtClean="0"/>
              <a:t>bakelite</a:t>
            </a:r>
            <a:r>
              <a:rPr lang="nl-NL" sz="3200" dirty="0" smtClean="0"/>
              <a:t> strips on*</a:t>
            </a:r>
            <a:endParaRPr lang="nl-BE" sz="32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E00A-5D5A-4E8C-B0E1-6CB6A3148CC5}" type="slidenum">
              <a:rPr lang="nl-BE" smtClean="0"/>
              <a:t>12</a:t>
            </a:fld>
            <a:endParaRPr lang="nl-BE"/>
          </a:p>
        </p:txBody>
      </p:sp>
      <p:sp>
        <p:nvSpPr>
          <p:cNvPr id="18" name="TextBox 17"/>
          <p:cNvSpPr txBox="1"/>
          <p:nvPr/>
        </p:nvSpPr>
        <p:spPr>
          <a:xfrm>
            <a:off x="1104295" y="7205954"/>
            <a:ext cx="48528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*</a:t>
            </a:r>
            <a:r>
              <a:rPr lang="nl-NL" dirty="0" err="1" smtClean="0"/>
              <a:t>Carefully</a:t>
            </a:r>
            <a:r>
              <a:rPr lang="nl-NL" dirty="0" smtClean="0"/>
              <a:t> </a:t>
            </a:r>
            <a:r>
              <a:rPr lang="nl-NL" dirty="0" err="1" smtClean="0"/>
              <a:t>position</a:t>
            </a:r>
            <a:r>
              <a:rPr lang="nl-NL" dirty="0" smtClean="0"/>
              <a:t> the </a:t>
            </a:r>
            <a:r>
              <a:rPr lang="nl-NL" dirty="0" err="1" smtClean="0"/>
              <a:t>bakelite</a:t>
            </a:r>
            <a:r>
              <a:rPr lang="nl-NL" dirty="0" smtClean="0"/>
              <a:t> strip </a:t>
            </a:r>
            <a:r>
              <a:rPr lang="nl-NL" dirty="0" err="1" smtClean="0"/>
              <a:t>so</a:t>
            </a:r>
            <a:r>
              <a:rPr lang="nl-NL" dirty="0" smtClean="0"/>
              <a:t> </a:t>
            </a:r>
            <a:r>
              <a:rPr lang="nl-NL" dirty="0" err="1" smtClean="0"/>
              <a:t>it</a:t>
            </a:r>
            <a:r>
              <a:rPr lang="nl-NL" dirty="0" smtClean="0"/>
              <a:t> </a:t>
            </a:r>
            <a:r>
              <a:rPr lang="nl-NL" dirty="0" err="1" smtClean="0"/>
              <a:t>reaches</a:t>
            </a:r>
            <a:r>
              <a:rPr lang="nl-NL" dirty="0" smtClean="0"/>
              <a:t> </a:t>
            </a:r>
          </a:p>
          <a:p>
            <a:r>
              <a:rPr lang="nl-NL" dirty="0" err="1"/>
              <a:t>a</a:t>
            </a:r>
            <a:r>
              <a:rPr lang="nl-NL" dirty="0" err="1" smtClean="0"/>
              <a:t>ll</a:t>
            </a:r>
            <a:r>
              <a:rPr lang="nl-NL" dirty="0" smtClean="0"/>
              <a:t> the way  </a:t>
            </a:r>
            <a:r>
              <a:rPr lang="nl-NL" dirty="0" err="1" smtClean="0"/>
              <a:t>to</a:t>
            </a:r>
            <a:r>
              <a:rPr lang="nl-NL" dirty="0"/>
              <a:t> </a:t>
            </a:r>
            <a:r>
              <a:rPr lang="nl-NL" dirty="0" smtClean="0"/>
              <a:t>the </a:t>
            </a:r>
            <a:r>
              <a:rPr lang="nl-NL" dirty="0" err="1" smtClean="0"/>
              <a:t>bottom</a:t>
            </a:r>
            <a:r>
              <a:rPr lang="nl-NL" dirty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make </a:t>
            </a:r>
            <a:r>
              <a:rPr lang="nl-NL" dirty="0" err="1" smtClean="0"/>
              <a:t>sure</a:t>
            </a:r>
            <a:r>
              <a:rPr lang="nl-NL" dirty="0" smtClean="0"/>
              <a:t> </a:t>
            </a:r>
            <a:r>
              <a:rPr lang="nl-NL" dirty="0" err="1" smtClean="0"/>
              <a:t>there</a:t>
            </a:r>
            <a:r>
              <a:rPr lang="nl-NL" dirty="0" smtClean="0"/>
              <a:t> </a:t>
            </a:r>
            <a:r>
              <a:rPr lang="nl-NL" dirty="0" err="1" smtClean="0"/>
              <a:t>will</a:t>
            </a:r>
            <a:endParaRPr lang="nl-NL" dirty="0" smtClean="0"/>
          </a:p>
          <a:p>
            <a:r>
              <a:rPr lang="nl-NL" dirty="0" err="1"/>
              <a:t>b</a:t>
            </a:r>
            <a:r>
              <a:rPr lang="nl-NL" dirty="0" err="1" smtClean="0"/>
              <a:t>e</a:t>
            </a:r>
            <a:r>
              <a:rPr lang="nl-NL" dirty="0" smtClean="0"/>
              <a:t> perfect </a:t>
            </a:r>
            <a:r>
              <a:rPr lang="nl-NL" dirty="0" err="1" smtClean="0"/>
              <a:t>electrical</a:t>
            </a:r>
            <a:r>
              <a:rPr lang="nl-NL" dirty="0" smtClean="0"/>
              <a:t> </a:t>
            </a:r>
            <a:r>
              <a:rPr lang="nl-NL" dirty="0" err="1" smtClean="0"/>
              <a:t>insulation</a:t>
            </a:r>
            <a:r>
              <a:rPr lang="nl-NL" dirty="0" smtClean="0"/>
              <a:t> </a:t>
            </a:r>
            <a:r>
              <a:rPr lang="nl-NL" dirty="0" err="1" smtClean="0"/>
              <a:t>between</a:t>
            </a:r>
            <a:r>
              <a:rPr lang="nl-NL" dirty="0" smtClean="0"/>
              <a:t> the HCP </a:t>
            </a:r>
          </a:p>
          <a:p>
            <a:r>
              <a:rPr lang="nl-NL" dirty="0"/>
              <a:t>c</a:t>
            </a:r>
            <a:r>
              <a:rPr lang="nl-NL" dirty="0" smtClean="0"/>
              <a:t>ase </a:t>
            </a:r>
            <a:r>
              <a:rPr lang="nl-NL" dirty="0" err="1" smtClean="0"/>
              <a:t>and</a:t>
            </a:r>
            <a:r>
              <a:rPr lang="nl-NL" dirty="0" smtClean="0"/>
              <a:t> the </a:t>
            </a:r>
            <a:r>
              <a:rPr lang="nl-NL" dirty="0" err="1" smtClean="0"/>
              <a:t>copper</a:t>
            </a:r>
            <a:r>
              <a:rPr lang="nl-NL" dirty="0" smtClean="0"/>
              <a:t> Faraday </a:t>
            </a:r>
            <a:r>
              <a:rPr lang="nl-NL" dirty="0" err="1" smtClean="0"/>
              <a:t>cage</a:t>
            </a:r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 4/3 HCP case preparation 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16333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nl-NL" sz="3200" dirty="0" smtClean="0"/>
              <a:t>Step 12: Put a strip of 3M </a:t>
            </a:r>
            <a:r>
              <a:rPr lang="nl-NL" sz="3200" dirty="0" err="1" smtClean="0"/>
              <a:t>electrical</a:t>
            </a:r>
            <a:r>
              <a:rPr lang="nl-NL" sz="3200" dirty="0" smtClean="0"/>
              <a:t> </a:t>
            </a:r>
            <a:r>
              <a:rPr lang="nl-NL" sz="3200" dirty="0" err="1" smtClean="0"/>
              <a:t>insulating</a:t>
            </a:r>
            <a:r>
              <a:rPr lang="nl-NL" sz="3200" dirty="0" smtClean="0"/>
              <a:t> </a:t>
            </a:r>
            <a:r>
              <a:rPr lang="nl-NL" sz="3200" dirty="0" smtClean="0"/>
              <a:t>tape on the top of </a:t>
            </a:r>
            <a:r>
              <a:rPr lang="nl-NL" sz="3200" dirty="0" err="1" smtClean="0"/>
              <a:t>each</a:t>
            </a:r>
            <a:r>
              <a:rPr lang="nl-NL" sz="3200" dirty="0" smtClean="0"/>
              <a:t> L-profile*</a:t>
            </a:r>
            <a:endParaRPr lang="nl-BE" sz="32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E00A-5D5A-4E8C-B0E1-6CB6A3148CC5}" type="slidenum">
              <a:rPr lang="nl-BE" smtClean="0"/>
              <a:t>13</a:t>
            </a:fld>
            <a:endParaRPr lang="nl-BE"/>
          </a:p>
        </p:txBody>
      </p:sp>
      <p:sp>
        <p:nvSpPr>
          <p:cNvPr id="18" name="TextBox 17"/>
          <p:cNvSpPr txBox="1"/>
          <p:nvPr/>
        </p:nvSpPr>
        <p:spPr>
          <a:xfrm>
            <a:off x="1104295" y="7205954"/>
            <a:ext cx="2352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*Overlap the sides </a:t>
            </a:r>
            <a:r>
              <a:rPr lang="nl-NL" dirty="0" err="1" smtClean="0"/>
              <a:t>also</a:t>
            </a:r>
            <a:endParaRPr lang="nl-B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25"/>
          <a:stretch/>
        </p:blipFill>
        <p:spPr>
          <a:xfrm>
            <a:off x="1166217" y="2133600"/>
            <a:ext cx="4525566" cy="4970585"/>
          </a:xfr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 4/3 HCP case preparation 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56039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nl-NL" sz="3200" dirty="0" smtClean="0"/>
              <a:t>Step 13: </a:t>
            </a:r>
            <a:r>
              <a:rPr lang="nl-NL" sz="3200" dirty="0" err="1" smtClean="0"/>
              <a:t>Mount</a:t>
            </a:r>
            <a:r>
              <a:rPr lang="nl-NL" sz="3200" dirty="0" smtClean="0"/>
              <a:t> the L-</a:t>
            </a:r>
            <a:r>
              <a:rPr lang="nl-NL" sz="3200" dirty="0" err="1" smtClean="0"/>
              <a:t>profiles</a:t>
            </a:r>
            <a:r>
              <a:rPr lang="nl-NL" sz="3200" dirty="0" smtClean="0"/>
              <a:t> </a:t>
            </a:r>
            <a:r>
              <a:rPr lang="nl-NL" sz="3200" dirty="0" err="1" smtClean="0"/>
              <a:t>to</a:t>
            </a:r>
            <a:r>
              <a:rPr lang="nl-NL" sz="3200" dirty="0" smtClean="0"/>
              <a:t> the HCP case, </a:t>
            </a:r>
            <a:r>
              <a:rPr lang="nl-NL" sz="3200" dirty="0" err="1" smtClean="0"/>
              <a:t>tightening</a:t>
            </a:r>
            <a:r>
              <a:rPr lang="nl-NL" sz="3200" dirty="0" smtClean="0"/>
              <a:t> the </a:t>
            </a:r>
            <a:r>
              <a:rPr lang="nl-NL" sz="3200" dirty="0" err="1" smtClean="0"/>
              <a:t>screws</a:t>
            </a:r>
            <a:r>
              <a:rPr lang="nl-NL" sz="3200" dirty="0" smtClean="0"/>
              <a:t> </a:t>
            </a:r>
            <a:r>
              <a:rPr lang="nl-NL" sz="3200" dirty="0" err="1" smtClean="0"/>
              <a:t>only</a:t>
            </a:r>
            <a:r>
              <a:rPr lang="nl-NL" sz="3200" dirty="0" smtClean="0"/>
              <a:t> </a:t>
            </a:r>
            <a:r>
              <a:rPr lang="nl-NL" sz="3200" dirty="0" err="1" smtClean="0"/>
              <a:t>lightly</a:t>
            </a:r>
            <a:endParaRPr lang="nl-BE" sz="32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E00A-5D5A-4E8C-B0E1-6CB6A3148CC5}" type="slidenum">
              <a:rPr lang="nl-BE" smtClean="0"/>
              <a:t>14</a:t>
            </a:fld>
            <a:endParaRPr lang="nl-BE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1" t="4774" r="22412" b="8577"/>
          <a:stretch/>
        </p:blipFill>
        <p:spPr>
          <a:xfrm>
            <a:off x="3645024" y="2411760"/>
            <a:ext cx="2485293" cy="522849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90" t="4149" r="17568" b="13799"/>
          <a:stretch/>
        </p:blipFill>
        <p:spPr>
          <a:xfrm>
            <a:off x="1196752" y="2411760"/>
            <a:ext cx="2262554" cy="5228492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 4/3 HCP case preparation 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56039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nl-NL" sz="3200" dirty="0" smtClean="0"/>
              <a:t>Step 14: Clean the </a:t>
            </a:r>
            <a:r>
              <a:rPr lang="nl-NL" sz="3200" dirty="0" err="1" smtClean="0"/>
              <a:t>copper</a:t>
            </a:r>
            <a:r>
              <a:rPr lang="nl-NL" sz="3200" dirty="0" smtClean="0"/>
              <a:t> side of the </a:t>
            </a:r>
            <a:r>
              <a:rPr lang="nl-NL" sz="3200" dirty="0" err="1" smtClean="0"/>
              <a:t>copper</a:t>
            </a:r>
            <a:r>
              <a:rPr lang="nl-NL" sz="3200" dirty="0" smtClean="0"/>
              <a:t>/</a:t>
            </a:r>
            <a:r>
              <a:rPr lang="nl-NL" sz="3200" dirty="0" err="1" smtClean="0"/>
              <a:t>mylar</a:t>
            </a:r>
            <a:r>
              <a:rPr lang="nl-NL" sz="3200" dirty="0" smtClean="0"/>
              <a:t> </a:t>
            </a:r>
            <a:r>
              <a:rPr lang="nl-NL" sz="3200" dirty="0" err="1" smtClean="0"/>
              <a:t>bottom</a:t>
            </a:r>
            <a:r>
              <a:rPr lang="nl-NL" sz="3200" dirty="0" smtClean="0"/>
              <a:t> sheet </a:t>
            </a:r>
            <a:r>
              <a:rPr lang="nl-NL" sz="3200" dirty="0" err="1" smtClean="0"/>
              <a:t>with</a:t>
            </a:r>
            <a:r>
              <a:rPr lang="nl-NL" sz="3200" dirty="0" smtClean="0"/>
              <a:t> alcohol or </a:t>
            </a:r>
            <a:r>
              <a:rPr lang="nl-NL" sz="3200" dirty="0" err="1" smtClean="0"/>
              <a:t>Teepol</a:t>
            </a:r>
            <a:endParaRPr lang="nl-BE" sz="32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E00A-5D5A-4E8C-B0E1-6CB6A3148CC5}" type="slidenum">
              <a:rPr lang="nl-BE" smtClean="0"/>
              <a:t>15</a:t>
            </a:fld>
            <a:endParaRPr lang="nl-BE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38"/>
          <a:stretch/>
        </p:blipFill>
        <p:spPr>
          <a:xfrm>
            <a:off x="1166217" y="2133600"/>
            <a:ext cx="4525566" cy="5072354"/>
          </a:xfr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 4/3 HCP case preparation 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56039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nl-NL" sz="3200" dirty="0" smtClean="0"/>
              <a:t>Step 15: </a:t>
            </a:r>
            <a:r>
              <a:rPr lang="nl-NL" sz="3200" dirty="0" err="1" smtClean="0"/>
              <a:t>Position</a:t>
            </a:r>
            <a:r>
              <a:rPr lang="nl-NL" sz="3200" dirty="0" smtClean="0"/>
              <a:t> the </a:t>
            </a:r>
            <a:r>
              <a:rPr lang="nl-NL" sz="3200" dirty="0" err="1" smtClean="0"/>
              <a:t>copper</a:t>
            </a:r>
            <a:r>
              <a:rPr lang="nl-NL" sz="3200" dirty="0" smtClean="0"/>
              <a:t>/</a:t>
            </a:r>
            <a:r>
              <a:rPr lang="nl-NL" sz="3200" dirty="0" err="1" smtClean="0"/>
              <a:t>mylar</a:t>
            </a:r>
            <a:r>
              <a:rPr lang="nl-NL" sz="3200" dirty="0" smtClean="0"/>
              <a:t> sheet in the HCP case*, </a:t>
            </a:r>
            <a:r>
              <a:rPr lang="nl-NL" sz="3200" dirty="0" err="1" smtClean="0"/>
              <a:t>with</a:t>
            </a:r>
            <a:r>
              <a:rPr lang="nl-NL" sz="3200" dirty="0" smtClean="0"/>
              <a:t> the </a:t>
            </a:r>
            <a:r>
              <a:rPr lang="nl-NL" sz="3200" dirty="0" err="1" smtClean="0"/>
              <a:t>mylar</a:t>
            </a:r>
            <a:r>
              <a:rPr lang="nl-NL" sz="3200" dirty="0" smtClean="0"/>
              <a:t> </a:t>
            </a:r>
            <a:r>
              <a:rPr lang="nl-NL" sz="3200" dirty="0" err="1" smtClean="0"/>
              <a:t>facing</a:t>
            </a:r>
            <a:r>
              <a:rPr lang="nl-NL" sz="3200" dirty="0" smtClean="0"/>
              <a:t> up, </a:t>
            </a:r>
            <a:r>
              <a:rPr lang="nl-NL" sz="3200" dirty="0" err="1" smtClean="0"/>
              <a:t>then</a:t>
            </a:r>
            <a:r>
              <a:rPr lang="nl-NL" sz="3200" dirty="0" smtClean="0"/>
              <a:t> clean the </a:t>
            </a:r>
            <a:r>
              <a:rPr lang="nl-NL" sz="3200" dirty="0" err="1" smtClean="0"/>
              <a:t>mylar</a:t>
            </a:r>
            <a:r>
              <a:rPr lang="nl-NL" sz="3200" dirty="0" smtClean="0"/>
              <a:t> </a:t>
            </a:r>
            <a:r>
              <a:rPr lang="nl-NL" sz="3200" dirty="0" err="1" smtClean="0"/>
              <a:t>with</a:t>
            </a:r>
            <a:r>
              <a:rPr lang="nl-NL" sz="3200" dirty="0" smtClean="0"/>
              <a:t> “</a:t>
            </a:r>
            <a:r>
              <a:rPr lang="nl-BE" sz="3200" dirty="0" smtClean="0"/>
              <a:t>A-KUR </a:t>
            </a:r>
            <a:r>
              <a:rPr lang="nl-BE" sz="3200" dirty="0" err="1" smtClean="0"/>
              <a:t>Dielectric</a:t>
            </a:r>
            <a:r>
              <a:rPr lang="nl-BE" sz="3200" dirty="0" smtClean="0"/>
              <a:t> cleaner”</a:t>
            </a:r>
            <a:endParaRPr lang="nl-BE" sz="32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E00A-5D5A-4E8C-B0E1-6CB6A3148CC5}" type="slidenum">
              <a:rPr lang="nl-BE" smtClean="0"/>
              <a:t>16</a:t>
            </a:fld>
            <a:endParaRPr lang="nl-BE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6" y="3131840"/>
            <a:ext cx="6172200" cy="4629150"/>
          </a:xfrm>
        </p:spPr>
      </p:pic>
      <p:sp>
        <p:nvSpPr>
          <p:cNvPr id="8" name="TextBox 7"/>
          <p:cNvSpPr txBox="1"/>
          <p:nvPr/>
        </p:nvSpPr>
        <p:spPr>
          <a:xfrm>
            <a:off x="332656" y="7812360"/>
            <a:ext cx="58265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*</a:t>
            </a:r>
            <a:r>
              <a:rPr lang="nl-NL" dirty="0" err="1" smtClean="0"/>
              <a:t>bend</a:t>
            </a:r>
            <a:r>
              <a:rPr lang="nl-NL" dirty="0" smtClean="0"/>
              <a:t> the </a:t>
            </a:r>
            <a:r>
              <a:rPr lang="nl-NL" dirty="0" err="1" smtClean="0"/>
              <a:t>sideflaps</a:t>
            </a:r>
            <a:r>
              <a:rPr lang="nl-NL" dirty="0" smtClean="0"/>
              <a:t> </a:t>
            </a:r>
            <a:r>
              <a:rPr lang="nl-NL" dirty="0" err="1" smtClean="0"/>
              <a:t>upwards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avoid</a:t>
            </a:r>
            <a:r>
              <a:rPr lang="nl-NL" dirty="0" smtClean="0"/>
              <a:t> </a:t>
            </a:r>
            <a:r>
              <a:rPr lang="nl-NL" dirty="0" err="1" smtClean="0"/>
              <a:t>damaging</a:t>
            </a:r>
            <a:r>
              <a:rPr lang="nl-NL" dirty="0" smtClean="0"/>
              <a:t> </a:t>
            </a:r>
            <a:r>
              <a:rPr lang="nl-NL" dirty="0" err="1" smtClean="0"/>
              <a:t>them</a:t>
            </a:r>
            <a:r>
              <a:rPr lang="nl-NL" dirty="0" smtClean="0"/>
              <a:t> </a:t>
            </a:r>
            <a:r>
              <a:rPr lang="nl-NL" dirty="0" err="1" smtClean="0"/>
              <a:t>while</a:t>
            </a:r>
            <a:r>
              <a:rPr lang="nl-NL" dirty="0" smtClean="0"/>
              <a:t> </a:t>
            </a:r>
          </a:p>
          <a:p>
            <a:r>
              <a:rPr lang="nl-NL" dirty="0"/>
              <a:t>c</a:t>
            </a:r>
            <a:r>
              <a:rPr lang="nl-NL" dirty="0" smtClean="0"/>
              <a:t>leaning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closing</a:t>
            </a:r>
            <a:r>
              <a:rPr lang="nl-NL" dirty="0" smtClean="0"/>
              <a:t> the box.</a:t>
            </a:r>
            <a:endParaRPr lang="nl-B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 4/3 HCP case preparation 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56039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nl-NL" sz="3200" dirty="0" smtClean="0"/>
              <a:t>Step 16: Clean the </a:t>
            </a:r>
            <a:r>
              <a:rPr lang="nl-NL" sz="3200" dirty="0" err="1" smtClean="0"/>
              <a:t>inside</a:t>
            </a:r>
            <a:r>
              <a:rPr lang="nl-NL" sz="3200" dirty="0" smtClean="0"/>
              <a:t>* of the lid </a:t>
            </a:r>
            <a:r>
              <a:rPr lang="nl-NL" sz="3200" dirty="0" err="1" smtClean="0"/>
              <a:t>with</a:t>
            </a:r>
            <a:r>
              <a:rPr lang="nl-NL" sz="3200" dirty="0" smtClean="0"/>
              <a:t> alcohol or </a:t>
            </a:r>
            <a:r>
              <a:rPr lang="nl-NL" sz="3200" dirty="0" err="1" smtClean="0"/>
              <a:t>Teepol</a:t>
            </a:r>
            <a:endParaRPr lang="nl-BE" sz="32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E00A-5D5A-4E8C-B0E1-6CB6A3148CC5}" type="slidenum">
              <a:rPr lang="nl-BE" smtClean="0"/>
              <a:t>17</a:t>
            </a:fld>
            <a:endParaRPr lang="nl-B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2836069"/>
            <a:ext cx="6172200" cy="4629150"/>
          </a:xfrm>
        </p:spPr>
      </p:pic>
      <p:sp>
        <p:nvSpPr>
          <p:cNvPr id="7" name="TextBox 6"/>
          <p:cNvSpPr txBox="1"/>
          <p:nvPr/>
        </p:nvSpPr>
        <p:spPr>
          <a:xfrm>
            <a:off x="332656" y="7596336"/>
            <a:ext cx="2572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*the </a:t>
            </a:r>
            <a:r>
              <a:rPr lang="nl-NL" dirty="0" err="1" smtClean="0"/>
              <a:t>inside</a:t>
            </a:r>
            <a:r>
              <a:rPr lang="nl-NL" dirty="0" smtClean="0"/>
              <a:t> is </a:t>
            </a:r>
            <a:r>
              <a:rPr lang="nl-NL" dirty="0" err="1" smtClean="0"/>
              <a:t>shown</a:t>
            </a:r>
            <a:r>
              <a:rPr lang="nl-NL" dirty="0" smtClean="0"/>
              <a:t> </a:t>
            </a:r>
            <a:r>
              <a:rPr lang="nl-NL" dirty="0" err="1" smtClean="0"/>
              <a:t>here</a:t>
            </a:r>
            <a:endParaRPr lang="nl-B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 4/3 HCP case preparation 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225191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nl-NL" sz="3200" dirty="0" smtClean="0"/>
              <a:t>Step 17: Tape </a:t>
            </a:r>
            <a:r>
              <a:rPr lang="nl-NL" sz="3200" dirty="0" smtClean="0"/>
              <a:t>off </a:t>
            </a:r>
            <a:r>
              <a:rPr lang="nl-NL" sz="3200" dirty="0" err="1" smtClean="0"/>
              <a:t>all</a:t>
            </a:r>
            <a:r>
              <a:rPr lang="nl-NL" sz="3200" dirty="0" smtClean="0"/>
              <a:t> the holes* </a:t>
            </a:r>
            <a:r>
              <a:rPr lang="nl-NL" sz="3200" dirty="0" err="1" smtClean="0"/>
              <a:t>with</a:t>
            </a:r>
            <a:r>
              <a:rPr lang="nl-NL" sz="3200" dirty="0" smtClean="0"/>
              <a:t> </a:t>
            </a:r>
            <a:r>
              <a:rPr lang="nl-NL" sz="3200" dirty="0" smtClean="0"/>
              <a:t>3M </a:t>
            </a:r>
            <a:r>
              <a:rPr lang="nl-NL" sz="3200" dirty="0" err="1" smtClean="0"/>
              <a:t>electrical</a:t>
            </a:r>
            <a:r>
              <a:rPr lang="nl-NL" sz="3200" dirty="0" smtClean="0"/>
              <a:t> </a:t>
            </a:r>
            <a:r>
              <a:rPr lang="nl-NL" sz="3200" dirty="0" err="1" smtClean="0"/>
              <a:t>insulating</a:t>
            </a:r>
            <a:r>
              <a:rPr lang="nl-NL" sz="3200" dirty="0" smtClean="0"/>
              <a:t> </a:t>
            </a:r>
            <a:r>
              <a:rPr lang="nl-NL" sz="3200" dirty="0" smtClean="0"/>
              <a:t>tape</a:t>
            </a:r>
            <a:endParaRPr lang="nl-BE" sz="32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E00A-5D5A-4E8C-B0E1-6CB6A3148CC5}" type="slidenum">
              <a:rPr lang="nl-BE" smtClean="0"/>
              <a:t>18</a:t>
            </a:fld>
            <a:endParaRPr lang="nl-BE" dirty="0"/>
          </a:p>
        </p:txBody>
      </p:sp>
      <p:sp>
        <p:nvSpPr>
          <p:cNvPr id="7" name="TextBox 6"/>
          <p:cNvSpPr txBox="1"/>
          <p:nvPr/>
        </p:nvSpPr>
        <p:spPr>
          <a:xfrm>
            <a:off x="309722" y="5076056"/>
            <a:ext cx="1248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*11 in </a:t>
            </a:r>
            <a:r>
              <a:rPr lang="nl-NL" dirty="0" err="1" smtClean="0"/>
              <a:t>total</a:t>
            </a:r>
            <a:endParaRPr lang="nl-B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90"/>
          <a:stretch/>
        </p:blipFill>
        <p:spPr>
          <a:xfrm>
            <a:off x="305018" y="1691680"/>
            <a:ext cx="6172200" cy="3291804"/>
          </a:xfrm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2022966" y="2041631"/>
            <a:ext cx="338336" cy="2646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1684630" y="2954361"/>
            <a:ext cx="338336" cy="2646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1230878" y="3890465"/>
            <a:ext cx="338336" cy="2646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361302" y="4287452"/>
            <a:ext cx="338336" cy="3230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047302" y="4287452"/>
            <a:ext cx="169168" cy="2895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216470" y="3890465"/>
            <a:ext cx="556278" cy="13232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2530470" y="3386409"/>
            <a:ext cx="338336" cy="2646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4255214" y="3438310"/>
            <a:ext cx="338336" cy="2646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699638" y="1964470"/>
            <a:ext cx="0" cy="3418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391118" y="1951113"/>
            <a:ext cx="0" cy="3551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96437" y="7596336"/>
            <a:ext cx="39430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/>
              <a:t>Use</a:t>
            </a:r>
            <a:r>
              <a:rPr lang="nl-NL" dirty="0" smtClean="0"/>
              <a:t> small bits of tape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smtClean="0"/>
              <a:t>get </a:t>
            </a:r>
            <a:r>
              <a:rPr lang="nl-NL" dirty="0" err="1" smtClean="0"/>
              <a:t>around</a:t>
            </a:r>
            <a:r>
              <a:rPr lang="nl-NL" dirty="0" smtClean="0"/>
              <a:t> the </a:t>
            </a:r>
          </a:p>
          <a:p>
            <a:r>
              <a:rPr lang="nl-NL" dirty="0" err="1" smtClean="0"/>
              <a:t>bends</a:t>
            </a:r>
            <a:r>
              <a:rPr lang="nl-NL" dirty="0" smtClean="0"/>
              <a:t> </a:t>
            </a:r>
            <a:r>
              <a:rPr lang="nl-NL" dirty="0" smtClean="0"/>
              <a:t>in the </a:t>
            </a:r>
            <a:r>
              <a:rPr lang="nl-NL" dirty="0" smtClean="0"/>
              <a:t>top panel </a:t>
            </a:r>
            <a:r>
              <a:rPr lang="nl-NL" dirty="0" smtClean="0"/>
              <a:t>holes</a:t>
            </a:r>
            <a:endParaRPr lang="nl-BE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4" t="29195" r="-3824" b="25231"/>
          <a:stretch/>
        </p:blipFill>
        <p:spPr>
          <a:xfrm>
            <a:off x="318279" y="5957627"/>
            <a:ext cx="4424382" cy="1512277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>
          <a:xfrm>
            <a:off x="466779" y="5957627"/>
            <a:ext cx="399221" cy="3308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18279" y="6396517"/>
            <a:ext cx="426639" cy="1080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318279" y="6779930"/>
            <a:ext cx="446425" cy="9632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404664" y="6948264"/>
            <a:ext cx="407778" cy="22771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8" name="Footer Placeholder 3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RE 4/3 HCP case preparation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826270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nl-NL" sz="3200" dirty="0" smtClean="0"/>
              <a:t>Step 18: Clean the top </a:t>
            </a:r>
            <a:r>
              <a:rPr lang="nl-NL" sz="3200" dirty="0" err="1" smtClean="0"/>
              <a:t>mylar</a:t>
            </a:r>
            <a:r>
              <a:rPr lang="nl-NL" sz="3200" dirty="0" smtClean="0"/>
              <a:t> </a:t>
            </a:r>
            <a:r>
              <a:rPr lang="nl-NL" sz="3200" dirty="0" err="1" smtClean="0"/>
              <a:t>and</a:t>
            </a:r>
            <a:r>
              <a:rPr lang="nl-NL" sz="3200" dirty="0" smtClean="0"/>
              <a:t> </a:t>
            </a:r>
            <a:r>
              <a:rPr lang="nl-NL" sz="3200" dirty="0" err="1" smtClean="0"/>
              <a:t>position</a:t>
            </a:r>
            <a:r>
              <a:rPr lang="nl-NL" sz="3200" dirty="0" smtClean="0"/>
              <a:t> </a:t>
            </a:r>
            <a:r>
              <a:rPr lang="nl-NL" sz="3200" dirty="0" err="1" smtClean="0"/>
              <a:t>it</a:t>
            </a:r>
            <a:r>
              <a:rPr lang="nl-NL" sz="3200" dirty="0" smtClean="0"/>
              <a:t> on top of the lid, </a:t>
            </a:r>
            <a:r>
              <a:rPr lang="nl-NL" sz="3200" dirty="0" err="1" smtClean="0"/>
              <a:t>then</a:t>
            </a:r>
            <a:r>
              <a:rPr lang="nl-NL" sz="3200" dirty="0" smtClean="0"/>
              <a:t> </a:t>
            </a:r>
            <a:r>
              <a:rPr lang="nl-NL" sz="3200" dirty="0" err="1" smtClean="0"/>
              <a:t>use</a:t>
            </a:r>
            <a:r>
              <a:rPr lang="nl-NL" sz="3200" dirty="0" smtClean="0"/>
              <a:t> 6 pieces of double </a:t>
            </a:r>
            <a:r>
              <a:rPr lang="nl-NL" sz="3200" dirty="0" err="1" smtClean="0"/>
              <a:t>sided</a:t>
            </a:r>
            <a:r>
              <a:rPr lang="nl-NL" sz="3200" dirty="0" smtClean="0"/>
              <a:t> tape </a:t>
            </a:r>
            <a:r>
              <a:rPr lang="nl-NL" sz="3200" dirty="0" err="1" smtClean="0"/>
              <a:t>to</a:t>
            </a:r>
            <a:r>
              <a:rPr lang="nl-NL" sz="3200" dirty="0" smtClean="0"/>
              <a:t> fix </a:t>
            </a:r>
            <a:r>
              <a:rPr lang="nl-NL" sz="3200" dirty="0" err="1" smtClean="0"/>
              <a:t>it</a:t>
            </a:r>
            <a:r>
              <a:rPr lang="nl-NL" sz="3200" dirty="0" smtClean="0"/>
              <a:t> in </a:t>
            </a:r>
            <a:r>
              <a:rPr lang="nl-NL" sz="3200" dirty="0" err="1" smtClean="0"/>
              <a:t>place</a:t>
            </a:r>
            <a:r>
              <a:rPr lang="nl-NL" sz="3200" dirty="0" smtClean="0"/>
              <a:t>*</a:t>
            </a:r>
            <a:endParaRPr lang="nl-BE" sz="32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E00A-5D5A-4E8C-B0E1-6CB6A3148CC5}" type="slidenum">
              <a:rPr lang="nl-BE" smtClean="0"/>
              <a:t>19</a:t>
            </a:fld>
            <a:endParaRPr lang="nl-B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2836069"/>
            <a:ext cx="6172200" cy="4629150"/>
          </a:xfrm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2276718" y="4610544"/>
            <a:ext cx="169168" cy="393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573016" y="4610545"/>
            <a:ext cx="288032" cy="32149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149080" y="5405208"/>
            <a:ext cx="432048" cy="16154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157192" y="6378152"/>
            <a:ext cx="484270" cy="3230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192134" y="5364088"/>
            <a:ext cx="338336" cy="3230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1556792" y="6372200"/>
            <a:ext cx="338336" cy="3230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30743" y="7596336"/>
            <a:ext cx="61946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*</a:t>
            </a:r>
            <a:r>
              <a:rPr lang="nl-NL" dirty="0" err="1" smtClean="0"/>
              <a:t>Carefully</a:t>
            </a:r>
            <a:r>
              <a:rPr lang="nl-NL" dirty="0" smtClean="0"/>
              <a:t> </a:t>
            </a:r>
            <a:r>
              <a:rPr lang="nl-NL" dirty="0" err="1" smtClean="0"/>
              <a:t>position</a:t>
            </a:r>
            <a:r>
              <a:rPr lang="nl-NL" dirty="0" smtClean="0"/>
              <a:t> the </a:t>
            </a:r>
            <a:r>
              <a:rPr lang="nl-NL" dirty="0" err="1" smtClean="0"/>
              <a:t>doublesided</a:t>
            </a:r>
            <a:r>
              <a:rPr lang="nl-NL" dirty="0" smtClean="0"/>
              <a:t> tape on the </a:t>
            </a:r>
            <a:r>
              <a:rPr lang="nl-NL" dirty="0" err="1" smtClean="0"/>
              <a:t>hcp</a:t>
            </a:r>
            <a:r>
              <a:rPr lang="nl-NL" dirty="0" smtClean="0"/>
              <a:t>  </a:t>
            </a:r>
            <a:r>
              <a:rPr lang="nl-NL" dirty="0" err="1" smtClean="0"/>
              <a:t>bottom</a:t>
            </a:r>
            <a:r>
              <a:rPr lang="nl-NL" dirty="0" smtClean="0"/>
              <a:t> panel </a:t>
            </a:r>
            <a:r>
              <a:rPr lang="nl-NL" dirty="0" err="1" smtClean="0"/>
              <a:t>before</a:t>
            </a:r>
            <a:r>
              <a:rPr lang="nl-NL" dirty="0" smtClean="0"/>
              <a:t> </a:t>
            </a:r>
            <a:r>
              <a:rPr lang="nl-NL" dirty="0" err="1" smtClean="0"/>
              <a:t>removing</a:t>
            </a:r>
            <a:r>
              <a:rPr lang="nl-NL" dirty="0" smtClean="0"/>
              <a:t> the cover paper of the tape</a:t>
            </a:r>
            <a:r>
              <a:rPr lang="nl-NL" dirty="0" smtClean="0"/>
              <a:t>, </a:t>
            </a:r>
            <a:r>
              <a:rPr lang="nl-NL" dirty="0" err="1" smtClean="0"/>
              <a:t>then</a:t>
            </a:r>
            <a:r>
              <a:rPr lang="nl-NL" dirty="0" smtClean="0"/>
              <a:t> </a:t>
            </a:r>
            <a:r>
              <a:rPr lang="nl-NL" dirty="0" smtClean="0"/>
              <a:t>let the </a:t>
            </a:r>
            <a:r>
              <a:rPr lang="nl-NL" dirty="0" err="1" smtClean="0"/>
              <a:t>mylar</a:t>
            </a:r>
            <a:r>
              <a:rPr lang="nl-NL" dirty="0" smtClean="0"/>
              <a:t> </a:t>
            </a:r>
            <a:r>
              <a:rPr lang="nl-NL" dirty="0" err="1" smtClean="0"/>
              <a:t>roll</a:t>
            </a:r>
            <a:r>
              <a:rPr lang="nl-NL" dirty="0" smtClean="0"/>
              <a:t> </a:t>
            </a:r>
            <a:r>
              <a:rPr lang="nl-NL" dirty="0" err="1" smtClean="0"/>
              <a:t>onto</a:t>
            </a:r>
            <a:r>
              <a:rPr lang="nl-NL" dirty="0" smtClean="0"/>
              <a:t> the pieces of </a:t>
            </a:r>
            <a:r>
              <a:rPr lang="nl-NL" dirty="0" err="1" smtClean="0"/>
              <a:t>bared</a:t>
            </a:r>
            <a:r>
              <a:rPr lang="nl-NL" dirty="0" smtClean="0"/>
              <a:t> tape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avoid</a:t>
            </a:r>
            <a:r>
              <a:rPr lang="nl-NL" dirty="0" smtClean="0"/>
              <a:t> </a:t>
            </a:r>
            <a:r>
              <a:rPr lang="nl-NL" dirty="0" err="1" smtClean="0"/>
              <a:t>creases</a:t>
            </a:r>
            <a:r>
              <a:rPr lang="nl-NL" dirty="0" smtClean="0"/>
              <a:t>.</a:t>
            </a:r>
            <a:endParaRPr lang="nl-BE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 4/3 HCP case preparation 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14197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l-NL" sz="3200" dirty="0" smtClean="0"/>
              <a:t>Step 1: </a:t>
            </a:r>
            <a:r>
              <a:rPr lang="nl-NL" sz="3200" dirty="0" err="1" smtClean="0"/>
              <a:t>unscrew</a:t>
            </a:r>
            <a:r>
              <a:rPr lang="nl-NL" sz="3200" dirty="0" smtClean="0"/>
              <a:t> the lid of the HCP box</a:t>
            </a:r>
            <a:endParaRPr lang="nl-B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76" y="2319114"/>
            <a:ext cx="5615762" cy="4629150"/>
          </a:xfrm>
        </p:spPr>
      </p:pic>
      <p:cxnSp>
        <p:nvCxnSpPr>
          <p:cNvPr id="9" name="Straight Arrow Connector 8"/>
          <p:cNvCxnSpPr/>
          <p:nvPr/>
        </p:nvCxnSpPr>
        <p:spPr>
          <a:xfrm flipH="1">
            <a:off x="1074439" y="5508104"/>
            <a:ext cx="626369" cy="3131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1193303" y="5710808"/>
            <a:ext cx="507505" cy="3380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645024" y="5508104"/>
            <a:ext cx="0" cy="4655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1849760" y="3935707"/>
            <a:ext cx="465584" cy="992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2082552" y="3203848"/>
            <a:ext cx="353380" cy="4872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2234952" y="3165376"/>
            <a:ext cx="401960" cy="2628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272408" y="3149533"/>
            <a:ext cx="118864" cy="5257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149080" y="3165376"/>
            <a:ext cx="237728" cy="5257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489793" y="3217241"/>
            <a:ext cx="118864" cy="47389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608657" y="3935707"/>
            <a:ext cx="42622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492080" y="5436096"/>
            <a:ext cx="521604" cy="2747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492080" y="5710808"/>
            <a:ext cx="466328" cy="20157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E00A-5D5A-4E8C-B0E1-6CB6A3148CC5}" type="slidenum">
              <a:rPr lang="nl-BE" smtClean="0"/>
              <a:t>2</a:t>
            </a:fld>
            <a:endParaRPr lang="nl-BE"/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1700808" y="4346056"/>
            <a:ext cx="465584" cy="992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4821768" y="4355977"/>
            <a:ext cx="435424" cy="495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8" name="Footer Placeholder 5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RE 4/3 </a:t>
            </a:r>
            <a:r>
              <a:rPr lang="en-US" dirty="0" smtClean="0"/>
              <a:t>HCP </a:t>
            </a:r>
            <a:r>
              <a:rPr lang="en-US" dirty="0" smtClean="0"/>
              <a:t>case preparation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4816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nl-NL" sz="3200" dirty="0" smtClean="0"/>
              <a:t>Step 19: </a:t>
            </a:r>
            <a:r>
              <a:rPr lang="nl-NL" sz="3200" dirty="0" err="1" smtClean="0"/>
              <a:t>Reassemble</a:t>
            </a:r>
            <a:r>
              <a:rPr lang="nl-NL" sz="3200" dirty="0" smtClean="0"/>
              <a:t> the lid on the HCP case </a:t>
            </a:r>
            <a:r>
              <a:rPr lang="nl-NL" sz="3200" dirty="0" err="1" smtClean="0"/>
              <a:t>with</a:t>
            </a:r>
            <a:r>
              <a:rPr lang="nl-NL" sz="3200" dirty="0" smtClean="0"/>
              <a:t> ~12 </a:t>
            </a:r>
            <a:r>
              <a:rPr lang="nl-NL" sz="3200" dirty="0" err="1" smtClean="0"/>
              <a:t>screws</a:t>
            </a:r>
            <a:r>
              <a:rPr lang="nl-NL" sz="3200" dirty="0" smtClean="0"/>
              <a:t> </a:t>
            </a:r>
            <a:br>
              <a:rPr lang="nl-NL" sz="3200" dirty="0" smtClean="0"/>
            </a:br>
            <a:r>
              <a:rPr lang="nl-NL" sz="3200" dirty="0" smtClean="0"/>
              <a:t>It is </a:t>
            </a:r>
            <a:r>
              <a:rPr lang="nl-NL" sz="3200" dirty="0" err="1" smtClean="0"/>
              <a:t>now</a:t>
            </a:r>
            <a:r>
              <a:rPr lang="nl-NL" sz="3200" dirty="0" smtClean="0"/>
              <a:t> ready </a:t>
            </a:r>
            <a:r>
              <a:rPr lang="nl-NL" sz="3200" dirty="0" err="1" smtClean="0"/>
              <a:t>to</a:t>
            </a:r>
            <a:r>
              <a:rPr lang="nl-NL" sz="3200" dirty="0" smtClean="0"/>
              <a:t> </a:t>
            </a:r>
            <a:r>
              <a:rPr lang="nl-NL" sz="3200" dirty="0" err="1" smtClean="0"/>
              <a:t>be</a:t>
            </a:r>
            <a:r>
              <a:rPr lang="nl-NL" sz="3200" dirty="0" smtClean="0"/>
              <a:t> </a:t>
            </a:r>
            <a:r>
              <a:rPr lang="nl-NL" sz="3200" dirty="0" err="1" smtClean="0"/>
              <a:t>stored</a:t>
            </a:r>
            <a:r>
              <a:rPr lang="nl-NL" sz="3200" dirty="0" smtClean="0"/>
              <a:t>.</a:t>
            </a:r>
            <a:endParaRPr lang="nl-BE" sz="32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E00A-5D5A-4E8C-B0E1-6CB6A3148CC5}" type="slidenum">
              <a:rPr lang="nl-BE" smtClean="0"/>
              <a:t>20</a:t>
            </a:fld>
            <a:endParaRPr lang="nl-B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418097"/>
            <a:ext cx="6172200" cy="3465094"/>
          </a:xfr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 4/3 HCP case preparation 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25883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l-NL" sz="3200" dirty="0" smtClean="0"/>
              <a:t>Step 2: </a:t>
            </a:r>
            <a:r>
              <a:rPr lang="nl-NL" sz="3200" dirty="0" err="1" smtClean="0"/>
              <a:t>unscrew</a:t>
            </a:r>
            <a:r>
              <a:rPr lang="nl-NL" sz="3200" dirty="0" smtClean="0"/>
              <a:t> the top &amp; </a:t>
            </a:r>
            <a:r>
              <a:rPr lang="nl-NL" sz="3200" dirty="0" err="1" smtClean="0"/>
              <a:t>bottom</a:t>
            </a:r>
            <a:r>
              <a:rPr lang="nl-NL" sz="3200" dirty="0" smtClean="0"/>
              <a:t> </a:t>
            </a:r>
            <a:r>
              <a:rPr lang="nl-NL" sz="3200" dirty="0" err="1" smtClean="0"/>
              <a:t>alloy</a:t>
            </a:r>
            <a:r>
              <a:rPr lang="nl-NL" sz="3200" dirty="0" smtClean="0"/>
              <a:t> bars* </a:t>
            </a:r>
            <a:endParaRPr lang="nl-BE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2836069"/>
            <a:ext cx="6172200" cy="4629150"/>
          </a:xfrm>
        </p:spPr>
      </p:pic>
      <p:cxnSp>
        <p:nvCxnSpPr>
          <p:cNvPr id="7" name="Straight Arrow Connector 6"/>
          <p:cNvCxnSpPr/>
          <p:nvPr/>
        </p:nvCxnSpPr>
        <p:spPr>
          <a:xfrm flipV="1">
            <a:off x="3072408" y="3851920"/>
            <a:ext cx="237728" cy="5257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339444" y="6516216"/>
            <a:ext cx="237728" cy="5257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6694" y="7541278"/>
            <a:ext cx="290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* </a:t>
            </a:r>
            <a:r>
              <a:rPr lang="nl-NL" dirty="0" err="1" smtClean="0"/>
              <a:t>Unscrew</a:t>
            </a:r>
            <a:r>
              <a:rPr lang="nl-NL" dirty="0" smtClean="0"/>
              <a:t> </a:t>
            </a:r>
            <a:r>
              <a:rPr lang="nl-NL" dirty="0" err="1" smtClean="0"/>
              <a:t>from</a:t>
            </a:r>
            <a:r>
              <a:rPr lang="nl-NL" dirty="0" smtClean="0"/>
              <a:t> the </a:t>
            </a:r>
            <a:r>
              <a:rPr lang="nl-NL" dirty="0" err="1" smtClean="0"/>
              <a:t>backside</a:t>
            </a:r>
            <a:endParaRPr lang="nl-BE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E00A-5D5A-4E8C-B0E1-6CB6A3148CC5}" type="slidenum">
              <a:rPr lang="nl-BE" smtClean="0"/>
              <a:t>3</a:t>
            </a:fld>
            <a:endParaRPr lang="nl-BE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 4/3 HCP case preparation 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1264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nl-NL" sz="3200" dirty="0" smtClean="0"/>
              <a:t>Step 3: clean the metal </a:t>
            </a:r>
            <a:r>
              <a:rPr lang="nl-NL" sz="3200" dirty="0" err="1" smtClean="0"/>
              <a:t>surfaces</a:t>
            </a:r>
            <a:r>
              <a:rPr lang="nl-NL" sz="3200" dirty="0" smtClean="0"/>
              <a:t> of the </a:t>
            </a:r>
            <a:r>
              <a:rPr lang="nl-NL" sz="3200" dirty="0" err="1" smtClean="0"/>
              <a:t>chamber</a:t>
            </a:r>
            <a:r>
              <a:rPr lang="nl-NL" sz="3200" dirty="0" smtClean="0"/>
              <a:t> </a:t>
            </a:r>
            <a:r>
              <a:rPr lang="nl-NL" sz="3200" dirty="0" err="1" smtClean="0"/>
              <a:t>and</a:t>
            </a:r>
            <a:r>
              <a:rPr lang="nl-NL" sz="3200" dirty="0" smtClean="0"/>
              <a:t> the </a:t>
            </a:r>
            <a:r>
              <a:rPr lang="nl-NL" sz="3200" dirty="0" err="1" smtClean="0"/>
              <a:t>alloy</a:t>
            </a:r>
            <a:r>
              <a:rPr lang="nl-NL" sz="3200" dirty="0" smtClean="0"/>
              <a:t> bars </a:t>
            </a:r>
            <a:r>
              <a:rPr lang="nl-NL" sz="3200" dirty="0" err="1" smtClean="0"/>
              <a:t>with</a:t>
            </a:r>
            <a:r>
              <a:rPr lang="nl-NL" sz="3200" dirty="0" smtClean="0"/>
              <a:t> alcohol or </a:t>
            </a:r>
            <a:r>
              <a:rPr lang="nl-NL" sz="3200" dirty="0" err="1" smtClean="0"/>
              <a:t>TeePol</a:t>
            </a:r>
            <a:r>
              <a:rPr lang="nl-NL" sz="3200" dirty="0" smtClean="0"/>
              <a:t> solution</a:t>
            </a:r>
            <a:endParaRPr lang="nl-BE" sz="32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51" b="15876"/>
          <a:stretch/>
        </p:blipFill>
        <p:spPr>
          <a:xfrm>
            <a:off x="1196752" y="2411760"/>
            <a:ext cx="4525566" cy="3950677"/>
          </a:xfr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E00A-5D5A-4E8C-B0E1-6CB6A3148CC5}" type="slidenum">
              <a:rPr lang="nl-BE" smtClean="0"/>
              <a:t>4</a:t>
            </a:fld>
            <a:endParaRPr lang="nl-BE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 4/3 HCP case preparation 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8450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nl-NL" sz="3200" dirty="0" smtClean="0"/>
              <a:t>Step 4: </a:t>
            </a:r>
            <a:r>
              <a:rPr lang="nl-NL" sz="3200" dirty="0" err="1" smtClean="0"/>
              <a:t>Apply</a:t>
            </a:r>
            <a:r>
              <a:rPr lang="nl-NL" sz="3200" dirty="0" smtClean="0"/>
              <a:t> 3M </a:t>
            </a:r>
            <a:r>
              <a:rPr lang="nl-NL" sz="3200" dirty="0" err="1" smtClean="0"/>
              <a:t>electrical</a:t>
            </a:r>
            <a:r>
              <a:rPr lang="nl-NL" sz="3200" dirty="0" smtClean="0"/>
              <a:t> </a:t>
            </a:r>
            <a:r>
              <a:rPr lang="nl-NL" sz="3200" dirty="0" err="1" smtClean="0"/>
              <a:t>insulating</a:t>
            </a:r>
            <a:r>
              <a:rPr lang="nl-NL" sz="3200" dirty="0" smtClean="0"/>
              <a:t>  tape on the </a:t>
            </a:r>
            <a:r>
              <a:rPr lang="nl-NL" sz="3200" dirty="0" err="1" smtClean="0"/>
              <a:t>chamber</a:t>
            </a:r>
            <a:r>
              <a:rPr lang="nl-NL" sz="3200" dirty="0" smtClean="0"/>
              <a:t> </a:t>
            </a:r>
            <a:r>
              <a:rPr lang="nl-NL" sz="3200" dirty="0" err="1" smtClean="0"/>
              <a:t>alloy</a:t>
            </a:r>
            <a:r>
              <a:rPr lang="nl-NL" sz="3200" dirty="0" smtClean="0"/>
              <a:t> </a:t>
            </a:r>
            <a:r>
              <a:rPr lang="nl-NL" sz="3200" dirty="0" err="1" smtClean="0"/>
              <a:t>pannel</a:t>
            </a:r>
            <a:r>
              <a:rPr lang="nl-NL" sz="3200" dirty="0" smtClean="0"/>
              <a:t>*</a:t>
            </a:r>
            <a:endParaRPr lang="nl-BE" sz="32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072408" y="3851920"/>
            <a:ext cx="237728" cy="5257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339444" y="6516216"/>
            <a:ext cx="237728" cy="5257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32656" y="7535109"/>
            <a:ext cx="61609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*</a:t>
            </a:r>
            <a:r>
              <a:rPr lang="nl-NL" dirty="0" err="1" smtClean="0"/>
              <a:t>Align</a:t>
            </a:r>
            <a:r>
              <a:rPr lang="nl-NL" dirty="0" smtClean="0"/>
              <a:t> </a:t>
            </a:r>
            <a:r>
              <a:rPr lang="nl-NL" dirty="0" err="1" smtClean="0"/>
              <a:t>one</a:t>
            </a:r>
            <a:r>
              <a:rPr lang="nl-NL" dirty="0" smtClean="0"/>
              <a:t> side of the tape </a:t>
            </a:r>
            <a:r>
              <a:rPr lang="nl-NL" dirty="0" err="1" smtClean="0"/>
              <a:t>with</a:t>
            </a:r>
            <a:r>
              <a:rPr lang="nl-NL" dirty="0" smtClean="0"/>
              <a:t> the </a:t>
            </a:r>
            <a:r>
              <a:rPr lang="nl-NL" dirty="0" err="1" smtClean="0"/>
              <a:t>mounting</a:t>
            </a:r>
            <a:r>
              <a:rPr lang="nl-NL" dirty="0" smtClean="0"/>
              <a:t> holes of the </a:t>
            </a:r>
            <a:r>
              <a:rPr lang="nl-NL" dirty="0" err="1" smtClean="0"/>
              <a:t>alloy</a:t>
            </a:r>
            <a:endParaRPr lang="nl-NL" dirty="0" smtClean="0"/>
          </a:p>
          <a:p>
            <a:r>
              <a:rPr lang="nl-NL" dirty="0" smtClean="0"/>
              <a:t> bar, </a:t>
            </a:r>
            <a:r>
              <a:rPr lang="nl-NL" dirty="0" err="1" smtClean="0"/>
              <a:t>this</a:t>
            </a:r>
            <a:r>
              <a:rPr lang="nl-NL" dirty="0" smtClean="0"/>
              <a:t> </a:t>
            </a:r>
            <a:r>
              <a:rPr lang="nl-NL" dirty="0" err="1" smtClean="0"/>
              <a:t>will</a:t>
            </a:r>
            <a:r>
              <a:rPr lang="nl-NL" dirty="0" smtClean="0"/>
              <a:t> </a:t>
            </a:r>
            <a:r>
              <a:rPr lang="nl-NL" dirty="0" err="1" smtClean="0"/>
              <a:t>allow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enough</a:t>
            </a:r>
            <a:r>
              <a:rPr lang="nl-NL" dirty="0" smtClean="0"/>
              <a:t> overlap </a:t>
            </a:r>
            <a:r>
              <a:rPr lang="nl-NL" dirty="0" err="1" smtClean="0"/>
              <a:t>with</a:t>
            </a:r>
            <a:r>
              <a:rPr lang="nl-NL" dirty="0" smtClean="0"/>
              <a:t> the </a:t>
            </a:r>
            <a:r>
              <a:rPr lang="nl-NL" dirty="0" err="1" smtClean="0"/>
              <a:t>mylar</a:t>
            </a:r>
            <a:r>
              <a:rPr lang="nl-NL" dirty="0" smtClean="0"/>
              <a:t> later</a:t>
            </a:r>
          </a:p>
          <a:p>
            <a:r>
              <a:rPr lang="nl-NL" dirty="0" smtClean="0"/>
              <a:t>*Take care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not</a:t>
            </a:r>
            <a:r>
              <a:rPr lang="nl-NL" dirty="0" smtClean="0"/>
              <a:t> </a:t>
            </a:r>
            <a:r>
              <a:rPr lang="nl-NL" dirty="0" err="1" smtClean="0"/>
              <a:t>leave</a:t>
            </a:r>
            <a:r>
              <a:rPr lang="nl-NL" dirty="0" smtClean="0"/>
              <a:t> </a:t>
            </a:r>
            <a:r>
              <a:rPr lang="nl-NL" dirty="0" err="1" smtClean="0"/>
              <a:t>any</a:t>
            </a:r>
            <a:r>
              <a:rPr lang="nl-NL" dirty="0" smtClean="0"/>
              <a:t>  </a:t>
            </a:r>
            <a:r>
              <a:rPr lang="nl-NL" dirty="0" err="1" smtClean="0"/>
              <a:t>gaps</a:t>
            </a:r>
            <a:r>
              <a:rPr lang="nl-NL" dirty="0" smtClean="0"/>
              <a:t>  in  the corners</a:t>
            </a:r>
            <a:endParaRPr lang="nl-BE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2836069"/>
            <a:ext cx="6172200" cy="4629150"/>
          </a:xfr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E00A-5D5A-4E8C-B0E1-6CB6A3148CC5}" type="slidenum">
              <a:rPr lang="nl-BE" smtClean="0"/>
              <a:t>5</a:t>
            </a:fld>
            <a:endParaRPr lang="nl-BE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 4/3 HCP case preparation 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8450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2836069"/>
            <a:ext cx="6172200" cy="462915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nl-NL" sz="3200" dirty="0" smtClean="0"/>
              <a:t>Step 5: </a:t>
            </a:r>
            <a:r>
              <a:rPr lang="nl-NL" sz="3200" dirty="0" err="1" smtClean="0"/>
              <a:t>Apply</a:t>
            </a:r>
            <a:r>
              <a:rPr lang="nl-NL" sz="3200" dirty="0" smtClean="0"/>
              <a:t> 3M </a:t>
            </a:r>
            <a:r>
              <a:rPr lang="nl-NL" sz="3200" dirty="0" err="1" smtClean="0"/>
              <a:t>electrical</a:t>
            </a:r>
            <a:r>
              <a:rPr lang="nl-NL" sz="3200" dirty="0" smtClean="0"/>
              <a:t> </a:t>
            </a:r>
            <a:r>
              <a:rPr lang="nl-NL" sz="3200" dirty="0" err="1" smtClean="0"/>
              <a:t>insulating</a:t>
            </a:r>
            <a:r>
              <a:rPr lang="nl-NL" sz="3200" dirty="0" smtClean="0"/>
              <a:t>  tape on the </a:t>
            </a:r>
            <a:r>
              <a:rPr lang="nl-NL" sz="3200" dirty="0" err="1" smtClean="0"/>
              <a:t>alloy</a:t>
            </a:r>
            <a:r>
              <a:rPr lang="nl-NL" sz="3200" dirty="0" smtClean="0"/>
              <a:t> bars.</a:t>
            </a:r>
            <a:br>
              <a:rPr lang="nl-NL" sz="3200" dirty="0" smtClean="0"/>
            </a:br>
            <a:r>
              <a:rPr lang="nl-NL" sz="3200" dirty="0" smtClean="0"/>
              <a:t>Center the tape on the side of the bar </a:t>
            </a:r>
            <a:r>
              <a:rPr lang="nl-NL" sz="3200" dirty="0" err="1" smtClean="0"/>
              <a:t>that</a:t>
            </a:r>
            <a:r>
              <a:rPr lang="nl-NL" sz="3200" dirty="0" smtClean="0"/>
              <a:t> </a:t>
            </a:r>
            <a:r>
              <a:rPr lang="nl-NL" sz="3200" dirty="0" err="1" smtClean="0"/>
              <a:t>faces</a:t>
            </a:r>
            <a:r>
              <a:rPr lang="nl-NL" sz="3200" dirty="0" smtClean="0"/>
              <a:t> the </a:t>
            </a:r>
            <a:r>
              <a:rPr lang="nl-NL" sz="3200" dirty="0" err="1" smtClean="0"/>
              <a:t>inside</a:t>
            </a:r>
            <a:r>
              <a:rPr lang="nl-NL" sz="3200" dirty="0" smtClean="0"/>
              <a:t> of the </a:t>
            </a:r>
            <a:r>
              <a:rPr lang="nl-NL" sz="3200" dirty="0" err="1" smtClean="0"/>
              <a:t>chamber</a:t>
            </a:r>
            <a:r>
              <a:rPr lang="nl-NL" sz="3200" dirty="0" smtClean="0"/>
              <a:t>*</a:t>
            </a:r>
            <a:endParaRPr lang="nl-BE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32656" y="7535109"/>
            <a:ext cx="2920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*Overlap a bit on the corners</a:t>
            </a:r>
            <a:endParaRPr lang="nl-BE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E00A-5D5A-4E8C-B0E1-6CB6A3148CC5}" type="slidenum">
              <a:rPr lang="nl-BE" smtClean="0"/>
              <a:t>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 4/3 HCP case preparation 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7436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2836069"/>
            <a:ext cx="6172200" cy="462915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nl-NL" sz="3200" dirty="0" smtClean="0"/>
              <a:t>Step 6: </a:t>
            </a:r>
            <a:r>
              <a:rPr lang="nl-NL" sz="3200" dirty="0" err="1" smtClean="0"/>
              <a:t>Reassemble</a:t>
            </a:r>
            <a:r>
              <a:rPr lang="nl-NL" sz="3200" dirty="0" smtClean="0"/>
              <a:t> the bars on the HCP case. </a:t>
            </a:r>
            <a:br>
              <a:rPr lang="nl-NL" sz="3200" dirty="0" smtClean="0"/>
            </a:br>
            <a:r>
              <a:rPr lang="nl-NL" sz="3200" dirty="0" smtClean="0"/>
              <a:t>The </a:t>
            </a:r>
            <a:r>
              <a:rPr lang="nl-NL" sz="3200" dirty="0" err="1" smtClean="0"/>
              <a:t>finished</a:t>
            </a:r>
            <a:r>
              <a:rPr lang="nl-NL" sz="3200" dirty="0" smtClean="0"/>
              <a:t> </a:t>
            </a:r>
            <a:r>
              <a:rPr lang="nl-NL" sz="3200" dirty="0" err="1" smtClean="0"/>
              <a:t>result</a:t>
            </a:r>
            <a:r>
              <a:rPr lang="nl-NL" sz="3200" dirty="0" smtClean="0"/>
              <a:t> </a:t>
            </a:r>
            <a:r>
              <a:rPr lang="nl-NL" sz="3200" dirty="0" err="1" smtClean="0"/>
              <a:t>should</a:t>
            </a:r>
            <a:r>
              <a:rPr lang="nl-NL" sz="3200" dirty="0" smtClean="0"/>
              <a:t> look </a:t>
            </a:r>
            <a:r>
              <a:rPr lang="nl-NL" sz="3200" dirty="0" err="1" smtClean="0"/>
              <a:t>like</a:t>
            </a:r>
            <a:r>
              <a:rPr lang="nl-NL" sz="3200" dirty="0" smtClean="0"/>
              <a:t> </a:t>
            </a:r>
            <a:r>
              <a:rPr lang="nl-NL" sz="3200" dirty="0" err="1" smtClean="0"/>
              <a:t>this</a:t>
            </a:r>
            <a:endParaRPr lang="nl-BE" sz="32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E00A-5D5A-4E8C-B0E1-6CB6A3148CC5}" type="slidenum">
              <a:rPr lang="nl-BE" smtClean="0"/>
              <a:t>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 4/3 HCP case preparation 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7436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69"/>
          <a:stretch/>
        </p:blipFill>
        <p:spPr>
          <a:xfrm>
            <a:off x="1268760" y="2267744"/>
            <a:ext cx="4525566" cy="438261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nl-NL" sz="3200" dirty="0" smtClean="0"/>
              <a:t>Step 7: </a:t>
            </a:r>
            <a:r>
              <a:rPr lang="nl-NL" sz="3200" dirty="0" err="1" smtClean="0"/>
              <a:t>Apply</a:t>
            </a:r>
            <a:r>
              <a:rPr lang="nl-NL" sz="3200" dirty="0" smtClean="0"/>
              <a:t> </a:t>
            </a:r>
            <a:r>
              <a:rPr lang="nl-NL" sz="3200" dirty="0" smtClean="0"/>
              <a:t>3M </a:t>
            </a:r>
            <a:r>
              <a:rPr lang="nl-NL" sz="3200" dirty="0" err="1" smtClean="0"/>
              <a:t>electrical</a:t>
            </a:r>
            <a:r>
              <a:rPr lang="nl-NL" sz="3200" dirty="0" smtClean="0"/>
              <a:t> </a:t>
            </a:r>
            <a:r>
              <a:rPr lang="nl-NL" sz="3200" dirty="0" err="1" smtClean="0"/>
              <a:t>insulating</a:t>
            </a:r>
            <a:r>
              <a:rPr lang="nl-NL" sz="3200" dirty="0" smtClean="0"/>
              <a:t>  tape on the HV block </a:t>
            </a:r>
            <a:r>
              <a:rPr lang="nl-NL" sz="3200" dirty="0" err="1" smtClean="0"/>
              <a:t>cutouts</a:t>
            </a:r>
            <a:r>
              <a:rPr lang="nl-NL" sz="3200" dirty="0" smtClean="0"/>
              <a:t> </a:t>
            </a:r>
            <a:r>
              <a:rPr lang="nl-NL" sz="3200" dirty="0" err="1" smtClean="0"/>
              <a:t>edges</a:t>
            </a:r>
            <a:endParaRPr lang="nl-BE" sz="32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834099" y="4139952"/>
            <a:ext cx="554360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E00A-5D5A-4E8C-B0E1-6CB6A3148CC5}" type="slidenum">
              <a:rPr lang="nl-BE" smtClean="0"/>
              <a:t>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 4/3 HCP case preparation 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7436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nl-NL" sz="3200" dirty="0" smtClean="0"/>
              <a:t>Step 8: Clean the </a:t>
            </a:r>
            <a:r>
              <a:rPr lang="nl-NL" sz="3200" dirty="0" err="1" smtClean="0"/>
              <a:t>bottom</a:t>
            </a:r>
            <a:r>
              <a:rPr lang="nl-NL" sz="3200" dirty="0" smtClean="0"/>
              <a:t> </a:t>
            </a:r>
            <a:r>
              <a:rPr lang="nl-NL" sz="3200" dirty="0" err="1" smtClean="0"/>
              <a:t>Mylar</a:t>
            </a:r>
            <a:r>
              <a:rPr lang="nl-NL" sz="3200" dirty="0" smtClean="0"/>
              <a:t> sheet </a:t>
            </a:r>
            <a:r>
              <a:rPr lang="nl-NL" sz="3200" dirty="0" err="1" smtClean="0"/>
              <a:t>with</a:t>
            </a:r>
            <a:r>
              <a:rPr lang="nl-NL" sz="3200" dirty="0" smtClean="0"/>
              <a:t> “</a:t>
            </a:r>
            <a:r>
              <a:rPr lang="nl-BE" sz="3200" dirty="0" smtClean="0"/>
              <a:t>A-KUR </a:t>
            </a:r>
            <a:r>
              <a:rPr lang="nl-BE" sz="3200" dirty="0" err="1" smtClean="0"/>
              <a:t>Dielectric</a:t>
            </a:r>
            <a:r>
              <a:rPr lang="nl-BE" sz="3200" dirty="0" smtClean="0"/>
              <a:t> cleaner” </a:t>
            </a:r>
            <a:r>
              <a:rPr lang="nl-BE" sz="3200" dirty="0" err="1" smtClean="0"/>
              <a:t>and</a:t>
            </a:r>
            <a:r>
              <a:rPr lang="nl-BE" sz="3200" dirty="0" smtClean="0"/>
              <a:t> put </a:t>
            </a:r>
            <a:r>
              <a:rPr lang="nl-BE" sz="3200" dirty="0" err="1" smtClean="0"/>
              <a:t>it</a:t>
            </a:r>
            <a:r>
              <a:rPr lang="nl-BE" sz="3200" dirty="0" smtClean="0"/>
              <a:t> in the </a:t>
            </a:r>
            <a:r>
              <a:rPr lang="nl-BE" sz="3200" dirty="0" smtClean="0"/>
              <a:t>HCP </a:t>
            </a:r>
            <a:r>
              <a:rPr lang="nl-BE" sz="3200" dirty="0" smtClean="0"/>
              <a:t>box</a:t>
            </a:r>
            <a:r>
              <a:rPr lang="nl-BE" sz="3200" dirty="0"/>
              <a:t/>
            </a:r>
            <a:br>
              <a:rPr lang="nl-BE" sz="3200" dirty="0"/>
            </a:br>
            <a:endParaRPr lang="nl-BE" sz="32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E00A-5D5A-4E8C-B0E1-6CB6A3148CC5}" type="slidenum">
              <a:rPr lang="nl-BE" smtClean="0"/>
              <a:t>9</a:t>
            </a:fld>
            <a:endParaRPr lang="nl-BE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217" y="2133600"/>
            <a:ext cx="4525566" cy="6034088"/>
          </a:xfr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 4/3 HCP case preparation 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421492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666</Words>
  <Application>Microsoft Office PowerPoint</Application>
  <PresentationFormat>On-screen Show (4:3)</PresentationFormat>
  <Paragraphs>84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RE 4/3 RPC Pre-assembly manual 1. HCP case preparation</vt:lpstr>
      <vt:lpstr>Step 1: unscrew the lid of the HCP box</vt:lpstr>
      <vt:lpstr>Step 2: unscrew the top &amp; bottom alloy bars* </vt:lpstr>
      <vt:lpstr>Step 3: clean the metal surfaces of the chamber and the alloy bars with alcohol or TeePol solution</vt:lpstr>
      <vt:lpstr>Step 4: Apply 3M electrical insulating  tape on the chamber alloy pannel*</vt:lpstr>
      <vt:lpstr>Step 5: Apply 3M electrical insulating  tape on the alloy bars. Center the tape on the side of the bar that faces the inside of the chamber*</vt:lpstr>
      <vt:lpstr>Step 6: Reassemble the bars on the HCP case.  The finished result should look like this</vt:lpstr>
      <vt:lpstr>Step 7: Apply 3M electrical insulating  tape on the HV block cutouts edges</vt:lpstr>
      <vt:lpstr>Step 8: Clean the bottom Mylar sheet with “A-KUR Dielectric cleaner” and put it in the HCP box </vt:lpstr>
      <vt:lpstr>Step 9: fix the mylar in place with 4 patches of double sided tape near the corners* </vt:lpstr>
      <vt:lpstr>Step 10: carefully cut the mylar so the HV block can enter in the recess* </vt:lpstr>
      <vt:lpstr>Step 11: clean the 4 L-profiles with alcohol and apply double sided tape to the side that will face the gaps, then glue the bakelite strips on*</vt:lpstr>
      <vt:lpstr>Step 12: Put a strip of 3M electrical insulating tape on the top of each L-profile*</vt:lpstr>
      <vt:lpstr>Step 13: Mount the L-profiles to the HCP case, tightening the screws only lightly</vt:lpstr>
      <vt:lpstr>Step 14: Clean the copper side of the copper/mylar bottom sheet with alcohol or Teepol</vt:lpstr>
      <vt:lpstr>Step 15: Position the copper/mylar sheet in the HCP case*, with the mylar facing up, then clean the mylar with “A-KUR Dielectric cleaner”</vt:lpstr>
      <vt:lpstr>Step 16: Clean the inside* of the lid with alcohol or Teepol</vt:lpstr>
      <vt:lpstr>Step 17: Tape off all the holes* with 3M electrical insulating tape</vt:lpstr>
      <vt:lpstr>Step 18: Clean the top mylar and position it on top of the lid, then use 6 pieces of double sided tape to fix it in place*</vt:lpstr>
      <vt:lpstr>Step 19: Reassemble the lid on the HCP case with ~12 screws  It is now ready to be stored.</vt:lpstr>
    </vt:vector>
  </TitlesOfParts>
  <Company>UGent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 4/3 RPC Pre-assembly manual</dc:title>
  <dc:creator>Simon Cauwenbergh</dc:creator>
  <cp:lastModifiedBy>Simon Cauwenbergh</cp:lastModifiedBy>
  <cp:revision>22</cp:revision>
  <dcterms:created xsi:type="dcterms:W3CDTF">2013-06-25T08:55:30Z</dcterms:created>
  <dcterms:modified xsi:type="dcterms:W3CDTF">2013-06-26T16:53:59Z</dcterms:modified>
</cp:coreProperties>
</file>