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2" r:id="rId2"/>
    <p:sldId id="279" r:id="rId3"/>
    <p:sldId id="281" r:id="rId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66"/>
    <a:srgbClr val="0000FF"/>
    <a:srgbClr val="990000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00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15A09-666B-496C-9B4E-441E02F7E9B3}" type="datetimeFigureOut">
              <a:rPr lang="ko-KR" altLang="en-US" smtClean="0"/>
              <a:pPr/>
              <a:t>2012-05-09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548B4-40DF-42B6-B67A-DF388FE5C2DA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15A09-666B-496C-9B4E-441E02F7E9B3}" type="datetimeFigureOut">
              <a:rPr lang="ko-KR" altLang="en-US" smtClean="0"/>
              <a:pPr/>
              <a:t>2012-05-09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548B4-40DF-42B6-B67A-DF388FE5C2DA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15A09-666B-496C-9B4E-441E02F7E9B3}" type="datetimeFigureOut">
              <a:rPr lang="ko-KR" altLang="en-US" smtClean="0"/>
              <a:pPr/>
              <a:t>2012-05-09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548B4-40DF-42B6-B67A-DF388FE5C2DA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15A09-666B-496C-9B4E-441E02F7E9B3}" type="datetimeFigureOut">
              <a:rPr lang="ko-KR" altLang="en-US" smtClean="0"/>
              <a:pPr/>
              <a:t>2012-05-09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548B4-40DF-42B6-B67A-DF388FE5C2DA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15A09-666B-496C-9B4E-441E02F7E9B3}" type="datetimeFigureOut">
              <a:rPr lang="ko-KR" altLang="en-US" smtClean="0"/>
              <a:pPr/>
              <a:t>2012-05-09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548B4-40DF-42B6-B67A-DF388FE5C2DA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15A09-666B-496C-9B4E-441E02F7E9B3}" type="datetimeFigureOut">
              <a:rPr lang="ko-KR" altLang="en-US" smtClean="0"/>
              <a:pPr/>
              <a:t>2012-05-09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548B4-40DF-42B6-B67A-DF388FE5C2DA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15A09-666B-496C-9B4E-441E02F7E9B3}" type="datetimeFigureOut">
              <a:rPr lang="ko-KR" altLang="en-US" smtClean="0"/>
              <a:pPr/>
              <a:t>2012-05-09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548B4-40DF-42B6-B67A-DF388FE5C2DA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15A09-666B-496C-9B4E-441E02F7E9B3}" type="datetimeFigureOut">
              <a:rPr lang="ko-KR" altLang="en-US" smtClean="0"/>
              <a:pPr/>
              <a:t>2012-05-09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548B4-40DF-42B6-B67A-DF388FE5C2DA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15A09-666B-496C-9B4E-441E02F7E9B3}" type="datetimeFigureOut">
              <a:rPr lang="ko-KR" altLang="en-US" smtClean="0"/>
              <a:pPr/>
              <a:t>2012-05-09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548B4-40DF-42B6-B67A-DF388FE5C2DA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15A09-666B-496C-9B4E-441E02F7E9B3}" type="datetimeFigureOut">
              <a:rPr lang="ko-KR" altLang="en-US" smtClean="0"/>
              <a:pPr/>
              <a:t>2012-05-09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548B4-40DF-42B6-B67A-DF388FE5C2DA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15A09-666B-496C-9B4E-441E02F7E9B3}" type="datetimeFigureOut">
              <a:rPr lang="ko-KR" altLang="en-US" smtClean="0"/>
              <a:pPr/>
              <a:t>2012-05-09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548B4-40DF-42B6-B67A-DF388FE5C2DA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815A09-666B-496C-9B4E-441E02F7E9B3}" type="datetimeFigureOut">
              <a:rPr lang="ko-KR" altLang="en-US" smtClean="0"/>
              <a:pPr/>
              <a:t>2012-05-09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C548B4-40DF-42B6-B67A-DF388FE5C2DA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7" Type="http://schemas.openxmlformats.org/officeDocument/2006/relationships/image" Target="../media/image13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251520" y="1268760"/>
            <a:ext cx="8640960" cy="5256584"/>
          </a:xfrm>
          <a:prstGeom prst="rect">
            <a:avLst/>
          </a:prstGeom>
        </p:spPr>
        <p:txBody>
          <a:bodyPr/>
          <a:lstStyle/>
          <a:p>
            <a:pPr>
              <a:spcAft>
                <a:spcPts val="300"/>
              </a:spcAft>
            </a:pPr>
            <a:r>
              <a:rPr lang="en-US" altLang="ko-KR" b="1" dirty="0" smtClean="0">
                <a:solidFill>
                  <a:srgbClr val="0000FF"/>
                </a:solidFill>
                <a:latin typeface="Georgia" pitchFamily="18" charset="0"/>
                <a:ea typeface="+mj-ea"/>
                <a:cs typeface="Times New Roman" pitchFamily="18" charset="0"/>
              </a:rPr>
              <a:t>As discussed in the previous meeting, we upload </a:t>
            </a:r>
            <a:r>
              <a:rPr lang="en-US" altLang="ko-KR" b="1" dirty="0" smtClean="0">
                <a:solidFill>
                  <a:srgbClr val="0000FF"/>
                </a:solidFill>
                <a:latin typeface="Georgia" pitchFamily="18" charset="0"/>
                <a:cs typeface="Times New Roman" pitchFamily="18" charset="0"/>
              </a:rPr>
              <a:t>13 </a:t>
            </a:r>
            <a:r>
              <a:rPr lang="en-US" altLang="ko-KR" b="1" dirty="0" smtClean="0">
                <a:solidFill>
                  <a:srgbClr val="0000FF"/>
                </a:solidFill>
                <a:latin typeface="Georgia" pitchFamily="18" charset="0"/>
                <a:cs typeface="Times New Roman" pitchFamily="18" charset="0"/>
              </a:rPr>
              <a:t>gaps in the database. </a:t>
            </a:r>
          </a:p>
          <a:p>
            <a:pPr>
              <a:spcAft>
                <a:spcPts val="300"/>
              </a:spcAft>
            </a:pPr>
            <a:r>
              <a:rPr lang="en-US" altLang="ko-KR" b="1" dirty="0" smtClean="0">
                <a:solidFill>
                  <a:srgbClr val="0000FF"/>
                </a:solidFill>
                <a:latin typeface="Georgia" pitchFamily="18" charset="0"/>
                <a:cs typeface="Times New Roman" pitchFamily="18" charset="0"/>
              </a:rPr>
              <a:t>30 </a:t>
            </a:r>
            <a:r>
              <a:rPr lang="en-US" altLang="ko-KR" b="1" dirty="0" smtClean="0">
                <a:solidFill>
                  <a:srgbClr val="0000FF"/>
                </a:solidFill>
                <a:latin typeface="Georgia" pitchFamily="18" charset="0"/>
                <a:cs typeface="Times New Roman" pitchFamily="18" charset="0"/>
              </a:rPr>
              <a:t>gaps </a:t>
            </a:r>
            <a:r>
              <a:rPr lang="en-US" altLang="ko-KR" b="1" dirty="0" smtClean="0">
                <a:solidFill>
                  <a:srgbClr val="0000FF"/>
                </a:solidFill>
                <a:latin typeface="Georgia" pitchFamily="18" charset="0"/>
                <a:cs typeface="Times New Roman" pitchFamily="18" charset="0"/>
              </a:rPr>
              <a:t>with</a:t>
            </a:r>
            <a:r>
              <a:rPr lang="en-US" altLang="ko-KR" b="1" dirty="0" smtClean="0">
                <a:solidFill>
                  <a:srgbClr val="0000FF"/>
                </a:solidFill>
                <a:latin typeface="Georgia" pitchFamily="18" charset="0"/>
                <a:cs typeface="Times New Roman" pitchFamily="18" charset="0"/>
              </a:rPr>
              <a:t> RE4/2 types with Batch </a:t>
            </a:r>
            <a:r>
              <a:rPr lang="en-US" altLang="ko-KR" b="1" dirty="0" smtClean="0">
                <a:solidFill>
                  <a:srgbClr val="0000FF"/>
                </a:solidFill>
                <a:latin typeface="Georgia" pitchFamily="18" charset="0"/>
                <a:cs typeface="Times New Roman" pitchFamily="18" charset="0"/>
              </a:rPr>
              <a:t>12 HPLs. </a:t>
            </a:r>
          </a:p>
          <a:p>
            <a:pPr>
              <a:spcAft>
                <a:spcPts val="300"/>
              </a:spcAft>
            </a:pPr>
            <a:r>
              <a:rPr lang="en-US" altLang="ko-KR" b="1" dirty="0" smtClean="0">
                <a:solidFill>
                  <a:srgbClr val="0000FF"/>
                </a:solidFill>
                <a:latin typeface="Georgia" pitchFamily="18" charset="0"/>
                <a:cs typeface="Times New Roman" pitchFamily="18" charset="0"/>
              </a:rPr>
              <a:t>D</a:t>
            </a:r>
            <a:r>
              <a:rPr lang="en-US" altLang="ko-KR" b="1" dirty="0" smtClean="0">
                <a:solidFill>
                  <a:srgbClr val="0000FF"/>
                </a:solidFill>
                <a:latin typeface="Georgia" pitchFamily="18" charset="0"/>
                <a:cs typeface="Times New Roman" pitchFamily="18" charset="0"/>
              </a:rPr>
              <a:t>estroyed </a:t>
            </a:r>
            <a:r>
              <a:rPr lang="en-US" altLang="ko-KR" b="1" dirty="0" smtClean="0">
                <a:solidFill>
                  <a:srgbClr val="0000FF"/>
                </a:solidFill>
                <a:latin typeface="Georgia" pitchFamily="18" charset="0"/>
                <a:cs typeface="Times New Roman" pitchFamily="18" charset="0"/>
              </a:rPr>
              <a:t>~ 20 gaps to investigate the inside </a:t>
            </a:r>
            <a:r>
              <a:rPr lang="en-US" altLang="ko-KR" b="1" dirty="0" smtClean="0">
                <a:solidFill>
                  <a:srgbClr val="0000FF"/>
                </a:solidFill>
                <a:latin typeface="Georgia" pitchFamily="18" charset="0"/>
                <a:cs typeface="Times New Roman" pitchFamily="18" charset="0"/>
              </a:rPr>
              <a:t>oil condition. </a:t>
            </a:r>
            <a:endParaRPr lang="en-US" altLang="ko-KR" b="1" dirty="0" smtClean="0">
              <a:solidFill>
                <a:srgbClr val="0000FF"/>
              </a:solidFill>
              <a:latin typeface="Georgia" pitchFamily="18" charset="0"/>
              <a:cs typeface="Times New Roman" pitchFamily="18" charset="0"/>
            </a:endParaRPr>
          </a:p>
          <a:p>
            <a:pPr>
              <a:spcAft>
                <a:spcPts val="300"/>
              </a:spcAft>
            </a:pPr>
            <a:r>
              <a:rPr lang="en-US" altLang="ko-KR" b="1" dirty="0" smtClean="0">
                <a:solidFill>
                  <a:srgbClr val="0000FF"/>
                </a:solidFill>
                <a:latin typeface="Georgia" pitchFamily="18" charset="0"/>
                <a:cs typeface="Times New Roman" pitchFamily="18" charset="0"/>
              </a:rPr>
              <a:t> </a:t>
            </a:r>
          </a:p>
          <a:p>
            <a:pPr>
              <a:spcAft>
                <a:spcPts val="300"/>
              </a:spcAft>
            </a:pPr>
            <a:r>
              <a:rPr lang="en-US" altLang="ko-KR" sz="2000" b="1" dirty="0" smtClean="0">
                <a:solidFill>
                  <a:srgbClr val="006666"/>
                </a:solidFill>
                <a:latin typeface="Georgia" pitchFamily="18" charset="0"/>
                <a:cs typeface="Times New Roman" pitchFamily="18" charset="0"/>
              </a:rPr>
              <a:t>P</a:t>
            </a:r>
            <a:r>
              <a:rPr lang="en-US" altLang="ko-KR" sz="2000" b="1" dirty="0" smtClean="0">
                <a:solidFill>
                  <a:srgbClr val="006666"/>
                </a:solidFill>
                <a:latin typeface="Georgia" pitchFamily="18" charset="0"/>
                <a:cs typeface="Times New Roman" pitchFamily="18" charset="0"/>
              </a:rPr>
              <a:t>roblem !</a:t>
            </a:r>
          </a:p>
          <a:p>
            <a:pPr>
              <a:spcAft>
                <a:spcPts val="300"/>
              </a:spcAft>
            </a:pPr>
            <a:r>
              <a:rPr lang="en-US" altLang="ko-KR" b="1" dirty="0" smtClean="0">
                <a:solidFill>
                  <a:srgbClr val="0000FF"/>
                </a:solidFill>
                <a:latin typeface="Georgia" pitchFamily="18" charset="0"/>
                <a:cs typeface="Times New Roman" pitchFamily="18" charset="0"/>
              </a:rPr>
              <a:t>I</a:t>
            </a:r>
            <a:r>
              <a:rPr lang="en-US" altLang="ko-KR" b="1" dirty="0" smtClean="0">
                <a:solidFill>
                  <a:srgbClr val="0000FF"/>
                </a:solidFill>
                <a:latin typeface="Georgia" pitchFamily="18" charset="0"/>
                <a:cs typeface="Times New Roman" pitchFamily="18" charset="0"/>
              </a:rPr>
              <a:t>n </a:t>
            </a:r>
            <a:r>
              <a:rPr lang="en-US" altLang="ko-KR" b="1" dirty="0" smtClean="0">
                <a:solidFill>
                  <a:srgbClr val="0000FF"/>
                </a:solidFill>
                <a:latin typeface="Georgia" pitchFamily="18" charset="0"/>
                <a:cs typeface="Times New Roman" pitchFamily="18" charset="0"/>
              </a:rPr>
              <a:t>the </a:t>
            </a:r>
            <a:r>
              <a:rPr lang="en-US" altLang="ko-KR" b="1" dirty="0" smtClean="0">
                <a:solidFill>
                  <a:srgbClr val="0000FF"/>
                </a:solidFill>
                <a:latin typeface="Georgia" pitchFamily="18" charset="0"/>
                <a:cs typeface="Times New Roman" pitchFamily="18" charset="0"/>
              </a:rPr>
              <a:t>test step for leak &amp; pop spacers test, the current rejection </a:t>
            </a:r>
            <a:r>
              <a:rPr lang="en-US" altLang="ko-KR" b="1" dirty="0" smtClean="0">
                <a:solidFill>
                  <a:srgbClr val="0000FF"/>
                </a:solidFill>
                <a:latin typeface="Georgia" pitchFamily="18" charset="0"/>
                <a:cs typeface="Times New Roman" pitchFamily="18" charset="0"/>
              </a:rPr>
              <a:t>limits </a:t>
            </a:r>
            <a:r>
              <a:rPr lang="en-US" altLang="ko-KR" b="1" dirty="0" smtClean="0">
                <a:solidFill>
                  <a:srgbClr val="0000FF"/>
                </a:solidFill>
                <a:latin typeface="Georgia" pitchFamily="18" charset="0"/>
                <a:cs typeface="Times New Roman" pitchFamily="18" charset="0"/>
              </a:rPr>
              <a:t>seem </a:t>
            </a:r>
            <a:r>
              <a:rPr lang="en-US" altLang="ko-KR" b="1" dirty="0" smtClean="0">
                <a:solidFill>
                  <a:srgbClr val="0000FF"/>
                </a:solidFill>
                <a:latin typeface="Georgia" pitchFamily="18" charset="0"/>
                <a:cs typeface="Times New Roman" pitchFamily="18" charset="0"/>
              </a:rPr>
              <a:t>to be too tight. We have to take into account </a:t>
            </a:r>
            <a:r>
              <a:rPr lang="en-US" altLang="ko-KR" b="1" dirty="0" smtClean="0">
                <a:solidFill>
                  <a:srgbClr val="0000FF"/>
                </a:solidFill>
                <a:latin typeface="Georgia" pitchFamily="18" charset="0"/>
                <a:cs typeface="Times New Roman" pitchFamily="18" charset="0"/>
              </a:rPr>
              <a:t>pressure &amp; temperature variation of the test laboratory. The pressure measured by the sensor is the gauge pressure </a:t>
            </a:r>
            <a:r>
              <a:rPr lang="en-US" altLang="ko-KR" b="1" i="1" dirty="0" smtClean="0">
                <a:solidFill>
                  <a:srgbClr val="0000FF"/>
                </a:solidFill>
                <a:latin typeface="Georgia" pitchFamily="18" charset="0"/>
                <a:cs typeface="Times New Roman" pitchFamily="18" charset="0"/>
              </a:rPr>
              <a:t>p</a:t>
            </a:r>
            <a:r>
              <a:rPr lang="en-US" altLang="ko-KR" b="1" dirty="0" smtClean="0">
                <a:solidFill>
                  <a:srgbClr val="0000FF"/>
                </a:solidFill>
                <a:latin typeface="Georgia" pitchFamily="18" charset="0"/>
                <a:cs typeface="Times New Roman" pitchFamily="18" charset="0"/>
              </a:rPr>
              <a:t> – </a:t>
            </a:r>
            <a:r>
              <a:rPr lang="en-US" altLang="ko-KR" b="1" i="1" dirty="0" smtClean="0">
                <a:solidFill>
                  <a:srgbClr val="0000FF"/>
                </a:solidFill>
                <a:latin typeface="Georgia" pitchFamily="18" charset="0"/>
                <a:cs typeface="Times New Roman" pitchFamily="18" charset="0"/>
              </a:rPr>
              <a:t>p</a:t>
            </a:r>
            <a:r>
              <a:rPr lang="en-US" altLang="ko-KR" b="1" baseline="-25000" dirty="0" smtClean="0">
                <a:solidFill>
                  <a:srgbClr val="0000FF"/>
                </a:solidFill>
                <a:latin typeface="Georgia" pitchFamily="18" charset="0"/>
                <a:cs typeface="Times New Roman" pitchFamily="18" charset="0"/>
              </a:rPr>
              <a:t>0</a:t>
            </a:r>
            <a:r>
              <a:rPr lang="en-US" altLang="ko-KR" b="1" dirty="0" smtClean="0">
                <a:solidFill>
                  <a:srgbClr val="0000FF"/>
                </a:solidFill>
                <a:latin typeface="Georgia" pitchFamily="18" charset="0"/>
                <a:cs typeface="Times New Roman" pitchFamily="18" charset="0"/>
              </a:rPr>
              <a:t>, NOT absolute pressure. </a:t>
            </a:r>
            <a:endParaRPr lang="en-US" altLang="ko-KR" sz="2000" b="1" i="1" dirty="0" smtClean="0">
              <a:solidFill>
                <a:srgbClr val="C00000"/>
              </a:solidFill>
              <a:latin typeface="Georgia" pitchFamily="18" charset="0"/>
              <a:cs typeface="Times New Roman" pitchFamily="18" charset="0"/>
            </a:endParaRPr>
          </a:p>
          <a:p>
            <a:pPr>
              <a:spcAft>
                <a:spcPts val="300"/>
              </a:spcAft>
            </a:pPr>
            <a:r>
              <a:rPr lang="en-US" altLang="ko-KR" b="1" dirty="0" smtClean="0">
                <a:solidFill>
                  <a:srgbClr val="0000FF"/>
                </a:solidFill>
                <a:latin typeface="Georgia" pitchFamily="18" charset="0"/>
                <a:cs typeface="Times New Roman" pitchFamily="18" charset="0"/>
              </a:rPr>
              <a:t>	</a:t>
            </a:r>
            <a:r>
              <a:rPr lang="en-US" altLang="ko-KR" b="1" dirty="0" smtClean="0">
                <a:latin typeface="Georgia" pitchFamily="18" charset="0"/>
                <a:cs typeface="Times New Roman" pitchFamily="18" charset="0"/>
              </a:rPr>
              <a:t>1. Variation of </a:t>
            </a:r>
            <a:r>
              <a:rPr lang="en-US" altLang="ko-KR" b="1" i="1" dirty="0" smtClean="0">
                <a:latin typeface="Georgia" pitchFamily="18" charset="0"/>
                <a:cs typeface="Times New Roman" pitchFamily="18" charset="0"/>
              </a:rPr>
              <a:t>p</a:t>
            </a:r>
            <a:r>
              <a:rPr lang="en-US" altLang="ko-KR" b="1" baseline="-25000" dirty="0" smtClean="0">
                <a:latin typeface="Georgia" pitchFamily="18" charset="0"/>
                <a:cs typeface="Times New Roman" pitchFamily="18" charset="0"/>
              </a:rPr>
              <a:t>0</a:t>
            </a:r>
            <a:r>
              <a:rPr lang="en-US" altLang="ko-KR" b="1" dirty="0" smtClean="0">
                <a:latin typeface="Georgia" pitchFamily="18" charset="0"/>
                <a:cs typeface="Times New Roman" pitchFamily="18" charset="0"/>
              </a:rPr>
              <a:t> outside </a:t>
            </a:r>
          </a:p>
          <a:p>
            <a:pPr>
              <a:spcAft>
                <a:spcPts val="300"/>
              </a:spcAft>
            </a:pPr>
            <a:r>
              <a:rPr lang="en-US" altLang="ko-KR" b="1" dirty="0" smtClean="0">
                <a:latin typeface="Georgia" pitchFamily="18" charset="0"/>
                <a:cs typeface="Times New Roman" pitchFamily="18" charset="0"/>
              </a:rPr>
              <a:t>	2. Variation of </a:t>
            </a:r>
            <a:r>
              <a:rPr lang="en-US" altLang="ko-KR" b="1" i="1" dirty="0" smtClean="0">
                <a:latin typeface="Georgia" pitchFamily="18" charset="0"/>
                <a:cs typeface="Times New Roman" pitchFamily="18" charset="0"/>
              </a:rPr>
              <a:t>T</a:t>
            </a:r>
            <a:r>
              <a:rPr lang="en-US" altLang="ko-KR" b="1" dirty="0" smtClean="0">
                <a:latin typeface="Georgia" pitchFamily="18" charset="0"/>
                <a:cs typeface="Times New Roman" pitchFamily="18" charset="0"/>
              </a:rPr>
              <a:t> of air inside </a:t>
            </a:r>
            <a:r>
              <a:rPr lang="en-US" altLang="ko-KR" b="1" dirty="0" smtClean="0">
                <a:latin typeface="Georgia" pitchFamily="18" charset="0"/>
                <a:cs typeface="Times New Roman" pitchFamily="18" charset="0"/>
              </a:rPr>
              <a:t>the </a:t>
            </a:r>
            <a:r>
              <a:rPr lang="en-US" altLang="ko-KR" b="1" dirty="0" smtClean="0">
                <a:latin typeface="Georgia" pitchFamily="18" charset="0"/>
                <a:cs typeface="Times New Roman" pitchFamily="18" charset="0"/>
              </a:rPr>
              <a:t>gap   </a:t>
            </a:r>
          </a:p>
          <a:p>
            <a:pPr>
              <a:spcAft>
                <a:spcPts val="300"/>
              </a:spcAft>
            </a:pPr>
            <a:r>
              <a:rPr lang="en-US" altLang="ko-KR" b="1" dirty="0" smtClean="0">
                <a:solidFill>
                  <a:srgbClr val="0000FF"/>
                </a:solidFill>
                <a:latin typeface="Georgia" pitchFamily="18" charset="0"/>
                <a:cs typeface="Times New Roman" pitchFamily="18" charset="0"/>
              </a:rPr>
              <a:t>∆</a:t>
            </a:r>
            <a:r>
              <a:rPr lang="en-US" altLang="ko-KR" b="1" i="1" dirty="0" smtClean="0">
                <a:solidFill>
                  <a:srgbClr val="0000FF"/>
                </a:solidFill>
                <a:latin typeface="Georgia" pitchFamily="18" charset="0"/>
                <a:cs typeface="Times New Roman" pitchFamily="18" charset="0"/>
              </a:rPr>
              <a:t>T</a:t>
            </a:r>
            <a:r>
              <a:rPr lang="en-US" altLang="ko-KR" b="1" dirty="0" smtClean="0">
                <a:solidFill>
                  <a:srgbClr val="0000FF"/>
                </a:solidFill>
                <a:latin typeface="Georgia" pitchFamily="18" charset="0"/>
                <a:cs typeface="Times New Roman" pitchFamily="18" charset="0"/>
              </a:rPr>
              <a:t> = 0.1</a:t>
            </a:r>
            <a:r>
              <a:rPr lang="en-US" altLang="ko-KR" b="1" baseline="30000" dirty="0" smtClean="0">
                <a:solidFill>
                  <a:srgbClr val="0000FF"/>
                </a:solidFill>
                <a:latin typeface="Georgia" pitchFamily="18" charset="0"/>
                <a:cs typeface="Times New Roman" pitchFamily="18" charset="0"/>
              </a:rPr>
              <a:t>o</a:t>
            </a:r>
            <a:r>
              <a:rPr lang="en-US" altLang="ko-KR" b="1" dirty="0" smtClean="0">
                <a:solidFill>
                  <a:srgbClr val="0000FF"/>
                </a:solidFill>
                <a:latin typeface="Georgia" pitchFamily="18" charset="0"/>
                <a:cs typeface="Times New Roman" pitchFamily="18" charset="0"/>
              </a:rPr>
              <a:t> during the 10 minutes causes</a:t>
            </a:r>
            <a:r>
              <a:rPr lang="en-US" altLang="ko-KR" b="1" dirty="0" smtClean="0">
                <a:solidFill>
                  <a:srgbClr val="0000FF"/>
                </a:solidFill>
                <a:latin typeface="Georgia" pitchFamily="18" charset="0"/>
                <a:cs typeface="Times New Roman" pitchFamily="18" charset="0"/>
              </a:rPr>
              <a:t> a pressure </a:t>
            </a:r>
            <a:r>
              <a:rPr lang="en-US" altLang="ko-KR" b="1" dirty="0" smtClean="0">
                <a:solidFill>
                  <a:srgbClr val="0000FF"/>
                </a:solidFill>
                <a:latin typeface="Georgia" pitchFamily="18" charset="0"/>
                <a:cs typeface="Times New Roman" pitchFamily="18" charset="0"/>
              </a:rPr>
              <a:t>variation </a:t>
            </a:r>
            <a:r>
              <a:rPr lang="en-US" altLang="ko-KR" b="1" dirty="0" smtClean="0">
                <a:solidFill>
                  <a:srgbClr val="0000FF"/>
                </a:solidFill>
                <a:latin typeface="Georgia" pitchFamily="18" charset="0"/>
                <a:cs typeface="Times New Roman" pitchFamily="18" charset="0"/>
              </a:rPr>
              <a:t>~ 0.33 </a:t>
            </a:r>
            <a:r>
              <a:rPr lang="en-US" altLang="ko-KR" b="1" dirty="0" err="1" smtClean="0">
                <a:solidFill>
                  <a:srgbClr val="0000FF"/>
                </a:solidFill>
                <a:latin typeface="Georgia" pitchFamily="18" charset="0"/>
                <a:cs typeface="Times New Roman" pitchFamily="18" charset="0"/>
              </a:rPr>
              <a:t>hPa</a:t>
            </a:r>
            <a:r>
              <a:rPr lang="en-US" altLang="ko-KR" b="1" dirty="0" smtClean="0">
                <a:solidFill>
                  <a:srgbClr val="0000FF"/>
                </a:solidFill>
                <a:latin typeface="Georgia" pitchFamily="18" charset="0"/>
                <a:cs typeface="Times New Roman" pitchFamily="18" charset="0"/>
              </a:rPr>
              <a:t>.  </a:t>
            </a:r>
          </a:p>
          <a:p>
            <a:pPr>
              <a:spcAft>
                <a:spcPts val="300"/>
              </a:spcAft>
            </a:pPr>
            <a:endParaRPr lang="en-US" altLang="ko-KR" b="1" dirty="0" smtClean="0">
              <a:solidFill>
                <a:srgbClr val="0000FF"/>
              </a:solidFill>
              <a:latin typeface="Georgia" pitchFamily="18" charset="0"/>
              <a:cs typeface="Times New Roman" pitchFamily="18" charset="0"/>
            </a:endParaRPr>
          </a:p>
          <a:p>
            <a:pPr>
              <a:spcAft>
                <a:spcPts val="300"/>
              </a:spcAft>
            </a:pPr>
            <a:r>
              <a:rPr lang="en-US" altLang="ko-KR" b="1" dirty="0" smtClean="0">
                <a:solidFill>
                  <a:srgbClr val="C00000"/>
                </a:solidFill>
                <a:latin typeface="Georgia" pitchFamily="18" charset="0"/>
                <a:cs typeface="Times New Roman" pitchFamily="18" charset="0"/>
              </a:rPr>
              <a:t>0.2 </a:t>
            </a:r>
            <a:r>
              <a:rPr lang="en-US" altLang="ko-KR" b="1" dirty="0" err="1" smtClean="0">
                <a:solidFill>
                  <a:srgbClr val="C00000"/>
                </a:solidFill>
                <a:latin typeface="Georgia" pitchFamily="18" charset="0"/>
                <a:cs typeface="Times New Roman" pitchFamily="18" charset="0"/>
              </a:rPr>
              <a:t>hPa</a:t>
            </a:r>
            <a:r>
              <a:rPr lang="en-US" altLang="ko-KR" b="1" dirty="0" smtClean="0">
                <a:solidFill>
                  <a:srgbClr val="C00000"/>
                </a:solidFill>
                <a:latin typeface="Georgia" pitchFamily="18" charset="0"/>
                <a:cs typeface="Times New Roman" pitchFamily="18" charset="0"/>
              </a:rPr>
              <a:t> would be </a:t>
            </a:r>
            <a:r>
              <a:rPr lang="en-US" altLang="ko-KR" b="1" dirty="0" smtClean="0">
                <a:solidFill>
                  <a:srgbClr val="C00000"/>
                </a:solidFill>
                <a:latin typeface="Georgia" pitchFamily="18" charset="0"/>
                <a:cs typeface="Times New Roman" pitchFamily="18" charset="0"/>
              </a:rPr>
              <a:t>an uncontrollable </a:t>
            </a:r>
            <a:r>
              <a:rPr lang="en-US" altLang="ko-KR" b="1" dirty="0" smtClean="0">
                <a:solidFill>
                  <a:srgbClr val="C00000"/>
                </a:solidFill>
                <a:latin typeface="Georgia" pitchFamily="18" charset="0"/>
                <a:cs typeface="Times New Roman" pitchFamily="18" charset="0"/>
              </a:rPr>
              <a:t>amount.   </a:t>
            </a:r>
          </a:p>
          <a:p>
            <a:pPr>
              <a:spcAft>
                <a:spcPts val="300"/>
              </a:spcAft>
            </a:pPr>
            <a:r>
              <a:rPr lang="en-US" altLang="ko-KR" b="1" dirty="0" smtClean="0">
                <a:solidFill>
                  <a:srgbClr val="0000FF"/>
                </a:solidFill>
                <a:latin typeface="Georgia" pitchFamily="18" charset="0"/>
                <a:cs typeface="Times New Roman" pitchFamily="18" charset="0"/>
              </a:rPr>
              <a:t>The proper rejection limits seem to be </a:t>
            </a:r>
          </a:p>
          <a:p>
            <a:pPr>
              <a:spcAft>
                <a:spcPts val="300"/>
              </a:spcAft>
            </a:pPr>
            <a:r>
              <a:rPr lang="en-US" altLang="ko-KR" b="1" dirty="0" smtClean="0">
                <a:solidFill>
                  <a:srgbClr val="0000FF"/>
                </a:solidFill>
                <a:latin typeface="Georgia" pitchFamily="18" charset="0"/>
                <a:cs typeface="Times New Roman" pitchFamily="18" charset="0"/>
              </a:rPr>
              <a:t>RE4/2 TW: 0.3 </a:t>
            </a:r>
            <a:r>
              <a:rPr lang="en-US" altLang="ko-KR" b="1" dirty="0" err="1" smtClean="0">
                <a:solidFill>
                  <a:srgbClr val="0000FF"/>
                </a:solidFill>
                <a:latin typeface="Georgia" pitchFamily="18" charset="0"/>
                <a:cs typeface="Times New Roman" pitchFamily="18" charset="0"/>
              </a:rPr>
              <a:t>hPa</a:t>
            </a:r>
            <a:r>
              <a:rPr lang="en-US" altLang="ko-KR" b="1" dirty="0" smtClean="0">
                <a:solidFill>
                  <a:srgbClr val="0000FF"/>
                </a:solidFill>
                <a:latin typeface="Georgia" pitchFamily="18" charset="0"/>
                <a:cs typeface="Times New Roman" pitchFamily="18" charset="0"/>
              </a:rPr>
              <a:t>, RE4/2 TN: 0.3 </a:t>
            </a:r>
            <a:r>
              <a:rPr lang="en-US" altLang="ko-KR" b="1" dirty="0" err="1" smtClean="0">
                <a:solidFill>
                  <a:srgbClr val="0000FF"/>
                </a:solidFill>
                <a:latin typeface="Georgia" pitchFamily="18" charset="0"/>
                <a:cs typeface="Times New Roman" pitchFamily="18" charset="0"/>
              </a:rPr>
              <a:t>hPa</a:t>
            </a:r>
            <a:r>
              <a:rPr lang="en-US" altLang="ko-KR" b="1" dirty="0" smtClean="0">
                <a:solidFill>
                  <a:srgbClr val="0000FF"/>
                </a:solidFill>
                <a:latin typeface="Georgia" pitchFamily="18" charset="0"/>
                <a:cs typeface="Times New Roman" pitchFamily="18" charset="0"/>
              </a:rPr>
              <a:t>, RE4/2 B: 0.4 </a:t>
            </a:r>
            <a:r>
              <a:rPr lang="en-US" altLang="ko-KR" b="1" dirty="0" err="1" smtClean="0">
                <a:solidFill>
                  <a:srgbClr val="0000FF"/>
                </a:solidFill>
                <a:latin typeface="Georgia" pitchFamily="18" charset="0"/>
                <a:cs typeface="Times New Roman" pitchFamily="18" charset="0"/>
              </a:rPr>
              <a:t>hPa</a:t>
            </a:r>
            <a:r>
              <a:rPr lang="en-US" altLang="ko-KR" b="1" dirty="0" smtClean="0">
                <a:solidFill>
                  <a:srgbClr val="0000FF"/>
                </a:solidFill>
                <a:latin typeface="Georgia" pitchFamily="18" charset="0"/>
                <a:cs typeface="Times New Roman" pitchFamily="18" charset="0"/>
              </a:rPr>
              <a:t>     </a:t>
            </a:r>
          </a:p>
          <a:p>
            <a:pPr>
              <a:spcAft>
                <a:spcPts val="300"/>
              </a:spcAft>
            </a:pPr>
            <a:r>
              <a:rPr lang="en-US" altLang="ko-KR" b="1" dirty="0" smtClean="0">
                <a:solidFill>
                  <a:srgbClr val="0000FF"/>
                </a:solidFill>
                <a:latin typeface="Georgia" pitchFamily="18" charset="0"/>
                <a:cs typeface="Times New Roman" pitchFamily="18" charset="0"/>
              </a:rPr>
              <a:t>RE4/3 TW: 0.3 </a:t>
            </a:r>
            <a:r>
              <a:rPr lang="en-US" altLang="ko-KR" b="1" dirty="0" err="1" smtClean="0">
                <a:solidFill>
                  <a:srgbClr val="0000FF"/>
                </a:solidFill>
                <a:latin typeface="Georgia" pitchFamily="18" charset="0"/>
                <a:cs typeface="Times New Roman" pitchFamily="18" charset="0"/>
              </a:rPr>
              <a:t>hPa</a:t>
            </a:r>
            <a:r>
              <a:rPr lang="en-US" altLang="ko-KR" b="1" dirty="0" smtClean="0">
                <a:solidFill>
                  <a:srgbClr val="0000FF"/>
                </a:solidFill>
                <a:latin typeface="Georgia" pitchFamily="18" charset="0"/>
                <a:cs typeface="Times New Roman" pitchFamily="18" charset="0"/>
              </a:rPr>
              <a:t>, RE4/3 TN: 0.4 </a:t>
            </a:r>
            <a:r>
              <a:rPr lang="en-US" altLang="ko-KR" b="1" dirty="0" err="1" smtClean="0">
                <a:solidFill>
                  <a:srgbClr val="0000FF"/>
                </a:solidFill>
                <a:latin typeface="Georgia" pitchFamily="18" charset="0"/>
                <a:cs typeface="Times New Roman" pitchFamily="18" charset="0"/>
              </a:rPr>
              <a:t>hPa</a:t>
            </a:r>
            <a:r>
              <a:rPr lang="en-US" altLang="ko-KR" b="1" dirty="0" smtClean="0">
                <a:solidFill>
                  <a:srgbClr val="0000FF"/>
                </a:solidFill>
                <a:latin typeface="Georgia" pitchFamily="18" charset="0"/>
                <a:cs typeface="Times New Roman" pitchFamily="18" charset="0"/>
              </a:rPr>
              <a:t>, RE4/3 B: 0.5 </a:t>
            </a:r>
            <a:r>
              <a:rPr lang="en-US" altLang="ko-KR" b="1" dirty="0" err="1" smtClean="0">
                <a:solidFill>
                  <a:srgbClr val="0000FF"/>
                </a:solidFill>
                <a:latin typeface="Georgia" pitchFamily="18" charset="0"/>
                <a:cs typeface="Times New Roman" pitchFamily="18" charset="0"/>
              </a:rPr>
              <a:t>hPa</a:t>
            </a:r>
            <a:r>
              <a:rPr lang="en-US" altLang="ko-KR" b="1" dirty="0" smtClean="0">
                <a:solidFill>
                  <a:srgbClr val="0000FF"/>
                </a:solidFill>
                <a:latin typeface="Georgia" pitchFamily="18" charset="0"/>
                <a:cs typeface="Times New Roman" pitchFamily="18" charset="0"/>
              </a:rPr>
              <a:t>   </a:t>
            </a: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323528" y="0"/>
            <a:ext cx="8167410" cy="1152128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3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+mj-ea"/>
                <a:cs typeface="+mj-cs"/>
              </a:rPr>
              <a:t>Discussion for QC steps </a:t>
            </a: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3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+mj-ea"/>
                <a:cs typeface="+mj-cs"/>
              </a:rPr>
              <a:t>Leak &amp; Pop Spacers</a:t>
            </a:r>
            <a:r>
              <a:rPr lang="en-US" altLang="ko-KR" sz="3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+mj-ea"/>
                <a:cs typeface="+mj-cs"/>
              </a:rPr>
              <a:t> </a:t>
            </a:r>
            <a:endParaRPr kumimoji="0" lang="en-US" sz="3600" b="0" i="0" u="none" strike="noStrike" kern="1200" cap="none" spc="0" normalizeH="0" noProof="0" dirty="0" smtClean="0">
              <a:ln>
                <a:noFill/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 Black" pitchFamily="34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0" i="0" u="none" strike="noStrike" kern="1200" cap="none" spc="0" normalizeH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 Black" pitchFamily="34" charset="0"/>
              <a:ea typeface="+mj-ea"/>
              <a:cs typeface="+mj-cs"/>
            </a:endParaRPr>
          </a:p>
          <a:p>
            <a:pPr lvl="0" algn="ctr">
              <a:spcBef>
                <a:spcPct val="0"/>
              </a:spcBef>
              <a:defRPr/>
            </a:pPr>
            <a:endParaRPr kumimoji="0" lang="en-US" sz="2400" b="0" i="1" u="none" strike="noStrike" kern="1200" cap="none" spc="0" normalizeH="0" baseline="0" noProof="0" dirty="0">
              <a:ln>
                <a:noFill/>
              </a:ln>
              <a:solidFill>
                <a:srgbClr val="0066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 Black" pitchFamily="34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 descr="KODEL-TEST-RE4-2-B00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340768"/>
            <a:ext cx="3059832" cy="1854826"/>
          </a:xfrm>
          <a:prstGeom prst="rect">
            <a:avLst/>
          </a:prstGeom>
        </p:spPr>
      </p:pic>
      <p:pic>
        <p:nvPicPr>
          <p:cNvPr id="4" name="그림 3" descr="KODEL-TEST-RE4-2-B00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59832" y="1340768"/>
            <a:ext cx="3024336" cy="1833309"/>
          </a:xfrm>
          <a:prstGeom prst="rect">
            <a:avLst/>
          </a:prstGeom>
        </p:spPr>
      </p:pic>
      <p:pic>
        <p:nvPicPr>
          <p:cNvPr id="5" name="그림 4" descr="KODEL-TEST-RE4-2-B006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078612" y="1340768"/>
            <a:ext cx="3065388" cy="1858194"/>
          </a:xfrm>
          <a:prstGeom prst="rect">
            <a:avLst/>
          </a:prstGeom>
        </p:spPr>
      </p:pic>
      <p:pic>
        <p:nvPicPr>
          <p:cNvPr id="6" name="그림 5" descr="KODEL-TEST-RE4-2-B007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" y="3140968"/>
            <a:ext cx="3059831" cy="1854826"/>
          </a:xfrm>
          <a:prstGeom prst="rect">
            <a:avLst/>
          </a:prstGeom>
        </p:spPr>
      </p:pic>
      <p:pic>
        <p:nvPicPr>
          <p:cNvPr id="7" name="그림 6" descr="KODEL-TEST-RE4-2-B008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059833" y="3140969"/>
            <a:ext cx="3024335" cy="1833308"/>
          </a:xfrm>
          <a:prstGeom prst="rect">
            <a:avLst/>
          </a:prstGeom>
        </p:spPr>
      </p:pic>
      <p:pic>
        <p:nvPicPr>
          <p:cNvPr id="8" name="그림 7" descr="KODEL-TEST-RE4-2-B009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084168" y="3140968"/>
            <a:ext cx="3059832" cy="1854826"/>
          </a:xfrm>
          <a:prstGeom prst="rect">
            <a:avLst/>
          </a:prstGeom>
        </p:spPr>
      </p:pic>
      <p:pic>
        <p:nvPicPr>
          <p:cNvPr id="9" name="그림 8" descr="KODEL-TEST-RE4-2-B010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1" y="4921746"/>
            <a:ext cx="3059832" cy="1854826"/>
          </a:xfrm>
          <a:prstGeom prst="rect">
            <a:avLst/>
          </a:prstGeom>
        </p:spPr>
      </p:pic>
      <p:sp>
        <p:nvSpPr>
          <p:cNvPr id="10" name="직사각형 9"/>
          <p:cNvSpPr/>
          <p:nvPr/>
        </p:nvSpPr>
        <p:spPr>
          <a:xfrm>
            <a:off x="683568" y="1340768"/>
            <a:ext cx="202523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200" b="1" dirty="0" smtClean="0">
                <a:latin typeface="Times New Roman" pitchFamily="18" charset="0"/>
                <a:cs typeface="Times New Roman" pitchFamily="18" charset="0"/>
              </a:rPr>
              <a:t>KODEL-TEST-RE4-2-B004</a:t>
            </a:r>
            <a:endParaRPr lang="ko-KR" altLang="en-US" sz="1200" dirty="0"/>
          </a:p>
        </p:txBody>
      </p:sp>
      <p:sp>
        <p:nvSpPr>
          <p:cNvPr id="11" name="직사각형 10"/>
          <p:cNvSpPr/>
          <p:nvPr/>
        </p:nvSpPr>
        <p:spPr>
          <a:xfrm>
            <a:off x="3635896" y="1340768"/>
            <a:ext cx="202523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200" b="1" dirty="0" smtClean="0">
                <a:latin typeface="Times New Roman" pitchFamily="18" charset="0"/>
                <a:cs typeface="Times New Roman" pitchFamily="18" charset="0"/>
              </a:rPr>
              <a:t>KODEL-TEST-RE4-2-B005</a:t>
            </a:r>
            <a:endParaRPr lang="ko-KR" altLang="en-US" sz="1200" dirty="0"/>
          </a:p>
        </p:txBody>
      </p:sp>
      <p:sp>
        <p:nvSpPr>
          <p:cNvPr id="12" name="직사각형 11"/>
          <p:cNvSpPr/>
          <p:nvPr/>
        </p:nvSpPr>
        <p:spPr>
          <a:xfrm>
            <a:off x="6732240" y="1340768"/>
            <a:ext cx="202523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200" b="1" dirty="0" smtClean="0">
                <a:latin typeface="Times New Roman" pitchFamily="18" charset="0"/>
                <a:cs typeface="Times New Roman" pitchFamily="18" charset="0"/>
              </a:rPr>
              <a:t>KODEL-TEST-RE4-2-B006</a:t>
            </a:r>
            <a:endParaRPr lang="ko-KR" altLang="en-US" sz="1200" dirty="0"/>
          </a:p>
        </p:txBody>
      </p:sp>
      <p:sp>
        <p:nvSpPr>
          <p:cNvPr id="13" name="직사각형 12"/>
          <p:cNvSpPr/>
          <p:nvPr/>
        </p:nvSpPr>
        <p:spPr>
          <a:xfrm>
            <a:off x="611560" y="3140968"/>
            <a:ext cx="202523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200" b="1" dirty="0" smtClean="0">
                <a:latin typeface="Times New Roman" pitchFamily="18" charset="0"/>
                <a:cs typeface="Times New Roman" pitchFamily="18" charset="0"/>
              </a:rPr>
              <a:t>KODEL-TEST-RE4-2-B007</a:t>
            </a:r>
            <a:endParaRPr lang="ko-KR" altLang="en-US" sz="1200" dirty="0"/>
          </a:p>
        </p:txBody>
      </p:sp>
      <p:sp>
        <p:nvSpPr>
          <p:cNvPr id="14" name="직사각형 13"/>
          <p:cNvSpPr/>
          <p:nvPr/>
        </p:nvSpPr>
        <p:spPr>
          <a:xfrm>
            <a:off x="3563888" y="3140968"/>
            <a:ext cx="202523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200" b="1" dirty="0" smtClean="0">
                <a:latin typeface="Times New Roman" pitchFamily="18" charset="0"/>
                <a:cs typeface="Times New Roman" pitchFamily="18" charset="0"/>
              </a:rPr>
              <a:t>KODEL-TEST-RE4-2-B008</a:t>
            </a:r>
            <a:endParaRPr lang="ko-KR" altLang="en-US" sz="1200" dirty="0"/>
          </a:p>
        </p:txBody>
      </p:sp>
      <p:sp>
        <p:nvSpPr>
          <p:cNvPr id="15" name="직사각형 14"/>
          <p:cNvSpPr/>
          <p:nvPr/>
        </p:nvSpPr>
        <p:spPr>
          <a:xfrm>
            <a:off x="6732240" y="3140968"/>
            <a:ext cx="202523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200" b="1" dirty="0" smtClean="0">
                <a:latin typeface="Times New Roman" pitchFamily="18" charset="0"/>
                <a:cs typeface="Times New Roman" pitchFamily="18" charset="0"/>
              </a:rPr>
              <a:t>KODEL-TEST-RE4-2-B009</a:t>
            </a:r>
            <a:endParaRPr lang="ko-KR" altLang="en-US" sz="1200" dirty="0"/>
          </a:p>
        </p:txBody>
      </p:sp>
      <p:sp>
        <p:nvSpPr>
          <p:cNvPr id="16" name="직사각형 15"/>
          <p:cNvSpPr/>
          <p:nvPr/>
        </p:nvSpPr>
        <p:spPr>
          <a:xfrm>
            <a:off x="611560" y="5013176"/>
            <a:ext cx="202523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200" b="1" dirty="0" smtClean="0">
                <a:latin typeface="Times New Roman" pitchFamily="18" charset="0"/>
                <a:cs typeface="Times New Roman" pitchFamily="18" charset="0"/>
              </a:rPr>
              <a:t>KODEL-TEST-RE4-2-B010</a:t>
            </a:r>
            <a:endParaRPr lang="ko-KR" altLang="en-US" sz="1200" dirty="0"/>
          </a:p>
        </p:txBody>
      </p:sp>
      <p:sp>
        <p:nvSpPr>
          <p:cNvPr id="17" name="직사각형 16"/>
          <p:cNvSpPr/>
          <p:nvPr/>
        </p:nvSpPr>
        <p:spPr>
          <a:xfrm>
            <a:off x="1043608" y="764704"/>
            <a:ext cx="633670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2000" b="1" dirty="0" smtClean="0">
                <a:latin typeface="Times New Roman" pitchFamily="18" charset="0"/>
                <a:cs typeface="Times New Roman" pitchFamily="18" charset="0"/>
              </a:rPr>
              <a:t>RE4/2 bottom (large gaps)</a:t>
            </a:r>
            <a:endParaRPr lang="ko-KR" altLang="en-US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KODEL-TEST-RE4-2-TN00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35198" y="3051967"/>
            <a:ext cx="3024336" cy="1834433"/>
          </a:xfrm>
          <a:prstGeom prst="rect">
            <a:avLst/>
          </a:prstGeom>
        </p:spPr>
      </p:pic>
      <p:pic>
        <p:nvPicPr>
          <p:cNvPr id="3" name="그림 2" descr="KODEL-TEST-RE4-2-TN00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923022" y="3041576"/>
            <a:ext cx="3041467" cy="1844824"/>
          </a:xfrm>
          <a:prstGeom prst="rect">
            <a:avLst/>
          </a:prstGeom>
        </p:spPr>
      </p:pic>
      <p:pic>
        <p:nvPicPr>
          <p:cNvPr id="4" name="그림 3" descr="KODEL-TEST-RE4-2-TN006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970694" y="4841776"/>
            <a:ext cx="2969458" cy="1844824"/>
          </a:xfrm>
          <a:prstGeom prst="rect">
            <a:avLst/>
          </a:prstGeom>
        </p:spPr>
      </p:pic>
      <p:pic>
        <p:nvPicPr>
          <p:cNvPr id="5" name="그림 4" descr="KODEL-TEST-RE4-2-TN008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940152" y="4869160"/>
            <a:ext cx="3041466" cy="1844824"/>
          </a:xfrm>
          <a:prstGeom prst="rect">
            <a:avLst/>
          </a:prstGeom>
        </p:spPr>
      </p:pic>
      <p:pic>
        <p:nvPicPr>
          <p:cNvPr id="6" name="그림 5" descr="KODEL-TEST-RE4-2-TW004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915816" y="881336"/>
            <a:ext cx="3080692" cy="1868617"/>
          </a:xfrm>
          <a:prstGeom prst="rect">
            <a:avLst/>
          </a:prstGeom>
        </p:spPr>
      </p:pic>
      <p:pic>
        <p:nvPicPr>
          <p:cNvPr id="7" name="그림 6" descr="KODEL-TEST-RE4-2-TW006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940152" y="881336"/>
            <a:ext cx="3096344" cy="1878111"/>
          </a:xfrm>
          <a:prstGeom prst="rect">
            <a:avLst/>
          </a:prstGeom>
        </p:spPr>
      </p:pic>
      <p:sp>
        <p:nvSpPr>
          <p:cNvPr id="8" name="직사각형 7"/>
          <p:cNvSpPr/>
          <p:nvPr/>
        </p:nvSpPr>
        <p:spPr>
          <a:xfrm>
            <a:off x="3491880" y="3068960"/>
            <a:ext cx="213584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200" b="1" dirty="0" smtClean="0">
                <a:latin typeface="Times New Roman" pitchFamily="18" charset="0"/>
                <a:cs typeface="Times New Roman" pitchFamily="18" charset="0"/>
              </a:rPr>
              <a:t>KODEL-TEST-RE4-2-TN004</a:t>
            </a:r>
            <a:endParaRPr lang="ko-KR" altLang="en-US" sz="1200" dirty="0"/>
          </a:p>
        </p:txBody>
      </p:sp>
      <p:sp>
        <p:nvSpPr>
          <p:cNvPr id="9" name="직사각형 8"/>
          <p:cNvSpPr/>
          <p:nvPr/>
        </p:nvSpPr>
        <p:spPr>
          <a:xfrm>
            <a:off x="6444208" y="3068960"/>
            <a:ext cx="213584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200" b="1" dirty="0" smtClean="0">
                <a:latin typeface="Times New Roman" pitchFamily="18" charset="0"/>
                <a:cs typeface="Times New Roman" pitchFamily="18" charset="0"/>
              </a:rPr>
              <a:t>KODEL-TEST-RE4-2-TN005</a:t>
            </a:r>
            <a:endParaRPr lang="ko-KR" altLang="en-US" sz="1200" dirty="0"/>
          </a:p>
        </p:txBody>
      </p:sp>
      <p:sp>
        <p:nvSpPr>
          <p:cNvPr id="10" name="직사각형 9"/>
          <p:cNvSpPr/>
          <p:nvPr/>
        </p:nvSpPr>
        <p:spPr>
          <a:xfrm>
            <a:off x="3491880" y="4869160"/>
            <a:ext cx="213584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200" b="1" dirty="0" smtClean="0">
                <a:latin typeface="Times New Roman" pitchFamily="18" charset="0"/>
                <a:cs typeface="Times New Roman" pitchFamily="18" charset="0"/>
              </a:rPr>
              <a:t>KODEL-TEST-RE4-2-TN006</a:t>
            </a:r>
            <a:endParaRPr lang="ko-KR" altLang="en-US" sz="1200" dirty="0"/>
          </a:p>
        </p:txBody>
      </p:sp>
      <p:sp>
        <p:nvSpPr>
          <p:cNvPr id="11" name="직사각형 10"/>
          <p:cNvSpPr/>
          <p:nvPr/>
        </p:nvSpPr>
        <p:spPr>
          <a:xfrm>
            <a:off x="6444208" y="4869160"/>
            <a:ext cx="213584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200" b="1" dirty="0" smtClean="0">
                <a:latin typeface="Times New Roman" pitchFamily="18" charset="0"/>
                <a:cs typeface="Times New Roman" pitchFamily="18" charset="0"/>
              </a:rPr>
              <a:t>KODEL-TEST-RE4-2-TN008</a:t>
            </a:r>
            <a:endParaRPr lang="ko-KR" altLang="en-US" sz="1200" dirty="0"/>
          </a:p>
        </p:txBody>
      </p:sp>
      <p:sp>
        <p:nvSpPr>
          <p:cNvPr id="12" name="직사각형 11"/>
          <p:cNvSpPr/>
          <p:nvPr/>
        </p:nvSpPr>
        <p:spPr>
          <a:xfrm>
            <a:off x="3491880" y="847745"/>
            <a:ext cx="217912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200" b="1" dirty="0" smtClean="0">
                <a:latin typeface="Times New Roman" pitchFamily="18" charset="0"/>
                <a:cs typeface="Times New Roman" pitchFamily="18" charset="0"/>
              </a:rPr>
              <a:t>KODEL-TEST-RE4-2-TW004</a:t>
            </a:r>
            <a:endParaRPr lang="ko-KR" altLang="en-US" sz="1200" dirty="0"/>
          </a:p>
        </p:txBody>
      </p:sp>
      <p:sp>
        <p:nvSpPr>
          <p:cNvPr id="13" name="직사각형 12"/>
          <p:cNvSpPr/>
          <p:nvPr/>
        </p:nvSpPr>
        <p:spPr>
          <a:xfrm>
            <a:off x="6516216" y="847745"/>
            <a:ext cx="217912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200" b="1" dirty="0" smtClean="0">
                <a:latin typeface="Times New Roman" pitchFamily="18" charset="0"/>
                <a:cs typeface="Times New Roman" pitchFamily="18" charset="0"/>
              </a:rPr>
              <a:t>KODEL-TEST-RE4-2-TW006</a:t>
            </a:r>
            <a:endParaRPr lang="ko-KR" altLang="en-US" sz="1200" dirty="0"/>
          </a:p>
        </p:txBody>
      </p:sp>
      <p:sp>
        <p:nvSpPr>
          <p:cNvPr id="14" name="직사각형 13"/>
          <p:cNvSpPr/>
          <p:nvPr/>
        </p:nvSpPr>
        <p:spPr>
          <a:xfrm>
            <a:off x="395536" y="1268760"/>
            <a:ext cx="198875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ko-KR" sz="2000" b="1" dirty="0" smtClean="0">
                <a:latin typeface="Times New Roman" pitchFamily="18" charset="0"/>
                <a:cs typeface="Times New Roman" pitchFamily="18" charset="0"/>
              </a:rPr>
              <a:t>RE4/2 Top wide</a:t>
            </a:r>
          </a:p>
          <a:p>
            <a:pPr algn="ctr"/>
            <a:r>
              <a:rPr lang="en-US" altLang="ko-KR" sz="2000" b="1" dirty="0" smtClean="0">
                <a:latin typeface="Times New Roman" pitchFamily="18" charset="0"/>
                <a:cs typeface="Times New Roman" pitchFamily="18" charset="0"/>
              </a:rPr>
              <a:t>(small gaps)</a:t>
            </a:r>
            <a:endParaRPr lang="ko-KR" altLang="en-US" sz="2000" dirty="0"/>
          </a:p>
        </p:txBody>
      </p:sp>
      <p:sp>
        <p:nvSpPr>
          <p:cNvPr id="15" name="직사각형 14"/>
          <p:cNvSpPr/>
          <p:nvPr/>
        </p:nvSpPr>
        <p:spPr>
          <a:xfrm>
            <a:off x="395536" y="4077072"/>
            <a:ext cx="228389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ko-KR" sz="2000" b="1" dirty="0" smtClean="0">
                <a:latin typeface="Times New Roman" pitchFamily="18" charset="0"/>
                <a:cs typeface="Times New Roman" pitchFamily="18" charset="0"/>
              </a:rPr>
              <a:t>RE4/2 Top narrow</a:t>
            </a:r>
          </a:p>
          <a:p>
            <a:pPr algn="ctr"/>
            <a:r>
              <a:rPr lang="en-US" altLang="ko-KR" sz="2000" b="1" dirty="0" smtClean="0">
                <a:latin typeface="Times New Roman" pitchFamily="18" charset="0"/>
                <a:cs typeface="Times New Roman" pitchFamily="18" charset="0"/>
              </a:rPr>
              <a:t>(mid-sized gaps)</a:t>
            </a:r>
            <a:endParaRPr lang="ko-KR" altLang="en-US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1271</TotalTime>
  <Words>59</Words>
  <Application>Microsoft Office PowerPoint</Application>
  <PresentationFormat>화면 슬라이드 쇼(4:3)</PresentationFormat>
  <Paragraphs>34</Paragraphs>
  <Slides>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Office 테마</vt:lpstr>
      <vt:lpstr>슬라이드 1</vt:lpstr>
      <vt:lpstr>슬라이드 2</vt:lpstr>
      <vt:lpstr>슬라이드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P5K PRO</dc:creator>
  <cp:lastModifiedBy>P5K PRO</cp:lastModifiedBy>
  <cp:revision>141</cp:revision>
  <dcterms:created xsi:type="dcterms:W3CDTF">2011-07-18T05:34:04Z</dcterms:created>
  <dcterms:modified xsi:type="dcterms:W3CDTF">2012-05-09T07:32:44Z</dcterms:modified>
</cp:coreProperties>
</file>