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Default Extension="png" ContentType="image/png"/>
  <Default Extension="bin" ContentType="application/vnd.openxmlformats-officedocument.oleObject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Default Extension="vml" ContentType="application/vnd.openxmlformats-officedocument.vmlDrawing"/>
  <Override PartName="/ppt/notesSlides/notesSlide8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10"/>
  </p:notesMasterIdLst>
  <p:handoutMasterIdLst>
    <p:handoutMasterId r:id="rId11"/>
  </p:handoutMasterIdLst>
  <p:sldIdLst>
    <p:sldId id="288" r:id="rId2"/>
    <p:sldId id="290" r:id="rId3"/>
    <p:sldId id="291" r:id="rId4"/>
    <p:sldId id="293" r:id="rId5"/>
    <p:sldId id="294" r:id="rId6"/>
    <p:sldId id="295" r:id="rId7"/>
    <p:sldId id="292" r:id="rId8"/>
    <p:sldId id="296" r:id="rId9"/>
  </p:sldIdLst>
  <p:sldSz cx="9144000" cy="6858000" type="letter"/>
  <p:notesSz cx="6746875" cy="9867900"/>
  <p:kinsoku lang="ja-JP" invalStChars="、。，．・：；？！゛゜ヽヾゝゞ々ー’”）〕］｝〉》」』】°‰′″℃￠％ぁぃぅぇぉっゃゅょゎァィゥェォッャュョヮヵヶ!%),.:;?]}｡｣､･ｧｨｩｪｫｬｭｮｯｰﾞﾟ" invalEndChars="‘“（〔［｛〈《「『【￥＄$([\{｢￡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Book Antiqua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Book Antiqua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Book Antiqua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Book Antiqua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Book Antiqua" pitchFamily="18" charset="0"/>
        <a:ea typeface="+mn-ea"/>
        <a:cs typeface="+mn-cs"/>
      </a:defRPr>
    </a:lvl5pPr>
    <a:lvl6pPr marL="2286000" algn="l" defTabSz="914400" rtl="0" eaLnBrk="1" latinLnBrk="0" hangingPunct="1">
      <a:defRPr b="1" kern="1200">
        <a:solidFill>
          <a:schemeClr val="tx1"/>
        </a:solidFill>
        <a:latin typeface="Book Antiqua" pitchFamily="18" charset="0"/>
        <a:ea typeface="+mn-ea"/>
        <a:cs typeface="+mn-cs"/>
      </a:defRPr>
    </a:lvl6pPr>
    <a:lvl7pPr marL="2743200" algn="l" defTabSz="914400" rtl="0" eaLnBrk="1" latinLnBrk="0" hangingPunct="1">
      <a:defRPr b="1" kern="1200">
        <a:solidFill>
          <a:schemeClr val="tx1"/>
        </a:solidFill>
        <a:latin typeface="Book Antiqua" pitchFamily="18" charset="0"/>
        <a:ea typeface="+mn-ea"/>
        <a:cs typeface="+mn-cs"/>
      </a:defRPr>
    </a:lvl7pPr>
    <a:lvl8pPr marL="3200400" algn="l" defTabSz="914400" rtl="0" eaLnBrk="1" latinLnBrk="0" hangingPunct="1">
      <a:defRPr b="1" kern="1200">
        <a:solidFill>
          <a:schemeClr val="tx1"/>
        </a:solidFill>
        <a:latin typeface="Book Antiqua" pitchFamily="18" charset="0"/>
        <a:ea typeface="+mn-ea"/>
        <a:cs typeface="+mn-cs"/>
      </a:defRPr>
    </a:lvl8pPr>
    <a:lvl9pPr marL="3657600" algn="l" defTabSz="914400" rtl="0" eaLnBrk="1" latinLnBrk="0" hangingPunct="1">
      <a:defRPr b="1" kern="1200">
        <a:solidFill>
          <a:schemeClr val="tx1"/>
        </a:solidFill>
        <a:latin typeface="Book Antiqua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chemeClr val="tx1"/>
    </p:penClr>
  </p:showPr>
  <p:clrMru>
    <a:srgbClr val="DFF31F"/>
    <a:srgbClr val="006699"/>
    <a:srgbClr val="00FFFF"/>
    <a:srgbClr val="33CC33"/>
    <a:srgbClr val="0000FF"/>
    <a:srgbClr val="DEF915"/>
    <a:srgbClr val="FF00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napVertSplitter="1" vertBarState="minimized" horzBarState="maximized">
    <p:restoredLeft sz="15620"/>
    <p:restoredTop sz="94660"/>
  </p:normalViewPr>
  <p:slideViewPr>
    <p:cSldViewPr snapToObjects="1">
      <p:cViewPr varScale="1">
        <p:scale>
          <a:sx n="71" d="100"/>
          <a:sy n="71" d="100"/>
        </p:scale>
        <p:origin x="-210" y="-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ChangeArrowheads="1"/>
          </p:cNvSpPr>
          <p:nvPr/>
        </p:nvSpPr>
        <p:spPr bwMode="auto">
          <a:xfrm>
            <a:off x="3009900" y="9401175"/>
            <a:ext cx="727075" cy="27146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279" tIns="45960" rIns="90279" bIns="45960">
            <a:spAutoFit/>
          </a:bodyPr>
          <a:lstStyle/>
          <a:p>
            <a:pPr algn="ctr" defTabSz="898525" eaLnBrk="0" hangingPunct="0">
              <a:lnSpc>
                <a:spcPct val="90000"/>
              </a:lnSpc>
              <a:defRPr/>
            </a:pPr>
            <a:r>
              <a:rPr lang="en-US" sz="1200" b="0">
                <a:latin typeface="Arial" charset="0"/>
              </a:rPr>
              <a:t>Page </a:t>
            </a:r>
            <a:fld id="{7CDC4730-7C18-4D36-86F7-A25ED926531D}" type="slidenum">
              <a:rPr lang="en-US" sz="1200" b="0">
                <a:latin typeface="Arial" charset="0"/>
              </a:rPr>
              <a:pPr algn="ctr" defTabSz="898525" eaLnBrk="0" hangingPunct="0">
                <a:lnSpc>
                  <a:spcPct val="90000"/>
                </a:lnSpc>
                <a:defRPr/>
              </a:pPr>
              <a:t>‹#›</a:t>
            </a:fld>
            <a:endParaRPr lang="en-US" sz="1200" b="0">
              <a:latin typeface="Arial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00113" y="4686300"/>
            <a:ext cx="4946650" cy="44418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3563" tIns="45960" rIns="93563" bIns="4596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Body Text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4099" name="Rectangle 3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4400" y="746125"/>
            <a:ext cx="4916488" cy="3687763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</p:sp>
      <p:sp>
        <p:nvSpPr>
          <p:cNvPr id="2052" name="Rectangle 4"/>
          <p:cNvSpPr>
            <a:spLocks noChangeArrowheads="1"/>
          </p:cNvSpPr>
          <p:nvPr/>
        </p:nvSpPr>
        <p:spPr bwMode="auto">
          <a:xfrm>
            <a:off x="3009900" y="9401175"/>
            <a:ext cx="727075" cy="27146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279" tIns="45960" rIns="90279" bIns="45960">
            <a:spAutoFit/>
          </a:bodyPr>
          <a:lstStyle/>
          <a:p>
            <a:pPr algn="ctr" defTabSz="898525" eaLnBrk="0" hangingPunct="0">
              <a:lnSpc>
                <a:spcPct val="90000"/>
              </a:lnSpc>
              <a:defRPr/>
            </a:pPr>
            <a:r>
              <a:rPr lang="en-US" sz="1200" b="0">
                <a:latin typeface="Arial" charset="0"/>
              </a:rPr>
              <a:t>Page </a:t>
            </a:r>
            <a:fld id="{A2F98A44-C1A7-4924-A002-3B3CBA0FA018}" type="slidenum">
              <a:rPr lang="en-US" sz="1200" b="0">
                <a:latin typeface="Arial" charset="0"/>
              </a:rPr>
              <a:pPr algn="ctr" defTabSz="898525" eaLnBrk="0" hangingPunct="0">
                <a:lnSpc>
                  <a:spcPct val="90000"/>
                </a:lnSpc>
                <a:defRPr/>
              </a:pPr>
              <a:t>‹#›</a:t>
            </a:fld>
            <a:endParaRPr lang="en-US" sz="1200" b="0">
              <a:latin typeface="Arial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lnSpc>
        <a:spcPct val="90000"/>
      </a:lnSpc>
      <a:spcBef>
        <a:spcPct val="40000"/>
      </a:spcBef>
      <a:spcAft>
        <a:spcPct val="0"/>
      </a:spcAft>
      <a:defRPr sz="1200" kern="1200">
        <a:solidFill>
          <a:schemeClr val="tx1"/>
        </a:solidFill>
        <a:latin typeface="Book Antiqua" pitchFamily="18" charset="0"/>
        <a:ea typeface="+mn-ea"/>
        <a:cs typeface="+mn-cs"/>
      </a:defRPr>
    </a:lvl1pPr>
    <a:lvl2pPr marL="457200" algn="l" rtl="0" eaLnBrk="0" fontAlgn="base" hangingPunct="0">
      <a:lnSpc>
        <a:spcPct val="90000"/>
      </a:lnSpc>
      <a:spcBef>
        <a:spcPct val="40000"/>
      </a:spcBef>
      <a:spcAft>
        <a:spcPct val="0"/>
      </a:spcAft>
      <a:defRPr sz="1200" kern="1200">
        <a:solidFill>
          <a:schemeClr val="tx1"/>
        </a:solidFill>
        <a:latin typeface="Book Antiqua" pitchFamily="18" charset="0"/>
        <a:ea typeface="+mn-ea"/>
        <a:cs typeface="+mn-cs"/>
      </a:defRPr>
    </a:lvl2pPr>
    <a:lvl3pPr marL="914400" algn="l" rtl="0" eaLnBrk="0" fontAlgn="base" hangingPunct="0">
      <a:lnSpc>
        <a:spcPct val="90000"/>
      </a:lnSpc>
      <a:spcBef>
        <a:spcPct val="40000"/>
      </a:spcBef>
      <a:spcAft>
        <a:spcPct val="0"/>
      </a:spcAft>
      <a:defRPr sz="1200" kern="1200">
        <a:solidFill>
          <a:schemeClr val="tx1"/>
        </a:solidFill>
        <a:latin typeface="Book Antiqua" pitchFamily="18" charset="0"/>
        <a:ea typeface="+mn-ea"/>
        <a:cs typeface="+mn-cs"/>
      </a:defRPr>
    </a:lvl3pPr>
    <a:lvl4pPr marL="1371600" algn="l" rtl="0" eaLnBrk="0" fontAlgn="base" hangingPunct="0">
      <a:lnSpc>
        <a:spcPct val="90000"/>
      </a:lnSpc>
      <a:spcBef>
        <a:spcPct val="40000"/>
      </a:spcBef>
      <a:spcAft>
        <a:spcPct val="0"/>
      </a:spcAft>
      <a:defRPr sz="1200" kern="1200">
        <a:solidFill>
          <a:schemeClr val="tx1"/>
        </a:solidFill>
        <a:latin typeface="Book Antiqua" pitchFamily="18" charset="0"/>
        <a:ea typeface="+mn-ea"/>
        <a:cs typeface="+mn-cs"/>
      </a:defRPr>
    </a:lvl4pPr>
    <a:lvl5pPr marL="1828800" algn="l" rtl="0" eaLnBrk="0" fontAlgn="base" hangingPunct="0">
      <a:lnSpc>
        <a:spcPct val="90000"/>
      </a:lnSpc>
      <a:spcBef>
        <a:spcPct val="40000"/>
      </a:spcBef>
      <a:spcAft>
        <a:spcPct val="0"/>
      </a:spcAft>
      <a:defRPr sz="1200" kern="1200">
        <a:solidFill>
          <a:schemeClr val="tx1"/>
        </a:solidFill>
        <a:latin typeface="Book Antiqua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19238" y="260350"/>
            <a:ext cx="5888037" cy="84137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oleObject" Target="../embeddings/oleObject1.bin"/><Relationship Id="rId5" Type="http://schemas.openxmlformats.org/officeDocument/2006/relationships/image" Target="../media/image2.png"/><Relationship Id="rId4" Type="http://schemas.openxmlformats.org/officeDocument/2006/relationships/vmlDrawing" Target="../drawings/vmlDrawing1.v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1519238" y="260350"/>
            <a:ext cx="5888037" cy="841375"/>
          </a:xfrm>
          <a:prstGeom prst="rect">
            <a:avLst/>
          </a:prstGeom>
          <a:gradFill rotWithShape="0">
            <a:gsLst>
              <a:gs pos="0">
                <a:srgbClr val="006699">
                  <a:gamma/>
                  <a:tint val="0"/>
                  <a:invGamma/>
                </a:srgbClr>
              </a:gs>
              <a:gs pos="100000">
                <a:srgbClr val="006699"/>
              </a:gs>
            </a:gsLst>
            <a:lin ang="0" scaled="1"/>
          </a:gradFill>
          <a:ln w="12700">
            <a:noFill/>
            <a:miter lim="800000"/>
            <a:headEnd/>
            <a:tailEnd/>
          </a:ln>
          <a:effectLst>
            <a:outerShdw dist="53882" dir="2700000" algn="ctr" rotWithShape="0">
              <a:srgbClr val="FFFFFF"/>
            </a:outerShdw>
          </a:effectLst>
        </p:spPr>
        <p:txBody>
          <a:bodyPr vert="horz" wrap="square" lIns="90488" tIns="44450" rIns="90488" bIns="44450" numCol="1" anchor="ctr" anchorCtr="0" compatLnSpc="1">
            <a:prstTxWarp prst="textNoShape">
              <a:avLst/>
            </a:prstTxWarp>
          </a:bodyPr>
          <a:lstStyle/>
          <a:p>
            <a:pPr lvl="0"/>
            <a:endParaRPr lang="en-GB" dirty="0" smtClean="0"/>
          </a:p>
        </p:txBody>
      </p:sp>
      <p:sp>
        <p:nvSpPr>
          <p:cNvPr id="1028" name="Rectangle 4"/>
          <p:cNvSpPr>
            <a:spLocks noChangeArrowheads="1"/>
          </p:cNvSpPr>
          <p:nvPr/>
        </p:nvSpPr>
        <p:spPr bwMode="auto">
          <a:xfrm>
            <a:off x="652463" y="6602413"/>
            <a:ext cx="1565275" cy="3968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pPr eaLnBrk="0" hangingPunct="0">
              <a:defRPr/>
            </a:pPr>
            <a:r>
              <a:rPr lang="en-US" sz="1000" dirty="0">
                <a:solidFill>
                  <a:schemeClr val="tx2"/>
                </a:solidFill>
                <a:latin typeface="Arial" charset="0"/>
              </a:rPr>
              <a:t>Ian </a:t>
            </a:r>
            <a:r>
              <a:rPr lang="en-US" sz="1000" dirty="0" err="1">
                <a:solidFill>
                  <a:schemeClr val="tx2"/>
                </a:solidFill>
                <a:latin typeface="Arial" charset="0"/>
              </a:rPr>
              <a:t>Crotty</a:t>
            </a:r>
            <a:r>
              <a:rPr lang="en-US" sz="1000" dirty="0">
                <a:solidFill>
                  <a:schemeClr val="tx2"/>
                </a:solidFill>
                <a:latin typeface="Arial" charset="0"/>
              </a:rPr>
              <a:t> 02 July 2010</a:t>
            </a:r>
          </a:p>
          <a:p>
            <a:pPr eaLnBrk="0" hangingPunct="0">
              <a:defRPr/>
            </a:pPr>
            <a:endParaRPr lang="en-US" sz="1000" dirty="0">
              <a:solidFill>
                <a:schemeClr val="tx2"/>
              </a:solidFill>
              <a:latin typeface="Arial" charset="0"/>
            </a:endParaRPr>
          </a:p>
        </p:txBody>
      </p:sp>
      <p:sp>
        <p:nvSpPr>
          <p:cNvPr id="1030" name="Line 6"/>
          <p:cNvSpPr>
            <a:spLocks noChangeShapeType="1"/>
          </p:cNvSpPr>
          <p:nvPr/>
        </p:nvSpPr>
        <p:spPr bwMode="auto">
          <a:xfrm>
            <a:off x="679450" y="6565900"/>
            <a:ext cx="76835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eaLnBrk="0" hangingPunct="0">
              <a:defRPr/>
            </a:pPr>
            <a:endParaRPr lang="en-US"/>
          </a:p>
        </p:txBody>
      </p:sp>
      <p:sp>
        <p:nvSpPr>
          <p:cNvPr id="1033" name="Text Box 9"/>
          <p:cNvSpPr txBox="1">
            <a:spLocks noChangeArrowheads="1"/>
          </p:cNvSpPr>
          <p:nvPr/>
        </p:nvSpPr>
        <p:spPr bwMode="auto">
          <a:xfrm>
            <a:off x="679450" y="241300"/>
            <a:ext cx="1219200" cy="36671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  <a:defRPr/>
            </a:pPr>
            <a:endParaRPr lang="en-GB"/>
          </a:p>
        </p:txBody>
      </p:sp>
      <p:sp>
        <p:nvSpPr>
          <p:cNvPr id="1035" name="Text Box 11"/>
          <p:cNvSpPr txBox="1">
            <a:spLocks noChangeArrowheads="1"/>
          </p:cNvSpPr>
          <p:nvPr/>
        </p:nvSpPr>
        <p:spPr bwMode="auto">
          <a:xfrm>
            <a:off x="7407275" y="-125413"/>
            <a:ext cx="184150" cy="36671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>
              <a:defRPr/>
            </a:pPr>
            <a:endParaRPr lang="en-GB"/>
          </a:p>
        </p:txBody>
      </p:sp>
      <p:pic>
        <p:nvPicPr>
          <p:cNvPr id="1115" name="Picture 82" descr="CERNlogo"/>
          <p:cNvPicPr>
            <a:picLocks noChangeAspect="1" noChangeArrowheads="1"/>
          </p:cNvPicPr>
          <p:nvPr userDrawn="1"/>
        </p:nvPicPr>
        <p:blipFill>
          <a:blip r:embed="rId5"/>
          <a:srcRect/>
          <a:stretch>
            <a:fillRect/>
          </a:stretch>
        </p:blipFill>
        <p:spPr bwMode="auto">
          <a:xfrm>
            <a:off x="679450" y="261938"/>
            <a:ext cx="839788" cy="839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108" name="Object 84"/>
          <p:cNvGraphicFramePr>
            <a:graphicFrameLocks noChangeAspect="1"/>
          </p:cNvGraphicFramePr>
          <p:nvPr/>
        </p:nvGraphicFramePr>
        <p:xfrm>
          <a:off x="7407275" y="261938"/>
          <a:ext cx="882650" cy="842962"/>
        </p:xfrm>
        <a:graphic>
          <a:graphicData uri="http://schemas.openxmlformats.org/presentationml/2006/ole">
            <p:oleObj spid="_x0000_s1108" name="Artwork" r:id="rId6" imgW="5906250" imgH="5906250" progId="">
              <p:embed/>
            </p:oleObj>
          </a:graphicData>
        </a:graphic>
      </p:graphicFrame>
      <p:sp>
        <p:nvSpPr>
          <p:cNvPr id="1110" name="Text Box 86"/>
          <p:cNvSpPr txBox="1">
            <a:spLocks noChangeArrowheads="1"/>
          </p:cNvSpPr>
          <p:nvPr userDrawn="1"/>
        </p:nvSpPr>
        <p:spPr bwMode="auto">
          <a:xfrm>
            <a:off x="679450" y="1568450"/>
            <a:ext cx="7610475" cy="476091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defRPr/>
            </a:pPr>
            <a:endParaRPr lang="en-US"/>
          </a:p>
          <a:p>
            <a:pPr eaLnBrk="0" hangingPunct="0">
              <a:defRPr/>
            </a:pPr>
            <a:endParaRPr lang="en-US"/>
          </a:p>
          <a:p>
            <a:pPr eaLnBrk="0" hangingPunct="0">
              <a:defRPr/>
            </a:pPr>
            <a:endParaRPr lang="en-US"/>
          </a:p>
          <a:p>
            <a:pPr eaLnBrk="0" hangingPunct="0">
              <a:defRPr/>
            </a:pPr>
            <a:endParaRPr lang="en-US"/>
          </a:p>
          <a:p>
            <a:pPr eaLnBrk="0" hangingPunct="0">
              <a:defRPr/>
            </a:pPr>
            <a:endParaRPr lang="en-US"/>
          </a:p>
          <a:p>
            <a:pPr eaLnBrk="0" hangingPunct="0">
              <a:defRPr/>
            </a:pPr>
            <a:endParaRPr lang="en-US"/>
          </a:p>
          <a:p>
            <a:pPr eaLnBrk="0" hangingPunct="0">
              <a:defRPr/>
            </a:pPr>
            <a:endParaRPr lang="en-US"/>
          </a:p>
          <a:p>
            <a:pPr eaLnBrk="0" hangingPunct="0">
              <a:defRPr/>
            </a:pPr>
            <a:endParaRPr lang="en-US"/>
          </a:p>
          <a:p>
            <a:pPr eaLnBrk="0" hangingPunct="0">
              <a:defRPr/>
            </a:pPr>
            <a:endParaRPr lang="en-US"/>
          </a:p>
          <a:p>
            <a:pPr eaLnBrk="0" hangingPunct="0">
              <a:defRPr/>
            </a:pPr>
            <a:endParaRPr lang="en-US"/>
          </a:p>
          <a:p>
            <a:pPr eaLnBrk="0" hangingPunct="0">
              <a:defRPr/>
            </a:pPr>
            <a:endParaRPr lang="en-US"/>
          </a:p>
          <a:p>
            <a:pPr eaLnBrk="0" hangingPunct="0">
              <a:defRPr/>
            </a:pPr>
            <a:endParaRPr lang="en-US"/>
          </a:p>
          <a:p>
            <a:pPr eaLnBrk="0" hangingPunct="0">
              <a:defRPr/>
            </a:pPr>
            <a:endParaRPr lang="en-US"/>
          </a:p>
          <a:p>
            <a:pPr eaLnBrk="0" hangingPunct="0">
              <a:defRPr/>
            </a:pPr>
            <a:endParaRPr lang="en-US"/>
          </a:p>
          <a:p>
            <a:pPr eaLnBrk="0" hangingPunct="0">
              <a:defRPr/>
            </a:pPr>
            <a:endParaRPr lang="en-US"/>
          </a:p>
          <a:p>
            <a:pPr eaLnBrk="0" hangingPunct="0">
              <a:defRPr/>
            </a:pPr>
            <a:endParaRPr lang="en-US"/>
          </a:p>
          <a:p>
            <a:pPr eaLnBrk="0" hangingPunct="0">
              <a:defRPr/>
            </a:pPr>
            <a:endParaRPr lang="en-US"/>
          </a:p>
        </p:txBody>
      </p:sp>
      <p:sp>
        <p:nvSpPr>
          <p:cNvPr id="1111" name="Text Box 87"/>
          <p:cNvSpPr txBox="1">
            <a:spLocks noChangeArrowheads="1"/>
          </p:cNvSpPr>
          <p:nvPr userDrawn="1"/>
        </p:nvSpPr>
        <p:spPr bwMode="auto">
          <a:xfrm flipH="1" flipV="1">
            <a:off x="503238" y="1023938"/>
            <a:ext cx="184150" cy="36671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rot="10800000">
            <a:spAutoFit/>
          </a:bodyPr>
          <a:lstStyle/>
          <a:p>
            <a:pPr eaLnBrk="0" hangingPunct="0">
              <a:defRPr/>
            </a:pPr>
            <a:endParaRPr lang="en-GB"/>
          </a:p>
        </p:txBody>
      </p:sp>
      <p:sp>
        <p:nvSpPr>
          <p:cNvPr id="1112" name="Text Box 88"/>
          <p:cNvSpPr txBox="1">
            <a:spLocks noChangeArrowheads="1"/>
          </p:cNvSpPr>
          <p:nvPr userDrawn="1"/>
        </p:nvSpPr>
        <p:spPr bwMode="auto">
          <a:xfrm>
            <a:off x="501650" y="1660525"/>
            <a:ext cx="184150" cy="36671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  <a:defRPr/>
            </a:pPr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49" r:id="rId2"/>
  </p:sldLayoutIdLst>
  <p:txStyles>
    <p:titleStyle>
      <a:lvl1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rgbClr val="FF0000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rgbClr val="FF0000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2pPr>
      <a:lvl3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rgbClr val="FF0000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3pPr>
      <a:lvl4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rgbClr val="FF0000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4pPr>
      <a:lvl5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rgbClr val="FF0000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5pPr>
      <a:lvl6pPr marL="457200"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rgbClr val="FF0000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6pPr>
      <a:lvl7pPr marL="914400"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rgbClr val="FF0000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7pPr>
      <a:lvl8pPr marL="1371600"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rgbClr val="FF0000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8pPr>
      <a:lvl9pPr marL="1828800"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rgbClr val="FF0000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9pPr>
    </p:titleStyle>
    <p:bodyStyle>
      <a:lvl1pPr marL="285750" indent="-285750" algn="ctr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defRPr b="1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SzPct val="100000"/>
        <a:buChar char="•"/>
        <a:defRPr sz="2400" b="1">
          <a:solidFill>
            <a:srgbClr val="114FFB"/>
          </a:solidFill>
          <a:latin typeface="+mn-lt"/>
        </a:defRPr>
      </a:lvl2pPr>
      <a:lvl3pPr marL="1143000" indent="-228600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SzPct val="100000"/>
        <a:buChar char="•"/>
        <a:defRPr sz="2400">
          <a:solidFill>
            <a:srgbClr val="005400"/>
          </a:solidFill>
          <a:latin typeface="+mn-lt"/>
        </a:defRPr>
      </a:lvl3pPr>
      <a:lvl4pPr marL="1543050" indent="-171450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SzPct val="100000"/>
        <a:buChar char="•"/>
        <a:defRPr b="1">
          <a:solidFill>
            <a:srgbClr val="0000FF"/>
          </a:solidFill>
          <a:latin typeface="+mn-lt"/>
        </a:defRPr>
      </a:lvl4pPr>
      <a:lvl5pPr marL="2000250" indent="-171450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SzPct val="100000"/>
        <a:buChar char="•"/>
        <a:defRPr>
          <a:solidFill>
            <a:schemeClr val="tx2"/>
          </a:solidFill>
          <a:latin typeface="+mn-lt"/>
        </a:defRPr>
      </a:lvl5pPr>
      <a:lvl6pPr marL="2457450" indent="-171450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SzPct val="100000"/>
        <a:buChar char="•"/>
        <a:defRPr>
          <a:solidFill>
            <a:schemeClr val="tx2"/>
          </a:solidFill>
          <a:latin typeface="+mn-lt"/>
        </a:defRPr>
      </a:lvl6pPr>
      <a:lvl7pPr marL="2914650" indent="-171450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SzPct val="100000"/>
        <a:buChar char="•"/>
        <a:defRPr>
          <a:solidFill>
            <a:schemeClr val="tx2"/>
          </a:solidFill>
          <a:latin typeface="+mn-lt"/>
        </a:defRPr>
      </a:lvl7pPr>
      <a:lvl8pPr marL="3371850" indent="-171450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SzPct val="100000"/>
        <a:buChar char="•"/>
        <a:defRPr>
          <a:solidFill>
            <a:schemeClr val="tx2"/>
          </a:solidFill>
          <a:latin typeface="+mn-lt"/>
        </a:defRPr>
      </a:lvl8pPr>
      <a:lvl9pPr marL="3829050" indent="-171450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SzPct val="100000"/>
        <a:buChar char="•"/>
        <a:defRPr>
          <a:solidFill>
            <a:schemeClr val="tx2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HPL</a:t>
            </a:r>
            <a:endParaRPr lang="en-US" dirty="0"/>
          </a:p>
        </p:txBody>
      </p:sp>
      <p:sp>
        <p:nvSpPr>
          <p:cNvPr id="6146" name="TextBox 2"/>
          <p:cNvSpPr txBox="1">
            <a:spLocks noChangeArrowheads="1"/>
          </p:cNvSpPr>
          <p:nvPr/>
        </p:nvSpPr>
        <p:spPr bwMode="auto">
          <a:xfrm>
            <a:off x="609600" y="1371600"/>
            <a:ext cx="7527925" cy="557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endParaRPr lang="en-US"/>
          </a:p>
          <a:p>
            <a:pPr eaLnBrk="0" hangingPunct="0"/>
            <a:endParaRPr lang="en-US"/>
          </a:p>
          <a:p>
            <a:pPr eaLnBrk="0" hangingPunct="0"/>
            <a:r>
              <a:rPr lang="en-US" sz="2400" b="0" i="1"/>
              <a:t>HPL Manufacture change</a:t>
            </a:r>
          </a:p>
          <a:p>
            <a:pPr eaLnBrk="0" hangingPunct="0"/>
            <a:r>
              <a:rPr lang="en-US" sz="2400" b="0" i="1"/>
              <a:t>Cutting &amp; Surface treatment</a:t>
            </a:r>
          </a:p>
          <a:p>
            <a:pPr eaLnBrk="0" hangingPunct="0"/>
            <a:r>
              <a:rPr lang="en-US" sz="2400" b="0" i="1"/>
              <a:t>Quality assurance</a:t>
            </a:r>
          </a:p>
          <a:p>
            <a:pPr eaLnBrk="0" hangingPunct="0"/>
            <a:r>
              <a:rPr lang="en-US" sz="2400" b="0" i="1"/>
              <a:t>Schedule</a:t>
            </a:r>
          </a:p>
          <a:p>
            <a:pPr eaLnBrk="0" hangingPunct="0"/>
            <a:endParaRPr lang="en-US" sz="2400" b="0" i="1"/>
          </a:p>
          <a:p>
            <a:pPr eaLnBrk="0" hangingPunct="0"/>
            <a:endParaRPr lang="en-US" sz="2400" b="0" i="1"/>
          </a:p>
          <a:p>
            <a:pPr eaLnBrk="0" hangingPunct="0"/>
            <a:r>
              <a:rPr lang="en-US" sz="2400" b="0" i="1"/>
              <a:t>Gaps</a:t>
            </a:r>
          </a:p>
          <a:p>
            <a:pPr eaLnBrk="0" hangingPunct="0"/>
            <a:r>
              <a:rPr lang="en-US" sz="2400" b="0" i="1"/>
              <a:t>Quality Assurance Testing</a:t>
            </a:r>
          </a:p>
          <a:p>
            <a:pPr eaLnBrk="0" hangingPunct="0"/>
            <a:endParaRPr lang="en-US" sz="2400" b="0" i="1"/>
          </a:p>
          <a:p>
            <a:pPr eaLnBrk="0" hangingPunct="0"/>
            <a:endParaRPr lang="en-US"/>
          </a:p>
          <a:p>
            <a:pPr eaLnBrk="0" hangingPunct="0"/>
            <a:endParaRPr lang="en-US"/>
          </a:p>
          <a:p>
            <a:pPr eaLnBrk="0" hangingPunct="0"/>
            <a:endParaRPr lang="en-US"/>
          </a:p>
          <a:p>
            <a:pPr eaLnBrk="0" hangingPunct="0"/>
            <a:endParaRPr lang="en-US"/>
          </a:p>
          <a:p>
            <a:pPr eaLnBrk="0" hangingPunct="0"/>
            <a:endParaRPr lang="en-US"/>
          </a:p>
          <a:p>
            <a:pPr eaLnBrk="0" hangingPunct="0"/>
            <a:endParaRPr 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HPL Production Source</a:t>
            </a:r>
          </a:p>
        </p:txBody>
      </p:sp>
      <p:sp>
        <p:nvSpPr>
          <p:cNvPr id="7170" name="Text Box 3"/>
          <p:cNvSpPr txBox="1">
            <a:spLocks noChangeArrowheads="1"/>
          </p:cNvSpPr>
          <p:nvPr/>
        </p:nvSpPr>
        <p:spPr bwMode="auto">
          <a:xfrm>
            <a:off x="838200" y="2209800"/>
            <a:ext cx="7086600" cy="3941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Original  supplier Pan Pla has gone bancrupt. A larger well organised company Puricelli has been found just North of Milan. </a:t>
            </a:r>
          </a:p>
          <a:p>
            <a:pPr>
              <a:spcBef>
                <a:spcPct val="50000"/>
              </a:spcBef>
            </a:pPr>
            <a:endParaRPr lang="en-US"/>
          </a:p>
          <a:p>
            <a:pPr>
              <a:spcBef>
                <a:spcPct val="50000"/>
              </a:spcBef>
            </a:pPr>
            <a:r>
              <a:rPr lang="en-US"/>
              <a:t>Two key people are still available, one in Puricelli and the other as consultant to Puricelli</a:t>
            </a:r>
          </a:p>
          <a:p>
            <a:pPr>
              <a:spcBef>
                <a:spcPct val="50000"/>
              </a:spcBef>
            </a:pPr>
            <a:endParaRPr lang="en-US"/>
          </a:p>
          <a:p>
            <a:pPr>
              <a:spcBef>
                <a:spcPct val="50000"/>
              </a:spcBef>
            </a:pPr>
            <a:r>
              <a:rPr lang="en-US"/>
              <a:t>4 Pre-production batches to learn and fine tune the new production chain. Results are not perfect  but meet the original specification.</a:t>
            </a:r>
          </a:p>
          <a:p>
            <a:pPr>
              <a:spcBef>
                <a:spcPct val="50000"/>
              </a:spcBef>
            </a:pPr>
            <a:endParaRPr lang="en-US"/>
          </a:p>
          <a:p>
            <a:pPr>
              <a:spcBef>
                <a:spcPct val="50000"/>
              </a:spcBef>
            </a:pPr>
            <a:endParaRPr 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ln w="9525"/>
        </p:spPr>
        <p:txBody>
          <a:bodyPr/>
          <a:lstStyle/>
          <a:p>
            <a:pPr>
              <a:defRPr/>
            </a:pPr>
            <a:r>
              <a:rPr lang="en-US" smtClean="0">
                <a:effectLst/>
              </a:rPr>
              <a:t>HPL Quality Assurance</a:t>
            </a:r>
          </a:p>
        </p:txBody>
      </p:sp>
      <p:sp>
        <p:nvSpPr>
          <p:cNvPr id="819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smtClean="0"/>
              <a:t>Characterisation Parameters</a:t>
            </a:r>
          </a:p>
          <a:p>
            <a:endParaRPr lang="en-US" smtClean="0"/>
          </a:p>
          <a:p>
            <a:r>
              <a:rPr lang="en-US" smtClean="0"/>
              <a:t>Resistivity</a:t>
            </a:r>
          </a:p>
          <a:p>
            <a:r>
              <a:rPr lang="en-US" smtClean="0"/>
              <a:t>Roughness</a:t>
            </a:r>
          </a:p>
          <a:p>
            <a:r>
              <a:rPr lang="en-US" smtClean="0"/>
              <a:t>Bonding strength</a:t>
            </a:r>
          </a:p>
          <a:p>
            <a:r>
              <a:rPr lang="en-US" smtClean="0"/>
              <a:t>Polymerisation</a:t>
            </a:r>
          </a:p>
          <a:p>
            <a:endParaRPr lang="en-US" smtClean="0"/>
          </a:p>
          <a:p>
            <a:r>
              <a:rPr lang="en-US" smtClean="0"/>
              <a:t>Tracing and labeling is done by Pavia.</a:t>
            </a:r>
          </a:p>
          <a:p>
            <a:r>
              <a:rPr lang="en-US" smtClean="0"/>
              <a:t>The 9 point Rho jig will be in operation this summer </a:t>
            </a:r>
          </a:p>
          <a:p>
            <a:r>
              <a:rPr lang="en-US" smtClean="0"/>
              <a:t>In time for mass production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ln w="9525"/>
        </p:spPr>
        <p:txBody>
          <a:bodyPr/>
          <a:lstStyle/>
          <a:p>
            <a:r>
              <a:rPr lang="en-US" smtClean="0">
                <a:effectLst/>
              </a:rPr>
              <a:t>Resistivity measurements </a:t>
            </a:r>
            <a:br>
              <a:rPr lang="en-US" smtClean="0">
                <a:effectLst/>
              </a:rPr>
            </a:br>
            <a:r>
              <a:rPr lang="en-US" smtClean="0">
                <a:effectLst/>
              </a:rPr>
              <a:t>Puricelli and Pavia </a:t>
            </a:r>
          </a:p>
        </p:txBody>
      </p:sp>
      <p:sp>
        <p:nvSpPr>
          <p:cNvPr id="921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101725"/>
            <a:ext cx="8229600" cy="5024438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pic>
        <p:nvPicPr>
          <p:cNvPr id="9219" name="Picture 4" descr="Puri19May2010_nofirstPanel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33913" y="1219200"/>
            <a:ext cx="4052887" cy="3127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1" name="Picture 5" descr="lastra0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04813" y="3429000"/>
            <a:ext cx="4229100" cy="2994025"/>
          </a:xfrm>
          <a:prstGeom prst="rect">
            <a:avLst/>
          </a:prstGeom>
          <a:noFill/>
        </p:spPr>
      </p:pic>
      <p:pic>
        <p:nvPicPr>
          <p:cNvPr id="9222" name="Picture 6" descr="panel_1"/>
          <p:cNvPicPr>
            <a:picLocks noChangeAspect="1" noChangeArrowheads="1"/>
          </p:cNvPicPr>
          <p:nvPr/>
        </p:nvPicPr>
        <p:blipFill>
          <a:blip r:embed="rId5"/>
          <a:srcRect l="9496" t="51782" r="27974"/>
          <a:stretch>
            <a:fillRect/>
          </a:stretch>
        </p:blipFill>
        <p:spPr bwMode="auto">
          <a:xfrm>
            <a:off x="1219200" y="1389063"/>
            <a:ext cx="2895600" cy="2039937"/>
          </a:xfrm>
          <a:prstGeom prst="rect">
            <a:avLst/>
          </a:prstGeom>
          <a:noFill/>
        </p:spPr>
      </p:pic>
      <p:sp>
        <p:nvSpPr>
          <p:cNvPr id="9223" name="Text Box 7"/>
          <p:cNvSpPr txBox="1">
            <a:spLocks noChangeArrowheads="1"/>
          </p:cNvSpPr>
          <p:nvPr/>
        </p:nvSpPr>
        <p:spPr bwMode="auto">
          <a:xfrm>
            <a:off x="3733800" y="4797425"/>
            <a:ext cx="4052888" cy="160337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Initial values were far away from our specs.</a:t>
            </a:r>
          </a:p>
          <a:p>
            <a:pPr>
              <a:spcBef>
                <a:spcPct val="50000"/>
              </a:spcBef>
            </a:pPr>
            <a:r>
              <a:rPr lang="en-US"/>
              <a:t>Resistivity of 1- 6 x 10^10</a:t>
            </a:r>
            <a:r>
              <a:rPr lang="en-GB"/>
              <a:t>Ω</a:t>
            </a:r>
            <a:r>
              <a:rPr lang="en-US"/>
              <a:t>.cm @ 20C and with Average/Std &lt; 0.5 is now achieved.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Roughness and Bonding</a:t>
            </a:r>
          </a:p>
        </p:txBody>
      </p:sp>
      <p:pic>
        <p:nvPicPr>
          <p:cNvPr id="10242" name="Picture 5" descr="IMG_1095.jpg"/>
          <p:cNvPicPr>
            <a:picLocks noChangeAspect="1"/>
          </p:cNvPicPr>
          <p:nvPr/>
        </p:nvPicPr>
        <p:blipFill>
          <a:blip r:embed="rId3"/>
          <a:srcRect l="21169" t="8792" r="23186" b="4639"/>
          <a:stretch>
            <a:fillRect/>
          </a:stretch>
        </p:blipFill>
        <p:spPr bwMode="auto">
          <a:xfrm>
            <a:off x="490538" y="2108200"/>
            <a:ext cx="2057400" cy="426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3" name="Picture 8"/>
          <p:cNvPicPr>
            <a:picLocks noGrp="1" noChangeAspect="1" noChangeArrowheads="1"/>
          </p:cNvPicPr>
          <p:nvPr>
            <p:ph idx="1"/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2547938" y="1524000"/>
            <a:ext cx="6200775" cy="4076700"/>
          </a:xfrm>
          <a:noFill/>
          <a:ln>
            <a:miter lim="800000"/>
            <a:headEnd/>
            <a:tailEnd/>
          </a:ln>
        </p:spPr>
      </p:pic>
      <p:sp>
        <p:nvSpPr>
          <p:cNvPr id="10245" name="Text Box 5"/>
          <p:cNvSpPr txBox="1">
            <a:spLocks noChangeArrowheads="1"/>
          </p:cNvSpPr>
          <p:nvPr/>
        </p:nvSpPr>
        <p:spPr bwMode="auto">
          <a:xfrm>
            <a:off x="4876800" y="4999038"/>
            <a:ext cx="4100513" cy="1201737"/>
          </a:xfrm>
          <a:prstGeom prst="rect">
            <a:avLst/>
          </a:prstGeom>
          <a:solidFill>
            <a:srgbClr val="CCFFCC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	2003		2010</a:t>
            </a:r>
          </a:p>
          <a:p>
            <a:pPr>
              <a:spcBef>
                <a:spcPct val="50000"/>
              </a:spcBef>
            </a:pPr>
            <a:r>
              <a:rPr lang="en-US"/>
              <a:t>Ra	0.12</a:t>
            </a:r>
            <a:r>
              <a:rPr lang="en-GB"/>
              <a:t>µm</a:t>
            </a:r>
            <a:r>
              <a:rPr lang="en-US"/>
              <a:t>		0.10</a:t>
            </a:r>
            <a:r>
              <a:rPr lang="en-GB"/>
              <a:t>µm</a:t>
            </a:r>
            <a:endParaRPr lang="en-US"/>
          </a:p>
          <a:p>
            <a:pPr>
              <a:spcBef>
                <a:spcPct val="50000"/>
              </a:spcBef>
            </a:pPr>
            <a:r>
              <a:rPr lang="en-US"/>
              <a:t>Rt	</a:t>
            </a:r>
            <a:r>
              <a:rPr lang="en-GB"/>
              <a:t>1.24µm</a:t>
            </a:r>
            <a:r>
              <a:rPr lang="en-US"/>
              <a:t>		1.8</a:t>
            </a:r>
            <a:r>
              <a:rPr lang="en-GB"/>
              <a:t>µm</a:t>
            </a:r>
            <a:endParaRPr lang="en-US"/>
          </a:p>
        </p:txBody>
      </p:sp>
      <p:sp>
        <p:nvSpPr>
          <p:cNvPr id="10246" name="Text Box 6"/>
          <p:cNvSpPr txBox="1">
            <a:spLocks noChangeArrowheads="1"/>
          </p:cNvSpPr>
          <p:nvPr/>
        </p:nvSpPr>
        <p:spPr bwMode="auto">
          <a:xfrm>
            <a:off x="490538" y="4267200"/>
            <a:ext cx="2481262" cy="925513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Planned to study the “form” and gap topology</a:t>
            </a:r>
          </a:p>
        </p:txBody>
      </p:sp>
      <p:sp>
        <p:nvSpPr>
          <p:cNvPr id="10247" name="Text Box 7"/>
          <p:cNvSpPr txBox="1">
            <a:spLocks noChangeArrowheads="1"/>
          </p:cNvSpPr>
          <p:nvPr/>
        </p:nvSpPr>
        <p:spPr bwMode="auto">
          <a:xfrm>
            <a:off x="6499225" y="1192213"/>
            <a:ext cx="1814513" cy="915987"/>
          </a:xfrm>
          <a:prstGeom prst="rect">
            <a:avLst/>
          </a:prstGeom>
          <a:solidFill>
            <a:srgbClr val="FF9900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KODEL report 200N to spacer bond failure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gradFill/>
          <a:ln w="9525"/>
        </p:spPr>
        <p:txBody>
          <a:bodyPr/>
          <a:lstStyle/>
          <a:p>
            <a:r>
              <a:rPr lang="en-US" smtClean="0">
                <a:effectLst/>
              </a:rPr>
              <a:t>Packing and Cleaning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101725"/>
            <a:ext cx="8229600" cy="5024438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l"/>
            <a:r>
              <a:rPr lang="en-US" sz="1600" smtClean="0"/>
              <a:t>The packing boxes are identical but with 2 levels of pre-stressed clamping bars to help avoid bending of HPL sheets due to crippling forces.</a:t>
            </a:r>
          </a:p>
          <a:p>
            <a:pPr algn="l"/>
            <a:r>
              <a:rPr lang="en-US" sz="1600" smtClean="0"/>
              <a:t>GT have  done the cleaning with the same machine and apparently new MEK.</a:t>
            </a:r>
          </a:p>
          <a:p>
            <a:pPr algn="l"/>
            <a:r>
              <a:rPr lang="en-US" sz="1600" smtClean="0"/>
              <a:t>The shipment is ready to go on Monday</a:t>
            </a:r>
          </a:p>
          <a:p>
            <a:endParaRPr lang="en-US" sz="1600" smtClean="0"/>
          </a:p>
          <a:p>
            <a:endParaRPr lang="en-US" smtClean="0"/>
          </a:p>
        </p:txBody>
      </p:sp>
      <p:pic>
        <p:nvPicPr>
          <p:cNvPr id="18437" name="Picture 5" descr="PICT0130"/>
          <p:cNvPicPr>
            <a:picLocks noChangeAspect="1" noChangeArrowheads="1"/>
          </p:cNvPicPr>
          <p:nvPr/>
        </p:nvPicPr>
        <p:blipFill>
          <a:blip r:embed="rId3">
            <a:lum bright="18000"/>
          </a:blip>
          <a:srcRect l="20790" r="37260"/>
          <a:stretch>
            <a:fillRect/>
          </a:stretch>
        </p:blipFill>
        <p:spPr bwMode="auto">
          <a:xfrm>
            <a:off x="1519238" y="2438400"/>
            <a:ext cx="2062162" cy="3687763"/>
          </a:xfrm>
          <a:prstGeom prst="rect">
            <a:avLst/>
          </a:prstGeom>
          <a:noFill/>
        </p:spPr>
      </p:pic>
      <p:pic>
        <p:nvPicPr>
          <p:cNvPr id="18438" name="Picture 6" descr="PICT0133"/>
          <p:cNvPicPr>
            <a:picLocks noChangeAspect="1" noChangeArrowheads="1"/>
          </p:cNvPicPr>
          <p:nvPr/>
        </p:nvPicPr>
        <p:blipFill>
          <a:blip r:embed="rId4">
            <a:lum bright="18000"/>
          </a:blip>
          <a:srcRect/>
          <a:stretch>
            <a:fillRect/>
          </a:stretch>
        </p:blipFill>
        <p:spPr bwMode="auto">
          <a:xfrm>
            <a:off x="3886200" y="2798763"/>
            <a:ext cx="4435475" cy="3327400"/>
          </a:xfrm>
          <a:prstGeom prst="rect">
            <a:avLst/>
          </a:prstGeom>
          <a:noFill/>
        </p:spPr>
      </p:pic>
      <p:sp>
        <p:nvSpPr>
          <p:cNvPr id="18439" name="Text Box 7"/>
          <p:cNvSpPr txBox="1">
            <a:spLocks noChangeArrowheads="1"/>
          </p:cNvSpPr>
          <p:nvPr/>
        </p:nvSpPr>
        <p:spPr bwMode="auto">
          <a:xfrm>
            <a:off x="6340475" y="4435475"/>
            <a:ext cx="2133600" cy="64135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Pre-stressed Bars @ 2 levels</a:t>
            </a:r>
          </a:p>
        </p:txBody>
      </p:sp>
      <p:sp>
        <p:nvSpPr>
          <p:cNvPr id="18440" name="Line 8"/>
          <p:cNvSpPr>
            <a:spLocks noChangeShapeType="1"/>
          </p:cNvSpPr>
          <p:nvPr/>
        </p:nvSpPr>
        <p:spPr bwMode="auto">
          <a:xfrm flipH="1" flipV="1">
            <a:off x="5638800" y="3657600"/>
            <a:ext cx="701675" cy="777875"/>
          </a:xfrm>
          <a:prstGeom prst="line">
            <a:avLst/>
          </a:prstGeom>
          <a:noFill/>
          <a:ln w="9525">
            <a:solidFill>
              <a:srgbClr val="0000FF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8441" name="Line 9"/>
          <p:cNvSpPr>
            <a:spLocks noChangeShapeType="1"/>
          </p:cNvSpPr>
          <p:nvPr/>
        </p:nvSpPr>
        <p:spPr bwMode="auto">
          <a:xfrm flipH="1">
            <a:off x="5867400" y="4876800"/>
            <a:ext cx="473075" cy="381000"/>
          </a:xfrm>
          <a:prstGeom prst="line">
            <a:avLst/>
          </a:prstGeom>
          <a:noFill/>
          <a:ln w="9525">
            <a:solidFill>
              <a:srgbClr val="0000FF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8443" name="Text Box 11"/>
          <p:cNvSpPr txBox="1">
            <a:spLocks noChangeArrowheads="1"/>
          </p:cNvSpPr>
          <p:nvPr/>
        </p:nvSpPr>
        <p:spPr bwMode="auto">
          <a:xfrm>
            <a:off x="990600" y="3124200"/>
            <a:ext cx="1295400" cy="64135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Buckled sheets</a:t>
            </a:r>
          </a:p>
        </p:txBody>
      </p:sp>
      <p:sp>
        <p:nvSpPr>
          <p:cNvPr id="18444" name="Line 12"/>
          <p:cNvSpPr>
            <a:spLocks noChangeShapeType="1"/>
          </p:cNvSpPr>
          <p:nvPr/>
        </p:nvSpPr>
        <p:spPr bwMode="auto">
          <a:xfrm>
            <a:off x="1905000" y="3657600"/>
            <a:ext cx="381000" cy="990600"/>
          </a:xfrm>
          <a:prstGeom prst="line">
            <a:avLst/>
          </a:prstGeom>
          <a:noFill/>
          <a:ln w="9525">
            <a:solidFill>
              <a:srgbClr val="FFFF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effectLst/>
              </a:rPr>
              <a:t>Prototype Gap Production</a:t>
            </a:r>
          </a:p>
        </p:txBody>
      </p:sp>
      <p:sp>
        <p:nvSpPr>
          <p:cNvPr id="11266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101725"/>
            <a:ext cx="8229600" cy="5024438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  <a:p>
            <a:r>
              <a:rPr lang="en-US" smtClean="0"/>
              <a:t>Two sources of Prototype gaps </a:t>
            </a:r>
          </a:p>
          <a:p>
            <a:pPr algn="l"/>
            <a:r>
              <a:rPr lang="en-US" smtClean="0"/>
              <a:t>				</a:t>
            </a:r>
            <a:r>
              <a:rPr lang="en-US" smtClean="0">
                <a:solidFill>
                  <a:srgbClr val="FF0000"/>
                </a:solidFill>
              </a:rPr>
              <a:t>KODEL</a:t>
            </a:r>
            <a:r>
              <a:rPr lang="en-US" smtClean="0"/>
              <a:t> and </a:t>
            </a:r>
            <a:r>
              <a:rPr lang="en-US" smtClean="0">
                <a:solidFill>
                  <a:srgbClr val="FF0000"/>
                </a:solidFill>
              </a:rPr>
              <a:t>GT</a:t>
            </a:r>
          </a:p>
          <a:p>
            <a:pPr algn="l"/>
            <a:r>
              <a:rPr lang="en-US" sz="1400" smtClean="0">
                <a:solidFill>
                  <a:srgbClr val="FF0000"/>
                </a:solidFill>
              </a:rPr>
              <a:t>GT </a:t>
            </a:r>
            <a:r>
              <a:rPr lang="en-US" sz="1400" smtClean="0"/>
              <a:t>will make 9 rectangular gaps of 1.2m x 1.5m. Xx will be made with 9 HV pads in an attempt in the GIF by Roberto to understand gas flow distribution inside a gap.</a:t>
            </a:r>
          </a:p>
          <a:p>
            <a:pPr algn="l"/>
            <a:endParaRPr lang="en-US" sz="1400" smtClean="0"/>
          </a:p>
          <a:p>
            <a:pPr algn="l"/>
            <a:r>
              <a:rPr lang="en-US" sz="1400" smtClean="0">
                <a:solidFill>
                  <a:srgbClr val="FF0000"/>
                </a:solidFill>
              </a:rPr>
              <a:t>KODEL</a:t>
            </a:r>
            <a:r>
              <a:rPr lang="en-US" sz="1400" smtClean="0"/>
              <a:t> gaps </a:t>
            </a:r>
          </a:p>
          <a:p>
            <a:pPr algn="l"/>
            <a:r>
              <a:rPr lang="en-US" sz="1400" smtClean="0"/>
              <a:t>	Material conforming to our specs for </a:t>
            </a:r>
            <a:r>
              <a:rPr lang="en-US" sz="1400" smtClean="0">
                <a:solidFill>
                  <a:srgbClr val="FF0000"/>
                </a:solidFill>
              </a:rPr>
              <a:t>5 RE*/2 and 5 RE*/3</a:t>
            </a:r>
            <a:r>
              <a:rPr lang="en-US" sz="1400" smtClean="0"/>
              <a:t> </a:t>
            </a:r>
          </a:p>
          <a:p>
            <a:pPr algn="l"/>
            <a:r>
              <a:rPr lang="en-US" sz="1400" smtClean="0"/>
              <a:t>	Material non-conform for </a:t>
            </a:r>
            <a:r>
              <a:rPr lang="en-US" sz="1400" smtClean="0">
                <a:solidFill>
                  <a:srgbClr val="FF0000"/>
                </a:solidFill>
              </a:rPr>
              <a:t>2 RE*/2 and 2RE*/3</a:t>
            </a:r>
            <a:r>
              <a:rPr lang="en-US" sz="1400" smtClean="0"/>
              <a:t>  .</a:t>
            </a:r>
          </a:p>
          <a:p>
            <a:pPr algn="l"/>
            <a:endParaRPr lang="en-US" sz="1400" smtClean="0"/>
          </a:p>
          <a:p>
            <a:pPr algn="l"/>
            <a:r>
              <a:rPr lang="en-US" sz="1400" smtClean="0">
                <a:solidFill>
                  <a:srgbClr val="FF0000"/>
                </a:solidFill>
              </a:rPr>
              <a:t>Gap testing will agree with previous CMS production</a:t>
            </a:r>
          </a:p>
          <a:p>
            <a:pPr algn="l"/>
            <a:r>
              <a:rPr lang="en-US" sz="1400" smtClean="0"/>
              <a:t>Over pressure test @ 20 hPa for 10 minutes.</a:t>
            </a:r>
          </a:p>
          <a:p>
            <a:pPr algn="l"/>
            <a:r>
              <a:rPr lang="en-US" sz="1400" smtClean="0"/>
              <a:t>Spacer bonding integrity test</a:t>
            </a:r>
          </a:p>
          <a:p>
            <a:pPr algn="l"/>
            <a:r>
              <a:rPr lang="en-US" sz="1400" smtClean="0"/>
              <a:t>Gas leakage &lt;0.2 hPa for 10 minutes.</a:t>
            </a:r>
          </a:p>
          <a:p>
            <a:pPr algn="l"/>
            <a:r>
              <a:rPr lang="en-US" sz="1400" smtClean="0"/>
              <a:t>HV tests 8.5kV for 12 hrs</a:t>
            </a:r>
          </a:p>
          <a:p>
            <a:pPr algn="l"/>
            <a:r>
              <a:rPr lang="en-US" sz="1400" smtClean="0"/>
              <a:t>HV tests @ 9.4 for 4 days with current limits ( 2.0μA, 3.0μA, and 5.0μA) according to gap size</a:t>
            </a:r>
          </a:p>
          <a:p>
            <a:pPr algn="l"/>
            <a:r>
              <a:rPr lang="en-US" sz="1400" smtClean="0"/>
              <a:t>Production time approx 30 days from reception of HPL</a:t>
            </a:r>
          </a:p>
          <a:p>
            <a:pPr algn="l"/>
            <a:r>
              <a:rPr lang="en-US" sz="1400" smtClean="0"/>
              <a:t> </a:t>
            </a:r>
          </a:p>
          <a:p>
            <a:endParaRPr lang="en-US" sz="1400" b="0" smtClean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>
          <a:gradFill/>
          <a:ln w="9525"/>
        </p:spPr>
        <p:txBody>
          <a:bodyPr/>
          <a:lstStyle/>
          <a:p>
            <a:r>
              <a:rPr lang="en-US" smtClean="0">
                <a:effectLst/>
              </a:rPr>
              <a:t>Conclusions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l">
              <a:lnSpc>
                <a:spcPct val="100000"/>
              </a:lnSpc>
              <a:spcBef>
                <a:spcPct val="0"/>
              </a:spcBef>
            </a:pPr>
            <a:endParaRPr lang="en-US" smtClean="0"/>
          </a:p>
          <a:p>
            <a:pPr algn="l">
              <a:lnSpc>
                <a:spcPct val="100000"/>
              </a:lnSpc>
              <a:spcBef>
                <a:spcPct val="0"/>
              </a:spcBef>
            </a:pPr>
            <a:endParaRPr lang="en-US" smtClean="0"/>
          </a:p>
          <a:p>
            <a:pPr algn="l">
              <a:lnSpc>
                <a:spcPct val="100000"/>
              </a:lnSpc>
              <a:spcBef>
                <a:spcPct val="0"/>
              </a:spcBef>
            </a:pPr>
            <a:r>
              <a:rPr lang="en-US" smtClean="0"/>
              <a:t>The HPL procurement has developed rather fast in 4 months</a:t>
            </a:r>
          </a:p>
          <a:p>
            <a:pPr algn="l">
              <a:lnSpc>
                <a:spcPct val="100000"/>
              </a:lnSpc>
              <a:spcBef>
                <a:spcPct val="0"/>
              </a:spcBef>
            </a:pPr>
            <a:endParaRPr lang="en-US" smtClean="0"/>
          </a:p>
          <a:p>
            <a:pPr algn="l">
              <a:lnSpc>
                <a:spcPct val="100000"/>
              </a:lnSpc>
              <a:spcBef>
                <a:spcPct val="0"/>
              </a:spcBef>
            </a:pPr>
            <a:r>
              <a:rPr lang="en-US" smtClean="0"/>
              <a:t>Quality Assurance is going on in parallel.</a:t>
            </a:r>
          </a:p>
          <a:p>
            <a:pPr algn="l">
              <a:lnSpc>
                <a:spcPct val="100000"/>
              </a:lnSpc>
              <a:spcBef>
                <a:spcPct val="0"/>
              </a:spcBef>
            </a:pPr>
            <a:endParaRPr lang="en-US" smtClean="0"/>
          </a:p>
          <a:p>
            <a:pPr algn="l">
              <a:lnSpc>
                <a:spcPct val="100000"/>
              </a:lnSpc>
              <a:spcBef>
                <a:spcPct val="0"/>
              </a:spcBef>
            </a:pPr>
            <a:r>
              <a:rPr lang="en-US" smtClean="0"/>
              <a:t>Yield of first good batch is already 75%</a:t>
            </a:r>
          </a:p>
          <a:p>
            <a:pPr algn="l">
              <a:lnSpc>
                <a:spcPct val="100000"/>
              </a:lnSpc>
              <a:spcBef>
                <a:spcPct val="0"/>
              </a:spcBef>
            </a:pPr>
            <a:endParaRPr lang="en-US" smtClean="0"/>
          </a:p>
          <a:p>
            <a:pPr algn="l">
              <a:lnSpc>
                <a:spcPct val="100000"/>
              </a:lnSpc>
              <a:spcBef>
                <a:spcPct val="0"/>
              </a:spcBef>
            </a:pPr>
            <a:r>
              <a:rPr lang="en-US" smtClean="0"/>
              <a:t>Prototype gaps should be at CERN by end of August or early September</a:t>
            </a:r>
          </a:p>
          <a:p>
            <a:pPr algn="l">
              <a:lnSpc>
                <a:spcPct val="100000"/>
              </a:lnSpc>
              <a:spcBef>
                <a:spcPct val="0"/>
              </a:spcBef>
            </a:pPr>
            <a:r>
              <a:rPr lang="en-US" smtClean="0"/>
              <a:t>corresponding to the arrival of mechanics from China .</a:t>
            </a:r>
          </a:p>
          <a:p>
            <a:pPr algn="l">
              <a:lnSpc>
                <a:spcPct val="100000"/>
              </a:lnSpc>
              <a:spcBef>
                <a:spcPct val="0"/>
              </a:spcBef>
            </a:pPr>
            <a:endParaRPr lang="en-US" smtClean="0"/>
          </a:p>
          <a:p>
            <a:pPr algn="l">
              <a:lnSpc>
                <a:spcPct val="100000"/>
              </a:lnSpc>
              <a:spcBef>
                <a:spcPct val="0"/>
              </a:spcBef>
            </a:pPr>
            <a:endParaRPr lang="en-US" smtClean="0"/>
          </a:p>
          <a:p>
            <a:endParaRPr lang="en-US" smtClean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Default 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003E3E"/>
      </a:lt2>
      <a:accent1>
        <a:srgbClr val="FFD798"/>
      </a:accent1>
      <a:accent2>
        <a:srgbClr val="8CF4EA"/>
      </a:accent2>
      <a:accent3>
        <a:srgbClr val="FFFFFF"/>
      </a:accent3>
      <a:accent4>
        <a:srgbClr val="000000"/>
      </a:accent4>
      <a:accent5>
        <a:srgbClr val="FFE8CA"/>
      </a:accent5>
      <a:accent6>
        <a:srgbClr val="7EDDD4"/>
      </a:accent6>
      <a:hlink>
        <a:srgbClr val="FE9B03"/>
      </a:hlink>
      <a:folHlink>
        <a:srgbClr val="00D0D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2700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Book Antiqua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2700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Book Antiqua" pitchFamily="18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1209</TotalTime>
  <Words>394</Words>
  <Application>Microsoft Office PowerPoint</Application>
  <PresentationFormat>Letter Paper (8.5x11 in)</PresentationFormat>
  <Paragraphs>78</Paragraphs>
  <Slides>8</Slides>
  <Notes>8</Notes>
  <HiddenSlides>0</HiddenSlides>
  <MMClips>0</MMClips>
  <ScaleCrop>false</ScaleCrop>
  <HeadingPairs>
    <vt:vector size="8" baseType="variant">
      <vt:variant>
        <vt:lpstr>Fonts Used</vt:lpstr>
      </vt:variant>
      <vt:variant>
        <vt:i4>2</vt:i4>
      </vt:variant>
      <vt:variant>
        <vt:lpstr>Design Template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Book Antiqua</vt:lpstr>
      <vt:lpstr>Arial</vt:lpstr>
      <vt:lpstr>Default Design</vt:lpstr>
      <vt:lpstr>Artwork</vt:lpstr>
      <vt:lpstr>HPL</vt:lpstr>
      <vt:lpstr>HPL Production Source</vt:lpstr>
      <vt:lpstr>HPL Quality Assurance</vt:lpstr>
      <vt:lpstr>Resistivity measurements  Puricelli and Pavia </vt:lpstr>
      <vt:lpstr>Roughness and Bonding</vt:lpstr>
      <vt:lpstr>Packing and Cleaning</vt:lpstr>
      <vt:lpstr>Prototype Gap Production</vt:lpstr>
      <vt:lpstr>Conclusions</vt:lpstr>
    </vt:vector>
  </TitlesOfParts>
  <Company>CERN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Title Goes Here</dc:title>
  <dc:creator>Walter Van Doninck</dc:creator>
  <cp:lastModifiedBy>icrotty2</cp:lastModifiedBy>
  <cp:revision>99</cp:revision>
  <cp:lastPrinted>2001-02-17T07:47:17Z</cp:lastPrinted>
  <dcterms:created xsi:type="dcterms:W3CDTF">1998-04-13T17:33:42Z</dcterms:created>
  <dcterms:modified xsi:type="dcterms:W3CDTF">2010-07-01T18:13:12Z</dcterms:modified>
</cp:coreProperties>
</file>