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8" r:id="rId2"/>
    <p:sldId id="290" r:id="rId3"/>
    <p:sldId id="291" r:id="rId4"/>
    <p:sldId id="293" r:id="rId5"/>
    <p:sldId id="294" r:id="rId6"/>
    <p:sldId id="295" r:id="rId7"/>
    <p:sldId id="292" r:id="rId8"/>
    <p:sldId id="296" r:id="rId9"/>
  </p:sldIdLst>
  <p:sldSz cx="9144000" cy="6858000" type="letter"/>
  <p:notesSz cx="6746875" cy="98679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DFF31F"/>
    <a:srgbClr val="006699"/>
    <a:srgbClr val="00FFFF"/>
    <a:srgbClr val="33CC33"/>
    <a:srgbClr val="0000FF"/>
    <a:srgbClr val="DEF915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-88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09900" y="9401175"/>
            <a:ext cx="7270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279" tIns="45960" rIns="90279" bIns="45960">
            <a:spAutoFit/>
          </a:bodyPr>
          <a:lstStyle/>
          <a:p>
            <a:pPr algn="ctr" defTabSz="898525" eaLnBrk="0" hangingPunct="0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7CDC4730-7C18-4D36-86F7-A25ED926531D}" type="slidenum">
              <a:rPr lang="en-US" sz="1200" b="0">
                <a:latin typeface="Arial" charset="0"/>
              </a:rPr>
              <a:pPr algn="ctr" defTabSz="898525" eaLnBrk="0" hangingPunct="0">
                <a:lnSpc>
                  <a:spcPct val="90000"/>
                </a:lnSpc>
                <a:defRPr/>
              </a:pPr>
              <a:t>‹N›</a:t>
            </a:fld>
            <a:endParaRPr lang="en-US" sz="1200" b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86300"/>
            <a:ext cx="4946650" cy="4441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563" tIns="45960" rIns="93563" bIns="45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16488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009900" y="9401175"/>
            <a:ext cx="7270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279" tIns="45960" rIns="90279" bIns="45960">
            <a:spAutoFit/>
          </a:bodyPr>
          <a:lstStyle/>
          <a:p>
            <a:pPr algn="ctr" defTabSz="898525" eaLnBrk="0" hangingPunct="0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A2F98A44-C1A7-4924-A002-3B3CBA0FA018}" type="slidenum">
              <a:rPr lang="en-US" sz="1200" b="0">
                <a:latin typeface="Arial" charset="0"/>
              </a:rPr>
              <a:pPr algn="ctr" defTabSz="898525" eaLnBrk="0" hangingPunct="0">
                <a:lnSpc>
                  <a:spcPct val="90000"/>
                </a:lnSpc>
                <a:defRPr/>
              </a:pPr>
              <a:t>‹N›</a:t>
            </a:fld>
            <a:endParaRPr lang="en-US" sz="1200" b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38" y="260350"/>
            <a:ext cx="5888037" cy="8413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19238" y="260350"/>
            <a:ext cx="5888037" cy="8413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tint val="0"/>
                  <a:invGamma/>
                </a:srgbClr>
              </a:gs>
              <a:gs pos="100000">
                <a:srgbClr val="006699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rgbClr val="FFFFFF"/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52463" y="6602413"/>
            <a:ext cx="15652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000" dirty="0">
                <a:solidFill>
                  <a:schemeClr val="tx2"/>
                </a:solidFill>
                <a:latin typeface="Arial" charset="0"/>
              </a:rPr>
              <a:t>Ian </a:t>
            </a:r>
            <a:r>
              <a:rPr lang="en-US" sz="1000" dirty="0" err="1">
                <a:solidFill>
                  <a:schemeClr val="tx2"/>
                </a:solidFill>
                <a:latin typeface="Arial" charset="0"/>
              </a:rPr>
              <a:t>Crotty</a:t>
            </a:r>
            <a:r>
              <a:rPr lang="en-US" sz="1000" dirty="0">
                <a:solidFill>
                  <a:schemeClr val="tx2"/>
                </a:solidFill>
                <a:latin typeface="Arial" charset="0"/>
              </a:rPr>
              <a:t> 02 July 2010</a:t>
            </a:r>
          </a:p>
          <a:p>
            <a:pPr eaLnBrk="0" hangingPunct="0">
              <a:defRPr/>
            </a:pPr>
            <a:endParaRPr lang="en-US" sz="1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79450" y="6565900"/>
            <a:ext cx="768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79450" y="2413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7407275" y="-125413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/>
          </a:p>
        </p:txBody>
      </p:sp>
      <p:pic>
        <p:nvPicPr>
          <p:cNvPr id="1115" name="Picture 82" descr="CERN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9450" y="261938"/>
            <a:ext cx="8397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08" name="Object 84"/>
          <p:cNvGraphicFramePr>
            <a:graphicFrameLocks noChangeAspect="1"/>
          </p:cNvGraphicFramePr>
          <p:nvPr/>
        </p:nvGraphicFramePr>
        <p:xfrm>
          <a:off x="7407275" y="261938"/>
          <a:ext cx="882650" cy="842962"/>
        </p:xfrm>
        <a:graphic>
          <a:graphicData uri="http://schemas.openxmlformats.org/presentationml/2006/ole">
            <p:oleObj spid="_x0000_s1108" name="Artwork" r:id="rId6" imgW="5906250" imgH="5906250" progId="">
              <p:embed/>
            </p:oleObj>
          </a:graphicData>
        </a:graphic>
      </p:graphicFrame>
      <p:sp>
        <p:nvSpPr>
          <p:cNvPr id="1110" name="Text Box 86"/>
          <p:cNvSpPr txBox="1">
            <a:spLocks noChangeArrowheads="1"/>
          </p:cNvSpPr>
          <p:nvPr userDrawn="1"/>
        </p:nvSpPr>
        <p:spPr bwMode="auto">
          <a:xfrm>
            <a:off x="679450" y="1568450"/>
            <a:ext cx="7610475" cy="4760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endParaRPr lang="en-US"/>
          </a:p>
        </p:txBody>
      </p:sp>
      <p:sp>
        <p:nvSpPr>
          <p:cNvPr id="1111" name="Text Box 87"/>
          <p:cNvSpPr txBox="1">
            <a:spLocks noChangeArrowheads="1"/>
          </p:cNvSpPr>
          <p:nvPr userDrawn="1"/>
        </p:nvSpPr>
        <p:spPr bwMode="auto">
          <a:xfrm flipH="1" flipV="1">
            <a:off x="503238" y="102393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rot="10800000">
            <a:spAutoFit/>
          </a:bodyPr>
          <a:lstStyle/>
          <a:p>
            <a:pPr eaLnBrk="0" hangingPunct="0">
              <a:defRPr/>
            </a:pPr>
            <a:endParaRPr lang="en-GB"/>
          </a:p>
        </p:txBody>
      </p:sp>
      <p:sp>
        <p:nvSpPr>
          <p:cNvPr id="1112" name="Text Box 88"/>
          <p:cNvSpPr txBox="1">
            <a:spLocks noChangeArrowheads="1"/>
          </p:cNvSpPr>
          <p:nvPr userDrawn="1"/>
        </p:nvSpPr>
        <p:spPr bwMode="auto">
          <a:xfrm>
            <a:off x="501650" y="166052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85750" indent="-285750" algn="ctr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rgbClr val="114FFB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rgbClr val="005400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rgbClr val="0000FF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HPL</a:t>
            </a:r>
            <a:endParaRPr lang="en-US" dirty="0"/>
          </a:p>
        </p:txBody>
      </p:sp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609600" y="1371600"/>
            <a:ext cx="7527925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 sz="2400" b="0" i="1"/>
              <a:t>HPL Manufacture change</a:t>
            </a:r>
          </a:p>
          <a:p>
            <a:pPr eaLnBrk="0" hangingPunct="0"/>
            <a:r>
              <a:rPr lang="en-US" sz="2400" b="0" i="1"/>
              <a:t>Cutting &amp; Surface treatment</a:t>
            </a:r>
          </a:p>
          <a:p>
            <a:pPr eaLnBrk="0" hangingPunct="0"/>
            <a:r>
              <a:rPr lang="en-US" sz="2400" b="0" i="1"/>
              <a:t>Quality assurance</a:t>
            </a:r>
          </a:p>
          <a:p>
            <a:pPr eaLnBrk="0" hangingPunct="0"/>
            <a:r>
              <a:rPr lang="en-US" sz="2400" b="0" i="1"/>
              <a:t>Schedule</a:t>
            </a:r>
          </a:p>
          <a:p>
            <a:pPr eaLnBrk="0" hangingPunct="0"/>
            <a:endParaRPr lang="en-US" sz="2400" b="0" i="1"/>
          </a:p>
          <a:p>
            <a:pPr eaLnBrk="0" hangingPunct="0"/>
            <a:endParaRPr lang="en-US" sz="2400" b="0" i="1"/>
          </a:p>
          <a:p>
            <a:pPr eaLnBrk="0" hangingPunct="0"/>
            <a:r>
              <a:rPr lang="en-US" sz="2400" b="0" i="1"/>
              <a:t>Gaps</a:t>
            </a:r>
          </a:p>
          <a:p>
            <a:pPr eaLnBrk="0" hangingPunct="0"/>
            <a:r>
              <a:rPr lang="en-US" sz="2400" b="0" i="1"/>
              <a:t>Quality Assurance Testing</a:t>
            </a:r>
          </a:p>
          <a:p>
            <a:pPr eaLnBrk="0" hangingPunct="0"/>
            <a:endParaRPr lang="en-US" sz="2400" b="0" i="1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HPL Production Source</a:t>
            </a:r>
          </a:p>
        </p:txBody>
      </p:sp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838200" y="2209800"/>
            <a:ext cx="7086600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Original  supplier Pan Pla has gone bancrupt. A larger well organised company Puricelli has been found just North of Milan. 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Two key people are still available, one in Puricelli and the other as consultant to Puricelli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4 Pre-production batches to learn and fine tune the new production chain. Results are not perfect  but meet the original specification.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pPr>
              <a:defRPr/>
            </a:pPr>
            <a:r>
              <a:rPr lang="en-US" smtClean="0">
                <a:effectLst/>
              </a:rPr>
              <a:t>HPL Quality Assurance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Characterisation Parameters</a:t>
            </a:r>
          </a:p>
          <a:p>
            <a:endParaRPr lang="en-US" smtClean="0"/>
          </a:p>
          <a:p>
            <a:r>
              <a:rPr lang="en-US" smtClean="0"/>
              <a:t>Resistivity</a:t>
            </a:r>
          </a:p>
          <a:p>
            <a:r>
              <a:rPr lang="en-US" smtClean="0"/>
              <a:t>Roughness</a:t>
            </a:r>
          </a:p>
          <a:p>
            <a:r>
              <a:rPr lang="en-US" smtClean="0"/>
              <a:t>Bonding strength</a:t>
            </a:r>
          </a:p>
          <a:p>
            <a:r>
              <a:rPr lang="en-US" smtClean="0"/>
              <a:t>Polymerisation</a:t>
            </a:r>
          </a:p>
          <a:p>
            <a:endParaRPr lang="en-US" smtClean="0"/>
          </a:p>
          <a:p>
            <a:r>
              <a:rPr lang="en-US" smtClean="0"/>
              <a:t>Tracing and labeling is done by Pavia.</a:t>
            </a:r>
          </a:p>
          <a:p>
            <a:r>
              <a:rPr lang="en-US" smtClean="0"/>
              <a:t>The 9 point Rho jig will be in operation this summer </a:t>
            </a:r>
          </a:p>
          <a:p>
            <a:r>
              <a:rPr lang="en-US" smtClean="0"/>
              <a:t>In time for mass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en-US" smtClean="0">
                <a:effectLst/>
              </a:rPr>
              <a:t>Resistivity measurements </a:t>
            </a:r>
            <a:br>
              <a:rPr lang="en-US" smtClean="0">
                <a:effectLst/>
              </a:rPr>
            </a:br>
            <a:r>
              <a:rPr lang="en-US" smtClean="0">
                <a:effectLst/>
              </a:rPr>
              <a:t>Puricelli and Pavia 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1725"/>
            <a:ext cx="8229600" cy="5024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pic>
        <p:nvPicPr>
          <p:cNvPr id="9219" name="Picture 4" descr="Puri19May2010_nofirstPan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3913" y="1219200"/>
            <a:ext cx="4052887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lastra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813" y="3429000"/>
            <a:ext cx="4229100" cy="2994025"/>
          </a:xfrm>
          <a:prstGeom prst="rect">
            <a:avLst/>
          </a:prstGeom>
          <a:noFill/>
        </p:spPr>
      </p:pic>
      <p:pic>
        <p:nvPicPr>
          <p:cNvPr id="9222" name="Picture 6" descr="panel_1"/>
          <p:cNvPicPr>
            <a:picLocks noChangeAspect="1" noChangeArrowheads="1"/>
          </p:cNvPicPr>
          <p:nvPr/>
        </p:nvPicPr>
        <p:blipFill>
          <a:blip r:embed="rId5" cstate="print"/>
          <a:srcRect l="9496" t="51782" r="27974"/>
          <a:stretch>
            <a:fillRect/>
          </a:stretch>
        </p:blipFill>
        <p:spPr bwMode="auto">
          <a:xfrm>
            <a:off x="1219200" y="1389063"/>
            <a:ext cx="2895600" cy="2039937"/>
          </a:xfrm>
          <a:prstGeom prst="rect">
            <a:avLst/>
          </a:prstGeom>
          <a:noFill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733800" y="4797425"/>
            <a:ext cx="4052888" cy="1603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Initial values were far away from our specs.</a:t>
            </a:r>
          </a:p>
          <a:p>
            <a:pPr>
              <a:spcBef>
                <a:spcPct val="50000"/>
              </a:spcBef>
            </a:pPr>
            <a:r>
              <a:rPr lang="en-US"/>
              <a:t>Resistivity of 1- 6 x 10^10</a:t>
            </a:r>
            <a:r>
              <a:rPr lang="en-GB"/>
              <a:t>Ω</a:t>
            </a:r>
            <a:r>
              <a:rPr lang="en-US"/>
              <a:t>.cm @ 20C and with Average/Std &lt; 0.5 is now achieved.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Roughness and Bonding</a:t>
            </a:r>
          </a:p>
        </p:txBody>
      </p:sp>
      <p:pic>
        <p:nvPicPr>
          <p:cNvPr id="10242" name="Picture 5" descr="IMG_1095.jpg"/>
          <p:cNvPicPr>
            <a:picLocks noChangeAspect="1"/>
          </p:cNvPicPr>
          <p:nvPr/>
        </p:nvPicPr>
        <p:blipFill>
          <a:blip r:embed="rId3" cstate="print"/>
          <a:srcRect l="21169" t="8792" r="23186" b="4639"/>
          <a:stretch>
            <a:fillRect/>
          </a:stretch>
        </p:blipFill>
        <p:spPr bwMode="auto">
          <a:xfrm>
            <a:off x="490538" y="2108200"/>
            <a:ext cx="2057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47938" y="1524000"/>
            <a:ext cx="6200775" cy="4076700"/>
          </a:xfrm>
          <a:noFill/>
          <a:ln>
            <a:miter lim="800000"/>
            <a:headEnd/>
            <a:tailEnd/>
          </a:ln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876800" y="4999038"/>
            <a:ext cx="4100513" cy="1201737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2003		2010</a:t>
            </a:r>
          </a:p>
          <a:p>
            <a:pPr>
              <a:spcBef>
                <a:spcPct val="50000"/>
              </a:spcBef>
            </a:pPr>
            <a:r>
              <a:rPr lang="en-US"/>
              <a:t>Ra	0.12</a:t>
            </a:r>
            <a:r>
              <a:rPr lang="en-GB"/>
              <a:t>µm</a:t>
            </a:r>
            <a:r>
              <a:rPr lang="en-US"/>
              <a:t>		0.10</a:t>
            </a:r>
            <a:r>
              <a:rPr lang="en-GB"/>
              <a:t>µm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Rt	</a:t>
            </a:r>
            <a:r>
              <a:rPr lang="en-GB"/>
              <a:t>1.24µm</a:t>
            </a:r>
            <a:r>
              <a:rPr lang="en-US"/>
              <a:t>		1.8</a:t>
            </a:r>
            <a:r>
              <a:rPr lang="en-GB"/>
              <a:t>µm</a:t>
            </a:r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90538" y="4267200"/>
            <a:ext cx="2481262" cy="92551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Planned to study the “form” and gap topology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499225" y="1192213"/>
            <a:ext cx="1814513" cy="915987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KODEL report 200N to spacer bond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gradFill/>
          <a:ln w="9525"/>
        </p:spPr>
        <p:txBody>
          <a:bodyPr/>
          <a:lstStyle/>
          <a:p>
            <a:r>
              <a:rPr lang="en-US" smtClean="0">
                <a:effectLst/>
              </a:rPr>
              <a:t>Packing and Cleaning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1725"/>
            <a:ext cx="8229600" cy="5024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smtClean="0"/>
              <a:t>The packing boxes are identical but with 2 levels of pre-stressed clamping bars to help avoid bending of HPL sheets due to crippling forces.</a:t>
            </a:r>
          </a:p>
          <a:p>
            <a:pPr algn="l"/>
            <a:r>
              <a:rPr lang="en-US" sz="1600" smtClean="0"/>
              <a:t>GT have  done the cleaning with the same machine and apparently new MEK.</a:t>
            </a:r>
          </a:p>
          <a:p>
            <a:pPr algn="l"/>
            <a:r>
              <a:rPr lang="en-US" sz="1600" smtClean="0"/>
              <a:t>The shipment is ready to go on Monday</a:t>
            </a:r>
          </a:p>
          <a:p>
            <a:endParaRPr lang="en-US" sz="1600" smtClean="0"/>
          </a:p>
          <a:p>
            <a:endParaRPr lang="en-US" smtClean="0"/>
          </a:p>
        </p:txBody>
      </p:sp>
      <p:pic>
        <p:nvPicPr>
          <p:cNvPr id="18437" name="Picture 5" descr="PICT0130"/>
          <p:cNvPicPr>
            <a:picLocks noChangeAspect="1" noChangeArrowheads="1"/>
          </p:cNvPicPr>
          <p:nvPr/>
        </p:nvPicPr>
        <p:blipFill>
          <a:blip r:embed="rId3" cstate="print">
            <a:lum bright="18000"/>
          </a:blip>
          <a:srcRect l="20790" r="37260"/>
          <a:stretch>
            <a:fillRect/>
          </a:stretch>
        </p:blipFill>
        <p:spPr bwMode="auto">
          <a:xfrm>
            <a:off x="1519238" y="2438400"/>
            <a:ext cx="2062162" cy="3687763"/>
          </a:xfrm>
          <a:prstGeom prst="rect">
            <a:avLst/>
          </a:prstGeom>
          <a:noFill/>
        </p:spPr>
      </p:pic>
      <p:pic>
        <p:nvPicPr>
          <p:cNvPr id="18438" name="Picture 6" descr="PICT0133"/>
          <p:cNvPicPr>
            <a:picLocks noChangeAspect="1" noChangeArrowheads="1"/>
          </p:cNvPicPr>
          <p:nvPr/>
        </p:nvPicPr>
        <p:blipFill>
          <a:blip r:embed="rId4" cstate="print">
            <a:lum bright="18000"/>
          </a:blip>
          <a:srcRect/>
          <a:stretch>
            <a:fillRect/>
          </a:stretch>
        </p:blipFill>
        <p:spPr bwMode="auto">
          <a:xfrm>
            <a:off x="3886200" y="2798763"/>
            <a:ext cx="4435475" cy="3327400"/>
          </a:xfrm>
          <a:prstGeom prst="rect">
            <a:avLst/>
          </a:prstGeom>
          <a:noFill/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340475" y="4435475"/>
            <a:ext cx="213360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Pre-stressed Bars @ 2 levels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 flipV="1">
            <a:off x="5638800" y="3657600"/>
            <a:ext cx="701675" cy="777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5867400" y="4876800"/>
            <a:ext cx="473075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990600" y="3124200"/>
            <a:ext cx="129540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Buckled sheets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905000" y="3657600"/>
            <a:ext cx="381000" cy="990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Prototype Gap Production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1725"/>
            <a:ext cx="8229600" cy="5024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r>
              <a:rPr lang="en-US" dirty="0" smtClean="0"/>
              <a:t>Two sources of Prototype gaps </a:t>
            </a:r>
          </a:p>
          <a:p>
            <a:pPr algn="l"/>
            <a:r>
              <a:rPr lang="en-US" dirty="0" smtClean="0"/>
              <a:t>				</a:t>
            </a:r>
            <a:r>
              <a:rPr lang="en-US" dirty="0" smtClean="0">
                <a:solidFill>
                  <a:srgbClr val="FF0000"/>
                </a:solidFill>
              </a:rPr>
              <a:t>KODEL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GT</a:t>
            </a:r>
          </a:p>
          <a:p>
            <a:pPr algn="l"/>
            <a:r>
              <a:rPr lang="en-US" sz="1400" dirty="0" smtClean="0">
                <a:solidFill>
                  <a:srgbClr val="FF0000"/>
                </a:solidFill>
              </a:rPr>
              <a:t>GT </a:t>
            </a:r>
            <a:r>
              <a:rPr lang="en-US" sz="1400" dirty="0" smtClean="0"/>
              <a:t>will make </a:t>
            </a:r>
            <a:r>
              <a:rPr lang="en-US" sz="1400" dirty="0" smtClean="0"/>
              <a:t>7 </a:t>
            </a:r>
            <a:r>
              <a:rPr lang="en-US" sz="1400" dirty="0" smtClean="0"/>
              <a:t>rectangular gaps of 1.2m x </a:t>
            </a:r>
            <a:r>
              <a:rPr lang="en-US" sz="1400" dirty="0" smtClean="0"/>
              <a:t>1.5m. 3 of them will </a:t>
            </a:r>
            <a:r>
              <a:rPr lang="en-US" sz="1400" dirty="0" smtClean="0"/>
              <a:t>be made with 9 HV pads in an attempt in the GIF by Roberto to understand gas flow distribution inside a gap</a:t>
            </a:r>
            <a:r>
              <a:rPr lang="en-US" sz="1400" dirty="0" smtClean="0"/>
              <a:t>. Additional 2 gaps will be done with material non-conform for </a:t>
            </a:r>
            <a:r>
              <a:rPr lang="en-US" sz="1400" smtClean="0"/>
              <a:t>mechanical tests.</a:t>
            </a:r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>
                <a:solidFill>
                  <a:srgbClr val="FF0000"/>
                </a:solidFill>
              </a:rPr>
              <a:t>KODEL</a:t>
            </a:r>
            <a:r>
              <a:rPr lang="en-US" sz="1400" dirty="0" smtClean="0"/>
              <a:t> gaps </a:t>
            </a:r>
          </a:p>
          <a:p>
            <a:pPr algn="l"/>
            <a:r>
              <a:rPr lang="en-US" sz="1400" dirty="0" smtClean="0"/>
              <a:t>	Material conforming to our specs for </a:t>
            </a:r>
            <a:r>
              <a:rPr lang="en-US" sz="1400" dirty="0" smtClean="0">
                <a:solidFill>
                  <a:srgbClr val="FF0000"/>
                </a:solidFill>
              </a:rPr>
              <a:t>5 RE*/2 and 5 RE*/3</a:t>
            </a:r>
            <a:r>
              <a:rPr lang="en-US" sz="1400" dirty="0" smtClean="0"/>
              <a:t> </a:t>
            </a:r>
          </a:p>
          <a:p>
            <a:pPr algn="l"/>
            <a:r>
              <a:rPr lang="en-US" sz="1400" dirty="0" smtClean="0"/>
              <a:t>	Material non-conform for </a:t>
            </a:r>
            <a:r>
              <a:rPr lang="en-US" sz="1400" dirty="0" smtClean="0">
                <a:solidFill>
                  <a:srgbClr val="FF0000"/>
                </a:solidFill>
              </a:rPr>
              <a:t>2 RE*/2 and 2RE*/3</a:t>
            </a:r>
            <a:r>
              <a:rPr lang="en-US" sz="1400" dirty="0" smtClean="0"/>
              <a:t>  .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>
                <a:solidFill>
                  <a:srgbClr val="FF0000"/>
                </a:solidFill>
              </a:rPr>
              <a:t>Gap testing will agree with previous CMS production</a:t>
            </a:r>
          </a:p>
          <a:p>
            <a:pPr algn="l"/>
            <a:r>
              <a:rPr lang="en-US" sz="1400" dirty="0" smtClean="0"/>
              <a:t>Over pressure test @ 20 </a:t>
            </a:r>
            <a:r>
              <a:rPr lang="en-US" sz="1400" dirty="0" err="1" smtClean="0"/>
              <a:t>hPa</a:t>
            </a:r>
            <a:r>
              <a:rPr lang="en-US" sz="1400" dirty="0" smtClean="0"/>
              <a:t> for 10 minutes.</a:t>
            </a:r>
          </a:p>
          <a:p>
            <a:pPr algn="l"/>
            <a:r>
              <a:rPr lang="en-US" sz="1400" dirty="0" smtClean="0"/>
              <a:t>Spacer bonding integrity test</a:t>
            </a:r>
          </a:p>
          <a:p>
            <a:pPr algn="l"/>
            <a:r>
              <a:rPr lang="en-US" sz="1400" dirty="0" smtClean="0"/>
              <a:t>Gas leakage &lt;0.2 </a:t>
            </a:r>
            <a:r>
              <a:rPr lang="en-US" sz="1400" dirty="0" err="1" smtClean="0"/>
              <a:t>hPa</a:t>
            </a:r>
            <a:r>
              <a:rPr lang="en-US" sz="1400" dirty="0" smtClean="0"/>
              <a:t> for 10 minutes.</a:t>
            </a:r>
          </a:p>
          <a:p>
            <a:pPr algn="l"/>
            <a:r>
              <a:rPr lang="en-US" sz="1400" dirty="0" smtClean="0"/>
              <a:t>HV tests 8.5kV for 12 hrs</a:t>
            </a:r>
          </a:p>
          <a:p>
            <a:pPr algn="l"/>
            <a:r>
              <a:rPr lang="en-US" sz="1400" dirty="0" smtClean="0"/>
              <a:t>HV tests @ 9.4 for 4 days with current limits ( 2.0μA, 3.0μA, and 5.0μA) according to gap size</a:t>
            </a:r>
          </a:p>
          <a:p>
            <a:pPr algn="l"/>
            <a:r>
              <a:rPr lang="en-US" sz="1400" dirty="0" smtClean="0"/>
              <a:t>Production time approx 30 days from reception of HPL</a:t>
            </a:r>
          </a:p>
          <a:p>
            <a:pPr algn="l"/>
            <a:r>
              <a:rPr lang="en-US" sz="1400" dirty="0" smtClean="0"/>
              <a:t> </a:t>
            </a:r>
          </a:p>
          <a:p>
            <a:endParaRPr lang="en-US" sz="1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gradFill/>
          <a:ln w="9525"/>
        </p:spPr>
        <p:txBody>
          <a:bodyPr/>
          <a:lstStyle/>
          <a:p>
            <a:r>
              <a:rPr lang="en-US" smtClean="0">
                <a:effectLst/>
              </a:rPr>
              <a:t>Conclusions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mtClean="0"/>
              <a:t>The HPL procurement has developed rather fast in 4 months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mtClean="0"/>
              <a:t>Quality Assurance is going on in parallel.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mtClean="0"/>
              <a:t>Yield of first good batch is already 75%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mtClean="0"/>
              <a:t>Prototype gaps should be at CERN by end of August or early September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mtClean="0"/>
              <a:t>corresponding to the arrival of mechanics from China 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3E3E"/>
      </a:lt2>
      <a:accent1>
        <a:srgbClr val="FFD798"/>
      </a:accent1>
      <a:accent2>
        <a:srgbClr val="8CF4EA"/>
      </a:accent2>
      <a:accent3>
        <a:srgbClr val="FFFFFF"/>
      </a:accent3>
      <a:accent4>
        <a:srgbClr val="000000"/>
      </a:accent4>
      <a:accent5>
        <a:srgbClr val="FFE8CA"/>
      </a:accent5>
      <a:accent6>
        <a:srgbClr val="7EDDD4"/>
      </a:accent6>
      <a:hlink>
        <a:srgbClr val="FE9B03"/>
      </a:hlink>
      <a:folHlink>
        <a:srgbClr val="00D0D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279</Words>
  <Application>Microsoft Office PowerPoint</Application>
  <PresentationFormat>Lettera USA (21,6x27,9 cm)</PresentationFormat>
  <Paragraphs>78</Paragraphs>
  <Slides>8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Default Design</vt:lpstr>
      <vt:lpstr>Artwork</vt:lpstr>
      <vt:lpstr>HPL</vt:lpstr>
      <vt:lpstr>HPL Production Source</vt:lpstr>
      <vt:lpstr>HPL Quality Assurance</vt:lpstr>
      <vt:lpstr>Resistivity measurements  Puricelli and Pavia </vt:lpstr>
      <vt:lpstr>Roughness and Bonding</vt:lpstr>
      <vt:lpstr>Packing and Cleaning</vt:lpstr>
      <vt:lpstr>Prototype Gap Production</vt:lpstr>
      <vt:lpstr>Conclusions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Title Goes Here</dc:title>
  <dc:creator>Walter Van Doninck</dc:creator>
  <cp:lastModifiedBy> Salvatore Buontempo</cp:lastModifiedBy>
  <cp:revision>100</cp:revision>
  <cp:lastPrinted>2001-02-17T07:47:17Z</cp:lastPrinted>
  <dcterms:created xsi:type="dcterms:W3CDTF">1998-04-13T17:33:42Z</dcterms:created>
  <dcterms:modified xsi:type="dcterms:W3CDTF">2010-07-01T19:02:44Z</dcterms:modified>
</cp:coreProperties>
</file>