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Leak Rates Ref</c:v>
          </c:tx>
          <c:invertIfNegative val="0"/>
          <c:val>
            <c:numRef>
              <c:f>Sheet1!$K$3:$K$13</c:f>
              <c:numCache>
                <c:formatCode>0.00E+00</c:formatCode>
                <c:ptCount val="11"/>
                <c:pt idx="0">
                  <c:v>3.1046666418503696E-4</c:v>
                </c:pt>
                <c:pt idx="1">
                  <c:v>8.5220737080529791E-5</c:v>
                </c:pt>
                <c:pt idx="2">
                  <c:v>1.2715660190015888E-4</c:v>
                </c:pt>
                <c:pt idx="3">
                  <c:v>1.799437284850695E-3</c:v>
                </c:pt>
                <c:pt idx="4">
                  <c:v>1.2491195132253744E-4</c:v>
                </c:pt>
                <c:pt idx="5">
                  <c:v>7.763230073943412E-5</c:v>
                </c:pt>
                <c:pt idx="6">
                  <c:v>4.8081753483244133E-4</c:v>
                </c:pt>
                <c:pt idx="7">
                  <c:v>7.3507687218400927E-6</c:v>
                </c:pt>
                <c:pt idx="8">
                  <c:v>8.6084936780257029E-5</c:v>
                </c:pt>
                <c:pt idx="9">
                  <c:v>9.1558614742065934E-5</c:v>
                </c:pt>
                <c:pt idx="10">
                  <c:v>1.194579028216506E-4</c:v>
                </c:pt>
              </c:numCache>
            </c:numRef>
          </c:val>
        </c:ser>
        <c:ser>
          <c:idx val="1"/>
          <c:order val="1"/>
          <c:tx>
            <c:v>Short test</c:v>
          </c:tx>
          <c:invertIfNegative val="0"/>
          <c:val>
            <c:numRef>
              <c:f>Sheet1!$K$14</c:f>
              <c:numCache>
                <c:formatCode>0.00E+00</c:formatCode>
                <c:ptCount val="1"/>
                <c:pt idx="0">
                  <c:v>1.7241941559224736E-2</c:v>
                </c:pt>
              </c:numCache>
            </c:numRef>
          </c:val>
        </c:ser>
        <c:ser>
          <c:idx val="2"/>
          <c:order val="2"/>
          <c:tx>
            <c:v>CMS ref Leak rate</c:v>
          </c:tx>
          <c:invertIfNegative val="0"/>
          <c:val>
            <c:numRef>
              <c:f>Sheet1!$E$17</c:f>
              <c:numCache>
                <c:formatCode>0.00E+00</c:formatCode>
                <c:ptCount val="1"/>
                <c:pt idx="0">
                  <c:v>5.0000000000000001E-4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19456"/>
        <c:axId val="118420992"/>
      </c:barChart>
      <c:catAx>
        <c:axId val="11841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8420992"/>
        <c:crosses val="autoZero"/>
        <c:auto val="1"/>
        <c:lblAlgn val="ctr"/>
        <c:lblOffset val="100"/>
        <c:noMultiLvlLbl val="0"/>
      </c:catAx>
      <c:valAx>
        <c:axId val="118420992"/>
        <c:scaling>
          <c:logBase val="10"/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11841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Abs Leak rate </a:t>
            </a:r>
            <a:r>
              <a:rPr lang="en-US" dirty="0" err="1"/>
              <a:t>vs</a:t>
            </a:r>
            <a:r>
              <a:rPr lang="en-US" dirty="0"/>
              <a:t> Duration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Abs Leak rate vs Duration</c:v>
          </c:tx>
          <c:spPr>
            <a:ln w="28575">
              <a:noFill/>
            </a:ln>
          </c:spPr>
          <c:xVal>
            <c:numRef>
              <c:f>Sheet1!$E$3:$E$14</c:f>
              <c:numCache>
                <c:formatCode>0.00</c:formatCode>
                <c:ptCount val="12"/>
                <c:pt idx="0">
                  <c:v>3.3166666666666669</c:v>
                </c:pt>
                <c:pt idx="1">
                  <c:v>7.6388888888888893</c:v>
                </c:pt>
                <c:pt idx="2">
                  <c:v>20.469444444444445</c:v>
                </c:pt>
                <c:pt idx="3">
                  <c:v>2.5555555555555554</c:v>
                </c:pt>
                <c:pt idx="4">
                  <c:v>0.66111111111111109</c:v>
                </c:pt>
                <c:pt idx="5">
                  <c:v>17.916666666666668</c:v>
                </c:pt>
                <c:pt idx="6">
                  <c:v>0.43611111111111112</c:v>
                </c:pt>
                <c:pt idx="7">
                  <c:v>38.166666666666664</c:v>
                </c:pt>
                <c:pt idx="8">
                  <c:v>15.416666666666666</c:v>
                </c:pt>
                <c:pt idx="9">
                  <c:v>4.833333333333333</c:v>
                </c:pt>
                <c:pt idx="10">
                  <c:v>9.25</c:v>
                </c:pt>
                <c:pt idx="11">
                  <c:v>5.1944444444444446E-2</c:v>
                </c:pt>
              </c:numCache>
            </c:numRef>
          </c:xVal>
          <c:yVal>
            <c:numRef>
              <c:f>Sheet1!$K$3:$K$14</c:f>
              <c:numCache>
                <c:formatCode>0.00E+00</c:formatCode>
                <c:ptCount val="12"/>
                <c:pt idx="0">
                  <c:v>3.1046666418503696E-4</c:v>
                </c:pt>
                <c:pt idx="1">
                  <c:v>8.5220737080529791E-5</c:v>
                </c:pt>
                <c:pt idx="2">
                  <c:v>1.2715660190015888E-4</c:v>
                </c:pt>
                <c:pt idx="3">
                  <c:v>1.799437284850695E-3</c:v>
                </c:pt>
                <c:pt idx="4">
                  <c:v>1.2491195132253744E-4</c:v>
                </c:pt>
                <c:pt idx="5">
                  <c:v>7.763230073943412E-5</c:v>
                </c:pt>
                <c:pt idx="6">
                  <c:v>4.8081753483244133E-4</c:v>
                </c:pt>
                <c:pt idx="7">
                  <c:v>7.3507687218400927E-6</c:v>
                </c:pt>
                <c:pt idx="8">
                  <c:v>8.6084936780257029E-5</c:v>
                </c:pt>
                <c:pt idx="9">
                  <c:v>9.1558614742065934E-5</c:v>
                </c:pt>
                <c:pt idx="10">
                  <c:v>1.194579028216506E-4</c:v>
                </c:pt>
                <c:pt idx="11">
                  <c:v>1.7241941559224736E-2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979392"/>
        <c:axId val="117989376"/>
      </c:scatterChart>
      <c:valAx>
        <c:axId val="117979392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nextTo"/>
        <c:crossAx val="117989376"/>
        <c:crosses val="autoZero"/>
        <c:crossBetween val="midCat"/>
      </c:valAx>
      <c:valAx>
        <c:axId val="117989376"/>
        <c:scaling>
          <c:logBase val="10"/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11797939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Abs leak Rates SM14</c:v>
          </c:tx>
          <c:invertIfNegative val="0"/>
          <c:val>
            <c:numRef>
              <c:f>Sheet1!$L$3:$L$13</c:f>
              <c:numCache>
                <c:formatCode>0.000E+00</c:formatCode>
                <c:ptCount val="11"/>
                <c:pt idx="0">
                  <c:v>3.73991736868664E-3</c:v>
                </c:pt>
                <c:pt idx="1">
                  <c:v>2.3529751662862359E-3</c:v>
                </c:pt>
                <c:pt idx="2">
                  <c:v>3.0173050709570116E-3</c:v>
                </c:pt>
                <c:pt idx="3">
                  <c:v>1.5077246898720805E-3</c:v>
                </c:pt>
                <c:pt idx="4">
                  <c:v>3.3988298759579779E-3</c:v>
                </c:pt>
                <c:pt idx="5">
                  <c:v>4.0366573851543961E-3</c:v>
                </c:pt>
                <c:pt idx="6">
                  <c:v>1.5407051988334426E-3</c:v>
                </c:pt>
                <c:pt idx="7">
                  <c:v>2.9906696560643422E-3</c:v>
                </c:pt>
                <c:pt idx="8">
                  <c:v>3.2749127179953867E-3</c:v>
                </c:pt>
                <c:pt idx="9">
                  <c:v>3.5333880578702756E-3</c:v>
                </c:pt>
                <c:pt idx="10">
                  <c:v>3.3969105316300182E-3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38048"/>
        <c:axId val="117939584"/>
      </c:barChart>
      <c:catAx>
        <c:axId val="117938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939584"/>
        <c:crosses val="autoZero"/>
        <c:auto val="1"/>
        <c:lblAlgn val="ctr"/>
        <c:lblOffset val="100"/>
        <c:noMultiLvlLbl val="0"/>
      </c:catAx>
      <c:valAx>
        <c:axId val="117939584"/>
        <c:scaling>
          <c:logBase val="10"/>
          <c:orientation val="minMax"/>
        </c:scaling>
        <c:delete val="0"/>
        <c:axPos val="l"/>
        <c:majorGridlines/>
        <c:numFmt formatCode="0.000E+00" sourceLinked="1"/>
        <c:majorTickMark val="out"/>
        <c:minorTickMark val="none"/>
        <c:tickLblPos val="nextTo"/>
        <c:crossAx val="117938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SM2-8</c:v>
          </c:tx>
          <c:invertIfNegative val="0"/>
          <c:cat>
            <c:strRef>
              <c:f>Sheet1!$L$21:$L$27</c:f>
              <c:strCache>
                <c:ptCount val="7"/>
                <c:pt idx="0">
                  <c:v>SM002</c:v>
                </c:pt>
                <c:pt idx="1">
                  <c:v>SM003</c:v>
                </c:pt>
                <c:pt idx="2">
                  <c:v>SM004</c:v>
                </c:pt>
                <c:pt idx="3">
                  <c:v>SM005</c:v>
                </c:pt>
                <c:pt idx="4">
                  <c:v>SM006</c:v>
                </c:pt>
                <c:pt idx="5">
                  <c:v>SM007</c:v>
                </c:pt>
                <c:pt idx="6">
                  <c:v>SM008</c:v>
                </c:pt>
              </c:strCache>
            </c:strRef>
          </c:cat>
          <c:val>
            <c:numRef>
              <c:f>Sheet1!$M$21:$M$27</c:f>
              <c:numCache>
                <c:formatCode>0.0000E+00</c:formatCode>
                <c:ptCount val="7"/>
                <c:pt idx="0">
                  <c:v>1.25E-4</c:v>
                </c:pt>
                <c:pt idx="1">
                  <c:v>3.3169999999999999E-4</c:v>
                </c:pt>
                <c:pt idx="2">
                  <c:v>8.6231999999999997E-4</c:v>
                </c:pt>
                <c:pt idx="3">
                  <c:v>6.2000000000000003E-5</c:v>
                </c:pt>
                <c:pt idx="4">
                  <c:v>2.8150000000000001E-4</c:v>
                </c:pt>
                <c:pt idx="5">
                  <c:v>2.9399999999999999E-4</c:v>
                </c:pt>
                <c:pt idx="6">
                  <c:v>1.96182358147062E-3</c:v>
                </c:pt>
              </c:numCache>
            </c:numRef>
          </c:val>
        </c:ser>
        <c:ser>
          <c:idx val="1"/>
          <c:order val="1"/>
          <c:tx>
            <c:v>CMS Limit</c:v>
          </c:tx>
          <c:invertIfNegative val="0"/>
          <c:val>
            <c:numRef>
              <c:f>Sheet1!$M$20</c:f>
              <c:numCache>
                <c:formatCode>0.00E+00</c:formatCode>
                <c:ptCount val="1"/>
                <c:pt idx="0">
                  <c:v>5.0000000000000001E-4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30176"/>
        <c:axId val="118131712"/>
      </c:barChart>
      <c:catAx>
        <c:axId val="11813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8131712"/>
        <c:crosses val="autoZero"/>
        <c:auto val="1"/>
        <c:lblAlgn val="ctr"/>
        <c:lblOffset val="100"/>
        <c:noMultiLvlLbl val="0"/>
      </c:catAx>
      <c:valAx>
        <c:axId val="118131712"/>
        <c:scaling>
          <c:orientation val="minMax"/>
        </c:scaling>
        <c:delete val="0"/>
        <c:axPos val="l"/>
        <c:majorGridlines/>
        <c:numFmt formatCode="0.0000E+00" sourceLinked="1"/>
        <c:majorTickMark val="out"/>
        <c:minorTickMark val="none"/>
        <c:tickLblPos val="nextTo"/>
        <c:crossAx val="118130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0.10294</cdr:x>
      <cdr:y>0.5431</cdr:y>
    </cdr:from>
    <cdr:to>
      <cdr:x>0.79264</cdr:x>
      <cdr:y>0.5431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720080" y="2088232"/>
          <a:ext cx="4824536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0.61242</cdr:x>
      <cdr:y>0.20209</cdr:y>
    </cdr:from>
    <cdr:to>
      <cdr:x>0.77685</cdr:x>
      <cdr:y>0.27301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820687"/>
          <a:ext cx="100811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Time [</a:t>
          </a:r>
          <a:r>
            <a:rPr lang="en-US" sz="1100" dirty="0" err="1" smtClean="0"/>
            <a:t>hrs</a:t>
          </a:r>
          <a:r>
            <a:rPr lang="en-US" sz="1100" dirty="0" smtClean="0"/>
            <a:t>]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0.01343</cdr:x>
      <cdr:y>0.87588</cdr:y>
    </cdr:from>
    <cdr:to>
      <cdr:x>0.26007</cdr:x>
      <cdr:y>0.92907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352" y="3556991"/>
          <a:ext cx="151216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Leak Rate [</a:t>
          </a:r>
          <a:r>
            <a:rPr lang="en-US" sz="1100" dirty="0" err="1" smtClean="0"/>
            <a:t>mbar.l</a:t>
          </a:r>
          <a:r>
            <a:rPr lang="en-US" sz="1100" dirty="0" smtClean="0"/>
            <a:t>/s]</a:t>
          </a:r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8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46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77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4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04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7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06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32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2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82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785B7-D58F-4A38-9BD7-B3BA49BFFF77}" type="datetimeFigureOut">
              <a:rPr lang="en-GB" smtClean="0"/>
              <a:t>27/08/2013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59105-ED7E-4AC3-B161-C3123619D5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6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Leak Test cooling system with reference Volume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Tests &amp; Data by </a:t>
            </a:r>
            <a:r>
              <a:rPr lang="en-US" dirty="0" err="1" smtClean="0"/>
              <a:t>Iuri</a:t>
            </a: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dirty="0" err="1" smtClean="0"/>
              <a:t>agaturia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39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Acceptance Limit Graphical Definition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63688" y="3212976"/>
            <a:ext cx="626469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916088" y="2348880"/>
            <a:ext cx="0" cy="3600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16088" y="3212976"/>
            <a:ext cx="4960168" cy="20882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93484" y="508518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CMS Limit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5E-04 [</a:t>
            </a:r>
            <a:r>
              <a:rPr lang="en-US" dirty="0" err="1" smtClean="0">
                <a:solidFill>
                  <a:prstClr val="black"/>
                </a:solidFill>
              </a:rPr>
              <a:t>mbar.l</a:t>
            </a:r>
            <a:r>
              <a:rPr lang="en-US" dirty="0" smtClean="0">
                <a:solidFill>
                  <a:prstClr val="black"/>
                </a:solidFill>
              </a:rPr>
              <a:t>/s]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 rot="1595736" flipH="1">
            <a:off x="5817664" y="3292892"/>
            <a:ext cx="676640" cy="1352336"/>
          </a:xfrm>
          <a:prstGeom prst="up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 rot="12409539">
            <a:off x="4901281" y="4729674"/>
            <a:ext cx="390279" cy="1552400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412032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Pressure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98242" y="2889810"/>
            <a:ext cx="82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Time [</a:t>
            </a:r>
            <a:r>
              <a:rPr lang="en-US" dirty="0" err="1" smtClean="0">
                <a:solidFill>
                  <a:prstClr val="black"/>
                </a:solidFill>
              </a:rPr>
              <a:t>secs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916088" y="3212976"/>
            <a:ext cx="539221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16088" y="3212976"/>
            <a:ext cx="5805488" cy="684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902208">
            <a:off x="7169583" y="4484164"/>
            <a:ext cx="110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1E-05 [</a:t>
            </a:r>
            <a:r>
              <a:rPr lang="en-US" sz="1200" dirty="0" err="1" smtClean="0">
                <a:solidFill>
                  <a:prstClr val="black"/>
                </a:solidFill>
              </a:rPr>
              <a:t>mbar.l</a:t>
            </a:r>
            <a:r>
              <a:rPr lang="en-US" sz="1200" dirty="0" smtClean="0">
                <a:solidFill>
                  <a:prstClr val="black"/>
                </a:solidFill>
              </a:rPr>
              <a:t>/s]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381922">
            <a:off x="7681364" y="3751890"/>
            <a:ext cx="110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1E-06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[</a:t>
            </a:r>
            <a:r>
              <a:rPr lang="en-US" sz="1200" dirty="0" err="1" smtClean="0">
                <a:solidFill>
                  <a:prstClr val="black"/>
                </a:solidFill>
              </a:rPr>
              <a:t>mbar.l</a:t>
            </a:r>
            <a:r>
              <a:rPr lang="en-US" sz="1200" dirty="0" smtClean="0">
                <a:solidFill>
                  <a:prstClr val="black"/>
                </a:solidFill>
              </a:rPr>
              <a:t>/s]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96172" y="3368948"/>
            <a:ext cx="1476164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ACCEPTABLE REGION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41826" y="4785254"/>
            <a:ext cx="187700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NOT ACCEPTED REGION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5896" y="1484784"/>
            <a:ext cx="3257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Leak rate calculated from Roberto’s gas leak formula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1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point Temp correction introduced, not perfect as not homogeneous.</a:t>
            </a:r>
          </a:p>
          <a:p>
            <a:r>
              <a:rPr lang="en-US" dirty="0" smtClean="0"/>
              <a:t>The ref. vol. </a:t>
            </a:r>
            <a:r>
              <a:rPr lang="en-US" dirty="0" smtClean="0"/>
              <a:t>has been introduced as we had difficulties getting good values</a:t>
            </a:r>
          </a:p>
          <a:p>
            <a:r>
              <a:rPr lang="en-US" dirty="0" smtClean="0"/>
              <a:t>A leak was found on the jig at a late date</a:t>
            </a:r>
          </a:p>
          <a:p>
            <a:r>
              <a:rPr lang="en-US" dirty="0" smtClean="0"/>
              <a:t>Tests with soft copper had led to poor results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Bad assembly technique has led to poor results.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Results.</a:t>
            </a:r>
            <a:br>
              <a:rPr lang="en-US" dirty="0" smtClean="0"/>
            </a:br>
            <a:r>
              <a:rPr lang="en-US" dirty="0" smtClean="0"/>
              <a:t>1 2tests were done with ref </a:t>
            </a:r>
            <a:r>
              <a:rPr lang="en-US" dirty="0" err="1" smtClean="0"/>
              <a:t>vol</a:t>
            </a:r>
            <a:r>
              <a:rPr lang="en-US" dirty="0" smtClean="0"/>
              <a:t> and SM14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874812"/>
              </p:ext>
            </p:extLst>
          </p:nvPr>
        </p:nvGraphicFramePr>
        <p:xfrm>
          <a:off x="179513" y="2204864"/>
          <a:ext cx="8856982" cy="3024335"/>
        </p:xfrm>
        <a:graphic>
          <a:graphicData uri="http://schemas.openxmlformats.org/drawingml/2006/table">
            <a:tbl>
              <a:tblPr/>
              <a:tblGrid>
                <a:gridCol w="488100"/>
                <a:gridCol w="1820207"/>
                <a:gridCol w="1159237"/>
                <a:gridCol w="986369"/>
                <a:gridCol w="945694"/>
                <a:gridCol w="945694"/>
                <a:gridCol w="945694"/>
                <a:gridCol w="488100"/>
                <a:gridCol w="488100"/>
                <a:gridCol w="589787"/>
              </a:tblGrid>
              <a:tr h="18902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Slope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,  </a:t>
                      </a:r>
                      <a:r>
                        <a:rPr lang="en-GB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bar/sec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L-Rate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, </a:t>
                      </a:r>
                      <a:r>
                        <a:rPr lang="en-GB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mbar∙l/sec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06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File name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calculated time interval</a:t>
                      </a:r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 hr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Reffernce tube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SM14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Reffernce tube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SM14</a:t>
                      </a:r>
                    </a:p>
                  </a:txBody>
                  <a:tcPr marL="7086" marR="7086" marT="7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 Tube Positive values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SM14 ABS values</a:t>
                      </a:r>
                    </a:p>
                  </a:txBody>
                  <a:tcPr marL="7086" marR="7086" marT="7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 - Ref vol Leak Rate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CoolSM14NewRefHardCu09Aug001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1.316E-06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-1.585E-05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3.10E-04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-3.74E-03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3.10E-04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3.740E-03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3.429E-03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CoolSM14NewRefHardCu13Aug002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3.611E-07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-9.970E-06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-2.35E-03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2.353E-03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2.268E-03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CoolSM14NewRefHardCu14Aug004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-5.388E-07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-1.279E-05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-1.27E-04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-3.02E-03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3.017E-03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2.890E-03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CoolSM14NewRefHardCu15Aug005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-7.625E-06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-6.389E-06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-1.80E-03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-1.51E-03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1.508E-03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-2.917E-04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CoolSM14NewRefHardCu15Aug006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-5.293E-07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-1.440E-05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-1.25E-04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-3.40E-03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3.399E-03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3.274E-03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CoolSM14NewRefHardCu15Aug008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3.290E-07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-1.710E-05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7.76E-05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-4.04E-03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7.76E-05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4.037E-03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3.959E-03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CoolSM14NewRefHardCu16Aug01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-2.037E-06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-6.528E-06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-4.81E-04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-1.54E-03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1.541E-03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1.060E-03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CoolSM14NewRefHardCu16Aug02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38.17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3.115E-08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-1.267E-05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7.35E-06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-2.99E-03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7.35E-06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2.991E-03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2.983E-03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CoolSM14NewRefHardCu18Aug01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-3.648E-07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-1.388E-05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-8.61E-05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-3.27E-03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8.61E-05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3.275E-03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3.189E-03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CoolSM14NewRefHardCu19Aug01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3.880E-07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-1.497E-05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-3.53E-03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3.533E-03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3.442E-03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CoolSM14NewRefHardCu20Aug01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-5.062E-07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-1.439E-05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-1.19E-04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-3.40E-03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3.397E-03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3.277E-03</a:t>
                      </a: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CoolSM14NewRefHardCu20Aug07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-7.306E-05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-1.033E-04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-1.72E-02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-2.44E-02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1.72E-02</a:t>
                      </a:r>
                    </a:p>
                  </a:txBody>
                  <a:tcPr marL="7086" marR="7086" marT="7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86" marR="7086" marT="70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94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test results for the Ref </a:t>
            </a:r>
            <a:r>
              <a:rPr lang="en-US" dirty="0" err="1" smtClean="0"/>
              <a:t>Vol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303397"/>
              </p:ext>
            </p:extLst>
          </p:nvPr>
        </p:nvGraphicFramePr>
        <p:xfrm>
          <a:off x="827584" y="1772816"/>
          <a:ext cx="6995120" cy="38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90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dependance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315942"/>
              </p:ext>
            </p:extLst>
          </p:nvPr>
        </p:nvGraphicFramePr>
        <p:xfrm>
          <a:off x="467544" y="1628800"/>
          <a:ext cx="6131024" cy="40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08104" y="4509120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would appear that the duration necessary for the calculation of leak rate is 5 hours, to be verified with raw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68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leaky SM14</a:t>
            </a:r>
            <a:br>
              <a:rPr lang="en-US" dirty="0" smtClean="0"/>
            </a:br>
            <a:r>
              <a:rPr lang="en-US" sz="2200" dirty="0" smtClean="0"/>
              <a:t>giving rather similar results, less dispersion.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The literature states that the </a:t>
            </a:r>
            <a:r>
              <a:rPr lang="en-US" sz="2000" dirty="0" err="1" smtClean="0"/>
              <a:t>dP</a:t>
            </a:r>
            <a:r>
              <a:rPr lang="en-US" sz="2000" dirty="0" smtClean="0"/>
              <a:t>/</a:t>
            </a:r>
            <a:r>
              <a:rPr lang="en-US" sz="2000" dirty="0" err="1" smtClean="0"/>
              <a:t>dt</a:t>
            </a:r>
            <a:r>
              <a:rPr lang="en-US" sz="2000" dirty="0" smtClean="0"/>
              <a:t> method is unsuitable for this level of leak rate. The above result and other experience illustrates this.</a:t>
            </a:r>
          </a:p>
          <a:p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073047"/>
              </p:ext>
            </p:extLst>
          </p:nvPr>
        </p:nvGraphicFramePr>
        <p:xfrm>
          <a:off x="1331640" y="1412776"/>
          <a:ext cx="58326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378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560" y="134076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	   [</a:t>
            </a:r>
            <a:r>
              <a:rPr lang="en-US" dirty="0" err="1" smtClean="0"/>
              <a:t>mbar.l</a:t>
            </a:r>
            <a:r>
              <a:rPr lang="en-US" dirty="0" smtClean="0"/>
              <a:t>/s]</a:t>
            </a:r>
            <a:endParaRPr lang="en-GB" dirty="0" smtClean="0"/>
          </a:p>
          <a:p>
            <a:r>
              <a:rPr lang="en-GB" dirty="0" smtClean="0"/>
              <a:t>CMS Limit    5.00E-04</a:t>
            </a:r>
          </a:p>
          <a:p>
            <a:r>
              <a:rPr lang="en-GB" dirty="0" smtClean="0"/>
              <a:t>SM002	1.2500E-04</a:t>
            </a:r>
          </a:p>
          <a:p>
            <a:r>
              <a:rPr lang="en-GB" dirty="0" smtClean="0"/>
              <a:t>SM003	3.3170E-04</a:t>
            </a:r>
          </a:p>
          <a:p>
            <a:r>
              <a:rPr lang="en-GB" dirty="0" smtClean="0"/>
              <a:t>SM004	8.6232E-04</a:t>
            </a:r>
          </a:p>
          <a:p>
            <a:r>
              <a:rPr lang="en-GB" dirty="0" smtClean="0"/>
              <a:t>SM005	6.2000E-05</a:t>
            </a:r>
          </a:p>
          <a:p>
            <a:r>
              <a:rPr lang="en-GB" dirty="0" smtClean="0"/>
              <a:t>SM006	2.8150E-04</a:t>
            </a:r>
          </a:p>
          <a:p>
            <a:r>
              <a:rPr lang="en-GB" dirty="0" smtClean="0"/>
              <a:t>SM007	2.9400E-04</a:t>
            </a:r>
          </a:p>
          <a:p>
            <a:r>
              <a:rPr lang="en-GB" dirty="0" smtClean="0"/>
              <a:t>SM008	1.9618E-03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621670"/>
              </p:ext>
            </p:extLst>
          </p:nvPr>
        </p:nvGraphicFramePr>
        <p:xfrm>
          <a:off x="2866862" y="2276872"/>
          <a:ext cx="552156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60032" y="141277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bad case  SM 008</a:t>
            </a:r>
          </a:p>
          <a:p>
            <a:r>
              <a:rPr lang="en-US" dirty="0" smtClean="0"/>
              <a:t>One poor value SM004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49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Test may take up to one day. 30 </a:t>
            </a:r>
            <a:r>
              <a:rPr lang="en-US" sz="2400" dirty="0" err="1" smtClean="0"/>
              <a:t>mins</a:t>
            </a:r>
            <a:r>
              <a:rPr lang="en-US" sz="2400" dirty="0" smtClean="0"/>
              <a:t> preparation.</a:t>
            </a:r>
          </a:p>
          <a:p>
            <a:r>
              <a:rPr lang="en-US" sz="2400" dirty="0" smtClean="0"/>
              <a:t>As the ref </a:t>
            </a:r>
            <a:r>
              <a:rPr lang="en-US" sz="2400" dirty="0" err="1" smtClean="0"/>
              <a:t>vol</a:t>
            </a:r>
            <a:r>
              <a:rPr lang="en-US" sz="2400" dirty="0" smtClean="0"/>
              <a:t> is </a:t>
            </a:r>
            <a:r>
              <a:rPr lang="en-US" sz="2400" dirty="0" err="1" smtClean="0"/>
              <a:t>approx</a:t>
            </a:r>
            <a:r>
              <a:rPr lang="en-US" sz="2400" dirty="0" smtClean="0"/>
              <a:t> 10% of values obtained for SMs that are not within the CMS spec then a re-test should be done.</a:t>
            </a:r>
          </a:p>
          <a:p>
            <a:r>
              <a:rPr lang="en-US" sz="2400" dirty="0" err="1" smtClean="0"/>
              <a:t>Approx</a:t>
            </a:r>
            <a:r>
              <a:rPr lang="en-US" sz="2400" dirty="0" smtClean="0"/>
              <a:t> ½ of the 18 have been tested with only one poor value.</a:t>
            </a:r>
          </a:p>
          <a:p>
            <a:r>
              <a:rPr lang="en-US" sz="2400" dirty="0" smtClean="0"/>
              <a:t>Require 10 days to measure the remaining SMs.</a:t>
            </a:r>
          </a:p>
          <a:p>
            <a:r>
              <a:rPr lang="en-US" sz="2400" dirty="0" smtClean="0"/>
              <a:t>Correct assembly technique is vital over tightening is detrimental.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5614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465</Words>
  <Application>Microsoft Office PowerPoint</Application>
  <PresentationFormat>On-screen Show (4:3)</PresentationFormat>
  <Paragraphs>186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Leak Test cooling system with reference Volume   </vt:lpstr>
      <vt:lpstr>Acceptance Limit Graphical Definition</vt:lpstr>
      <vt:lpstr>Past events</vt:lpstr>
      <vt:lpstr>Results. 1 2tests were done with ref vol and SM14 </vt:lpstr>
      <vt:lpstr>Leak test results for the Ref Vol</vt:lpstr>
      <vt:lpstr>Duration dependance</vt:lpstr>
      <vt:lpstr>A leaky SM14 giving rather similar results, less dispersion.</vt:lpstr>
      <vt:lpstr>Previous results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Leak Test cooling system with reference Volume</dc:title>
  <dc:creator>Ian Crotty</dc:creator>
  <cp:lastModifiedBy>Ian Crotty</cp:lastModifiedBy>
  <cp:revision>15</cp:revision>
  <dcterms:created xsi:type="dcterms:W3CDTF">2013-08-26T16:28:41Z</dcterms:created>
  <dcterms:modified xsi:type="dcterms:W3CDTF">2013-08-27T07:33:56Z</dcterms:modified>
</cp:coreProperties>
</file>