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59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5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691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39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11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49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9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7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213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90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4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42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71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DD1A-C46D-2D43-8664-8B8FA7340C18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11E6-89C7-054A-9455-61C2202DF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619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CMS RPC cable installation in GIF++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/>
              <a:t> </a:t>
            </a:r>
            <a:r>
              <a:rPr lang="en-US" dirty="0" smtClean="0"/>
              <a:t>&amp; Nicolas </a:t>
            </a:r>
            <a:r>
              <a:rPr lang="en-US" dirty="0" err="1" smtClean="0"/>
              <a:t>Zaganidris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2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hermata 03-2456735 alle 12.15.1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72" r="4725"/>
          <a:stretch/>
        </p:blipFill>
        <p:spPr>
          <a:xfrm>
            <a:off x="107504" y="1340768"/>
            <a:ext cx="7693675" cy="538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4624"/>
            <a:ext cx="8042276" cy="792088"/>
          </a:xfrm>
        </p:spPr>
        <p:txBody>
          <a:bodyPr/>
          <a:lstStyle/>
          <a:p>
            <a:r>
              <a:rPr lang="en-GB" dirty="0" smtClean="0"/>
              <a:t>Preliminary </a:t>
            </a:r>
            <a:r>
              <a:rPr lang="en-GB" dirty="0"/>
              <a:t>s</a:t>
            </a:r>
            <a:r>
              <a:rPr lang="en-GB" dirty="0" smtClean="0"/>
              <a:t>et-up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82334" y="1125324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Times New Roman"/>
                <a:cs typeface="Times New Roman"/>
              </a:rPr>
              <a:t>RPCs  High eta</a:t>
            </a:r>
            <a:endParaRPr lang="en-GB" sz="2200" b="1" dirty="0">
              <a:latin typeface="Times New Roman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708920"/>
            <a:ext cx="39604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RPCs consolidation</a:t>
            </a:r>
            <a:endParaRPr lang="en-GB" sz="2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348880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RPCs </a:t>
            </a:r>
            <a:r>
              <a:rPr lang="en-US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 studies</a:t>
            </a:r>
            <a:endParaRPr lang="en-GB" sz="2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3808" y="3536969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36196" y="1877451"/>
            <a:ext cx="972108" cy="129614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08104" y="3284984"/>
            <a:ext cx="216024" cy="25203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91680" y="3140968"/>
            <a:ext cx="1152128" cy="50405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796136" y="2708920"/>
            <a:ext cx="1512168" cy="57606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966310" y="3354431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72008" y="5273913"/>
            <a:ext cx="3851920" cy="1323439"/>
          </a:xfrm>
          <a:prstGeom prst="rect">
            <a:avLst/>
          </a:prstGeom>
          <a:solidFill>
            <a:srgbClr val="FFFFFF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>
                <a:latin typeface="Times New Roman"/>
                <a:cs typeface="Times New Roman"/>
              </a:rPr>
              <a:t>The detector position will better be defined as soon as the </a:t>
            </a:r>
            <a:r>
              <a:rPr lang="en-GB" sz="2000" dirty="0" smtClean="0">
                <a:latin typeface="Symbol" charset="2"/>
                <a:cs typeface="Symbol" charset="2"/>
              </a:rPr>
              <a:t>g</a:t>
            </a:r>
            <a:r>
              <a:rPr lang="en-GB" sz="2000" dirty="0" smtClean="0">
                <a:latin typeface="Times New Roman"/>
                <a:cs typeface="Times New Roman"/>
              </a:rPr>
              <a:t> flux will be measured and when the requests of all users will be defined. </a:t>
            </a:r>
            <a:endParaRPr lang="en-GB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7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Muon chambers @ GIF++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1230176"/>
            <a:ext cx="8712968" cy="55172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AU" b="1" dirty="0" smtClean="0">
                <a:solidFill>
                  <a:srgbClr val="FF0000"/>
                </a:solidFill>
              </a:rPr>
              <a:t>5 RPC (barrel and endcap</a:t>
            </a:r>
            <a:r>
              <a:rPr lang="en-AU" b="1" dirty="0">
                <a:solidFill>
                  <a:srgbClr val="FF0000"/>
                </a:solidFill>
              </a:rPr>
              <a:t>)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679450" lvl="1" indent="-342900">
              <a:lnSpc>
                <a:spcPct val="80000"/>
              </a:lnSpc>
              <a:buFont typeface="Courier New"/>
              <a:buChar char="o"/>
            </a:pPr>
            <a:r>
              <a:rPr lang="en-AU" b="1" dirty="0">
                <a:solidFill>
                  <a:srgbClr val="000000"/>
                </a:solidFill>
              </a:rPr>
              <a:t>1 RB3 + (1 RE4  + 1 RE3) </a:t>
            </a:r>
            <a:r>
              <a:rPr lang="en-AU" b="1" dirty="0" smtClean="0">
                <a:solidFill>
                  <a:srgbClr val="000000"/>
                </a:solidFill>
              </a:rPr>
              <a:t>(now under test at GIF)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Bakelite (spare production)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CMS electronics </a:t>
            </a:r>
          </a:p>
          <a:p>
            <a:pPr marL="679450" lvl="1" indent="-342900">
              <a:lnSpc>
                <a:spcPct val="80000"/>
              </a:lnSpc>
              <a:buFont typeface="Courier New"/>
              <a:buChar char="o"/>
            </a:pPr>
            <a:r>
              <a:rPr lang="en-AU" b="1" dirty="0" smtClean="0">
                <a:solidFill>
                  <a:srgbClr val="000000"/>
                </a:solidFill>
              </a:rPr>
              <a:t>2 </a:t>
            </a:r>
            <a:r>
              <a:rPr lang="en-AU" b="1" dirty="0">
                <a:solidFill>
                  <a:srgbClr val="000000"/>
                </a:solidFill>
              </a:rPr>
              <a:t>new barrel RPC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Improved gas system - new mechanics &amp; service box &amp; Distribution Board 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5 RPC for H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GB" b="1" dirty="0" smtClean="0">
                <a:solidFill>
                  <a:srgbClr val="FF0000"/>
                </a:solidFill>
              </a:rPr>
              <a:t>gh eta region </a:t>
            </a:r>
          </a:p>
          <a:p>
            <a:pPr marL="679450" lvl="1" indent="-342900">
              <a:lnSpc>
                <a:spcPct val="70000"/>
              </a:lnSpc>
              <a:buFont typeface="Courier New"/>
              <a:buChar char="o"/>
            </a:pPr>
            <a:r>
              <a:rPr lang="en-GB" b="1" dirty="0" smtClean="0">
                <a:solidFill>
                  <a:srgbClr val="000000"/>
                </a:solidFill>
              </a:rPr>
              <a:t>3 RE4-1 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US" dirty="0" smtClean="0"/>
              <a:t>L</a:t>
            </a:r>
            <a:r>
              <a:rPr lang="en-GB" dirty="0" smtClean="0"/>
              <a:t>ow resistivity Bakelite (≈ 2 10</a:t>
            </a:r>
            <a:r>
              <a:rPr lang="en-GB" baseline="30000" dirty="0" smtClean="0"/>
              <a:t>10 </a:t>
            </a:r>
            <a:r>
              <a:rPr lang="en-GB" dirty="0" smtClean="0">
                <a:latin typeface="Symbol" charset="2"/>
                <a:cs typeface="Symbol" charset="2"/>
              </a:rPr>
              <a:t>W</a:t>
            </a:r>
            <a:r>
              <a:rPr lang="en-GB" dirty="0" smtClean="0"/>
              <a:t>cm, or less)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GB" dirty="0" smtClean="0"/>
              <a:t>CMS electronics - New electronics (Atlas chip)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GB" dirty="0" smtClean="0"/>
              <a:t> new geometry (smaller gap thickness and multi-gaps)</a:t>
            </a:r>
          </a:p>
          <a:p>
            <a:pPr marL="463550" indent="-342900">
              <a:lnSpc>
                <a:spcPct val="80000"/>
              </a:lnSpc>
              <a:buFont typeface="Courier New"/>
              <a:buChar char="o"/>
            </a:pPr>
            <a:r>
              <a:rPr lang="en-GB" sz="2200" b="1" dirty="0" smtClean="0">
                <a:solidFill>
                  <a:srgbClr val="000000"/>
                </a:solidFill>
              </a:rPr>
              <a:t>2 </a:t>
            </a:r>
            <a:r>
              <a:rPr lang="en-GB" sz="2200" b="1" dirty="0">
                <a:solidFill>
                  <a:srgbClr val="000000"/>
                </a:solidFill>
              </a:rPr>
              <a:t>RE4-1 chambers </a:t>
            </a:r>
          </a:p>
          <a:p>
            <a:pPr marL="800100" lvl="1" indent="-342900">
              <a:buFont typeface="Wingdings" charset="2"/>
              <a:buChar char="v"/>
            </a:pPr>
            <a:r>
              <a:rPr lang="en-US" dirty="0"/>
              <a:t>L</a:t>
            </a:r>
            <a:r>
              <a:rPr lang="en-GB" dirty="0"/>
              <a:t>ow resistivity glass </a:t>
            </a:r>
          </a:p>
          <a:p>
            <a:pPr marL="800100" lvl="1" indent="-342900">
              <a:buFont typeface="Wingdings" charset="2"/>
              <a:buChar char="v"/>
            </a:pPr>
            <a:r>
              <a:rPr lang="en-US" dirty="0"/>
              <a:t>D</a:t>
            </a:r>
            <a:r>
              <a:rPr lang="en-GB" dirty="0"/>
              <a:t>ouble or multi-gaps </a:t>
            </a:r>
          </a:p>
          <a:p>
            <a:pPr marL="120650" lvl="1" indent="-457200" algn="just">
              <a:buFont typeface="+mj-lt"/>
              <a:buAutoNum type="arabicPeriod" startAt="6"/>
            </a:pP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2 (glass and </a:t>
            </a:r>
            <a:r>
              <a:rPr lang="en-GB" sz="2400" b="1" dirty="0">
                <a:solidFill>
                  <a:srgbClr val="FF0000"/>
                </a:solidFill>
              </a:rPr>
              <a:t>B</a:t>
            </a:r>
            <a:r>
              <a:rPr lang="en-GB" sz="2400" b="1" dirty="0" smtClean="0">
                <a:solidFill>
                  <a:srgbClr val="FF0000"/>
                </a:solidFill>
              </a:rPr>
              <a:t>akelite) RPC prototypes for gas studies </a:t>
            </a:r>
          </a:p>
          <a:p>
            <a:pPr marL="120650" lvl="1" indent="-457200" algn="just">
              <a:buFont typeface="Wingdings" charset="2"/>
              <a:buChar char="v"/>
            </a:pPr>
            <a:r>
              <a:rPr lang="en-GB" b="1" dirty="0" smtClean="0">
                <a:solidFill>
                  <a:schemeClr val="tx1"/>
                </a:solidFill>
              </a:rPr>
              <a:t>common </a:t>
            </a:r>
            <a:r>
              <a:rPr lang="en-US" dirty="0" smtClean="0">
                <a:solidFill>
                  <a:schemeClr val="tx1"/>
                </a:solidFill>
              </a:rPr>
              <a:t> test with ALICE, ATLAS and CMS </a:t>
            </a:r>
          </a:p>
        </p:txBody>
      </p:sp>
    </p:spTree>
    <p:extLst>
      <p:ext uri="{BB962C8B-B14F-4D97-AF65-F5344CB8AC3E}">
        <p14:creationId xmlns:p14="http://schemas.microsoft.com/office/powerpoint/2010/main" xmlns="" val="6881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Up stream Cabling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7729" t="24911" r="20828" b="7866"/>
          <a:stretch>
            <a:fillRect/>
          </a:stretch>
        </p:blipFill>
        <p:spPr bwMode="auto">
          <a:xfrm>
            <a:off x="2052320" y="2030154"/>
            <a:ext cx="5984240" cy="409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3200" y="999102"/>
            <a:ext cx="278384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Cables coming up through floor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sz="16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Signal Cables (</a:t>
            </a:r>
            <a:r>
              <a:rPr lang="en-US" sz="1600" dirty="0" smtClean="0">
                <a:latin typeface="Times New Roman"/>
                <a:cs typeface="Times New Roman"/>
              </a:rPr>
              <a:t>x30 </a:t>
            </a:r>
            <a:r>
              <a:rPr lang="en-US" sz="1600" dirty="0" smtClean="0">
                <a:latin typeface="Times New Roman"/>
                <a:cs typeface="Times New Roman"/>
              </a:rPr>
              <a:t>, </a:t>
            </a:r>
            <a:r>
              <a:rPr lang="en-US" sz="1600" dirty="0" smtClean="0">
                <a:cs typeface="Times New Roman"/>
              </a:rPr>
              <a:t>Ø</a:t>
            </a:r>
            <a:r>
              <a:rPr lang="en-US" sz="1600" dirty="0" smtClean="0">
                <a:latin typeface="Times New Roman"/>
                <a:cs typeface="Times New Roman"/>
              </a:rPr>
              <a:t>10mm)</a:t>
            </a:r>
          </a:p>
          <a:p>
            <a:r>
              <a:rPr lang="en-US" sz="1600" dirty="0" smtClean="0">
                <a:latin typeface="Times New Roman"/>
                <a:cs typeface="Times New Roman"/>
              </a:rPr>
              <a:t> HV cables (x1, </a:t>
            </a:r>
            <a:r>
              <a:rPr lang="en-US" sz="1600" dirty="0" smtClean="0">
                <a:cs typeface="Times New Roman"/>
              </a:rPr>
              <a:t>Ø40mm)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LV (x5, </a:t>
            </a:r>
            <a:r>
              <a:rPr lang="en-US" sz="1600" dirty="0" smtClean="0">
                <a:cs typeface="Times New Roman"/>
              </a:rPr>
              <a:t>Ø10mm)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I2C (x1, </a:t>
            </a:r>
            <a:r>
              <a:rPr lang="en-US" sz="1600" dirty="0" smtClean="0">
                <a:cs typeface="Times New Roman"/>
              </a:rPr>
              <a:t>Ø10mm</a:t>
            </a:r>
            <a:r>
              <a:rPr lang="en-US" sz="1600" dirty="0" smtClean="0">
                <a:cs typeface="Times New Roman"/>
              </a:rPr>
              <a:t>)</a:t>
            </a:r>
            <a:endParaRPr lang="en-US" sz="1600" dirty="0" smtClean="0">
              <a:latin typeface="Times New Roman"/>
              <a:cs typeface="Times New Roman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18640" y="2030154"/>
            <a:ext cx="2435958" cy="74352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hermata 05-2456801 alle 13.38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680" y="1723404"/>
            <a:ext cx="7829907" cy="46036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77065" y="636124"/>
            <a:ext cx="2541815" cy="14465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ables coming up through hole in floor </a:t>
            </a:r>
            <a:endParaRPr lang="en-US" sz="16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Signal Cables (x38 , </a:t>
            </a:r>
            <a:r>
              <a:rPr lang="en-US" sz="1400" dirty="0" smtClean="0">
                <a:latin typeface="Calibri"/>
                <a:cs typeface="Times New Roman"/>
              </a:rPr>
              <a:t>Ø</a:t>
            </a:r>
            <a:r>
              <a:rPr lang="en-US" sz="1400" dirty="0" smtClean="0">
                <a:latin typeface="Times New Roman"/>
                <a:cs typeface="Times New Roman"/>
              </a:rPr>
              <a:t>10</a:t>
            </a:r>
            <a:r>
              <a:rPr lang="en-US" sz="1400" dirty="0" smtClean="0">
                <a:latin typeface="Times New Roman"/>
                <a:cs typeface="Times New Roman"/>
              </a:rPr>
              <a:t>mm)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HV </a:t>
            </a:r>
            <a:r>
              <a:rPr lang="en-US" sz="1400" dirty="0" smtClean="0">
                <a:latin typeface="Times New Roman"/>
                <a:cs typeface="Times New Roman"/>
              </a:rPr>
              <a:t>cables </a:t>
            </a:r>
            <a:r>
              <a:rPr lang="en-US" sz="1400" dirty="0" smtClean="0">
                <a:latin typeface="Times New Roman"/>
                <a:cs typeface="Times New Roman"/>
              </a:rPr>
              <a:t>(x1, </a:t>
            </a:r>
            <a:r>
              <a:rPr lang="en-US" sz="1400" dirty="0" smtClean="0">
                <a:cs typeface="Times New Roman"/>
              </a:rPr>
              <a:t>Ø40mm)</a:t>
            </a:r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LV (</a:t>
            </a:r>
            <a:r>
              <a:rPr lang="en-US" sz="1400" dirty="0" smtClean="0">
                <a:latin typeface="Times New Roman"/>
                <a:cs typeface="Times New Roman"/>
              </a:rPr>
              <a:t>x5, </a:t>
            </a:r>
            <a:r>
              <a:rPr lang="en-US" sz="1400" dirty="0" smtClean="0">
                <a:cs typeface="Times New Roman"/>
              </a:rPr>
              <a:t>Ø10mm</a:t>
            </a:r>
            <a:r>
              <a:rPr lang="en-US" sz="1400" dirty="0" smtClean="0">
                <a:cs typeface="Times New Roman"/>
              </a:rPr>
              <a:t>)</a:t>
            </a:r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I2C (x1, </a:t>
            </a:r>
            <a:r>
              <a:rPr lang="en-US" sz="1400" dirty="0" smtClean="0">
                <a:cs typeface="Times New Roman"/>
              </a:rPr>
              <a:t>Ø10mm</a:t>
            </a:r>
            <a:r>
              <a:rPr lang="en-US" sz="1400" dirty="0" smtClean="0">
                <a:cs typeface="Times New Roman"/>
              </a:rPr>
              <a:t>)</a:t>
            </a:r>
            <a:endParaRPr lang="en-US" sz="1400" dirty="0" smtClean="0">
              <a:latin typeface="Times New Roman"/>
              <a:cs typeface="Times New Roman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37710" y="949437"/>
            <a:ext cx="239356" cy="146155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47520" y="126971"/>
            <a:ext cx="4327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Down </a:t>
            </a:r>
            <a:r>
              <a:rPr lang="en-US" sz="3200" dirty="0" smtClean="0">
                <a:latin typeface="Times New Roman"/>
                <a:cs typeface="Times New Roman"/>
              </a:rPr>
              <a:t>stream Cabling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0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183102"/>
            <a:ext cx="6339840" cy="1143000"/>
          </a:xfrm>
        </p:spPr>
        <p:txBody>
          <a:bodyPr/>
          <a:lstStyle/>
          <a:p>
            <a:r>
              <a:rPr lang="en-US" dirty="0" smtClean="0"/>
              <a:t>Preparation zone</a:t>
            </a:r>
            <a:endParaRPr lang="en-US" dirty="0"/>
          </a:p>
        </p:txBody>
      </p:sp>
      <p:pic>
        <p:nvPicPr>
          <p:cNvPr id="3" name="Picture 2" descr="Schermata 05-2456801 alle 13.42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1997" y="1509172"/>
            <a:ext cx="7304803" cy="47227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357" y="1864711"/>
            <a:ext cx="2621280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/>
                <a:cs typeface="Times New Roman"/>
              </a:rPr>
              <a:t>Signal Cables (</a:t>
            </a:r>
            <a:r>
              <a:rPr lang="en-US" sz="1600" dirty="0" smtClean="0">
                <a:latin typeface="Times New Roman"/>
                <a:cs typeface="Times New Roman"/>
              </a:rPr>
              <a:t>x2, </a:t>
            </a:r>
            <a:r>
              <a:rPr lang="en-US" sz="1600" dirty="0" smtClean="0">
                <a:cs typeface="Times New Roman"/>
              </a:rPr>
              <a:t>Ø</a:t>
            </a:r>
            <a:r>
              <a:rPr lang="en-US" sz="1600" dirty="0" smtClean="0">
                <a:latin typeface="Times New Roman"/>
                <a:cs typeface="Times New Roman"/>
              </a:rPr>
              <a:t>10mm)</a:t>
            </a:r>
          </a:p>
          <a:p>
            <a:r>
              <a:rPr lang="en-US" sz="1600" dirty="0" smtClean="0">
                <a:latin typeface="Times New Roman"/>
                <a:cs typeface="Times New Roman"/>
              </a:rPr>
              <a:t> HV cables (x1, </a:t>
            </a:r>
            <a:r>
              <a:rPr lang="en-US" sz="1600" dirty="0" smtClean="0">
                <a:cs typeface="Times New Roman"/>
              </a:rPr>
              <a:t>Ø40mm)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LV (</a:t>
            </a:r>
            <a:r>
              <a:rPr lang="en-US" sz="1600" dirty="0" smtClean="0">
                <a:latin typeface="Times New Roman"/>
                <a:cs typeface="Times New Roman"/>
              </a:rPr>
              <a:t>x1, </a:t>
            </a:r>
            <a:r>
              <a:rPr lang="en-US" sz="1600" dirty="0" smtClean="0">
                <a:cs typeface="Times New Roman"/>
              </a:rPr>
              <a:t>Ø10mm)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I2C (x1, </a:t>
            </a:r>
            <a:r>
              <a:rPr lang="en-US" sz="1600" dirty="0" smtClean="0">
                <a:cs typeface="Times New Roman"/>
              </a:rPr>
              <a:t>Ø10mm)</a:t>
            </a:r>
            <a:endParaRPr lang="en-US" sz="1600" dirty="0" smtClean="0">
              <a:latin typeface="Times New Roman"/>
              <a:cs typeface="Times New Roman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56080" y="2401917"/>
            <a:ext cx="1036557" cy="202784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286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278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Proposed CMS RPC cable installation in GIF++ </vt:lpstr>
      <vt:lpstr>Preliminary set-up</vt:lpstr>
      <vt:lpstr>Muon chambers @ GIF++</vt:lpstr>
      <vt:lpstr>Up stream Cabling</vt:lpstr>
      <vt:lpstr>Slide 5</vt:lpstr>
      <vt:lpstr>Preparation zone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 pugliese</dc:creator>
  <cp:lastModifiedBy>icrotty2</cp:lastModifiedBy>
  <cp:revision>20</cp:revision>
  <dcterms:created xsi:type="dcterms:W3CDTF">2014-05-23T11:26:12Z</dcterms:created>
  <dcterms:modified xsi:type="dcterms:W3CDTF">2014-07-07T15:21:30Z</dcterms:modified>
</cp:coreProperties>
</file>