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6" r:id="rId2"/>
    <p:sldId id="306" r:id="rId3"/>
    <p:sldId id="300" r:id="rId4"/>
    <p:sldId id="257" r:id="rId5"/>
    <p:sldId id="258" r:id="rId6"/>
    <p:sldId id="259" r:id="rId7"/>
    <p:sldId id="287" r:id="rId8"/>
    <p:sldId id="288" r:id="rId9"/>
    <p:sldId id="289" r:id="rId10"/>
    <p:sldId id="295" r:id="rId11"/>
    <p:sldId id="296" r:id="rId12"/>
    <p:sldId id="297" r:id="rId13"/>
    <p:sldId id="299" r:id="rId14"/>
    <p:sldId id="298" r:id="rId15"/>
    <p:sldId id="290" r:id="rId16"/>
    <p:sldId id="292" r:id="rId17"/>
    <p:sldId id="291" r:id="rId18"/>
    <p:sldId id="260" r:id="rId19"/>
    <p:sldId id="281" r:id="rId20"/>
    <p:sldId id="265" r:id="rId21"/>
    <p:sldId id="261" r:id="rId22"/>
    <p:sldId id="262" r:id="rId23"/>
    <p:sldId id="263" r:id="rId24"/>
    <p:sldId id="264" r:id="rId25"/>
    <p:sldId id="266" r:id="rId26"/>
    <p:sldId id="267" r:id="rId27"/>
    <p:sldId id="268" r:id="rId28"/>
    <p:sldId id="294" r:id="rId29"/>
    <p:sldId id="269" r:id="rId30"/>
    <p:sldId id="286" r:id="rId31"/>
    <p:sldId id="270" r:id="rId32"/>
    <p:sldId id="271" r:id="rId33"/>
    <p:sldId id="285" r:id="rId34"/>
    <p:sldId id="279" r:id="rId35"/>
    <p:sldId id="280" r:id="rId36"/>
    <p:sldId id="282" r:id="rId37"/>
    <p:sldId id="283" r:id="rId38"/>
    <p:sldId id="284" r:id="rId39"/>
    <p:sldId id="272" r:id="rId40"/>
    <p:sldId id="307" r:id="rId41"/>
    <p:sldId id="308" r:id="rId42"/>
    <p:sldId id="273" r:id="rId43"/>
    <p:sldId id="278" r:id="rId44"/>
    <p:sldId id="301" r:id="rId45"/>
    <p:sldId id="302" r:id="rId46"/>
    <p:sldId id="303" r:id="rId47"/>
  </p:sldIdLst>
  <p:sldSz cx="12192000" cy="6858000"/>
  <p:notesSz cx="6735763" cy="98663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5" autoAdjust="0"/>
    <p:restoredTop sz="94660"/>
  </p:normalViewPr>
  <p:slideViewPr>
    <p:cSldViewPr snapToGrid="0">
      <p:cViewPr varScale="1">
        <p:scale>
          <a:sx n="95" d="100"/>
          <a:sy n="95" d="100"/>
        </p:scale>
        <p:origin x="96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9A45FF-2B56-42A2-A37A-E5BF9C8B27FE}" type="datetimeFigureOut">
              <a:rPr lang="en-GB" smtClean="0"/>
              <a:t>23/03/2022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545C28-D5F4-479B-B24C-9A7DC6D5B8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41536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5075A-B91D-42D2-8AFD-11ED3762A6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8013E2-BB6E-4A50-9833-1D111FB4EC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C428CC-728A-4F8C-B44D-CE9C0C40D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9BEB4-CF73-4C47-9FD2-089DF8498463}" type="datetime1">
              <a:rPr lang="en-GB" smtClean="0"/>
              <a:t>23/03/2022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AEEF21-ACB2-4DE2-B3E8-66E07A832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D28E8E-031C-42C3-BBB8-9C8842BAE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6C7A8-EF99-4283-ABD0-990F51B02E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7454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98DDB-6F03-401D-9D56-0ADE2D15B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80B239-B076-4182-8052-FF22058D8E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E56D72-0705-4E5C-98CC-863535DAE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1897A-EF2E-47B0-A060-380F96D157BF}" type="datetime1">
              <a:rPr lang="en-GB" smtClean="0"/>
              <a:t>23/03/2022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E2534E-F9F1-4AEF-8883-67FC5E60F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09F582-1D1E-483D-AFA2-DD7DBD0D3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6C7A8-EF99-4283-ABD0-990F51B02E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6437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384003-010B-40C1-88A9-56A9A31849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0D5268-C011-4174-B79F-080DFBED60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99794D-7406-421C-993B-984259DE1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27B0C-ACCF-42CA-A221-72B43083DDB2}" type="datetime1">
              <a:rPr lang="en-GB" smtClean="0"/>
              <a:t>23/03/2022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923346-0520-46B1-A120-F7435418E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63647E-4D63-468A-B570-E0544C8BD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6C7A8-EF99-4283-ABD0-990F51B02E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0389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FAB60-68B6-45C2-A275-F9918F0DE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D7A41C-5314-40A5-A348-838BFB7332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9FBDDE-E0EF-4D50-B79A-9FD6100F8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E822A-A699-4972-BB96-CB2344F7DD7C}" type="datetime1">
              <a:rPr lang="en-GB" smtClean="0"/>
              <a:t>23/03/2022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9275A2-5ABA-498C-8FC2-85A6701B8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EBB1B-FC26-42CD-A7AD-5E23EF5D2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6C7A8-EF99-4283-ABD0-990F51B02E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512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7DFD2-6E7D-490E-BACF-9A8E7E0B0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0D133A-0D30-47E6-B6F7-0443B57E6F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3A0B07-E63F-47C7-9299-AAE387521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C8DEC-B7A2-4C5C-818C-D00A6684F82C}" type="datetime1">
              <a:rPr lang="en-GB" smtClean="0"/>
              <a:t>23/03/2022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E276A-811E-4BCF-A167-A0803C4DD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ECA4AF-E35F-4F89-930A-73D3DF4EE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6C7A8-EF99-4283-ABD0-990F51B02E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8948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14700-6774-45DD-80CB-75633CF49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4D18CC-8E3C-464F-8E40-9758B9D8E5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51ED31-DA7A-4F0B-93A4-610D2F021B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867EB2-1EF9-4B4F-9C58-10ABCCD99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C93E9-DABF-43CA-A5DE-DF715F8A141D}" type="datetime1">
              <a:rPr lang="en-GB" smtClean="0"/>
              <a:t>23/03/2022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40CBF5-B3E3-40EE-AB1B-0B3F6DF16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821A32-7B61-4FD8-AB25-3015156CD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6C7A8-EF99-4283-ABD0-990F51B02E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1839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AF974-2AB9-4B69-ADFC-D860D952E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588DFA-7593-4262-8A6B-2062296C5C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508DBD-201B-4250-9953-B04B222AED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BBABEF-6DB1-4E59-8F38-9F3A8101FE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80569A-4C3C-4249-BF9A-B2A18F4A61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1FF490-BA3E-4269-A099-9374FD642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11193-30B4-4AD7-B9A8-D653FDB73F46}" type="datetime1">
              <a:rPr lang="en-GB" smtClean="0"/>
              <a:t>23/03/2022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C236C2-9F4B-4C29-BD26-C06A2C969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BA4E50-D26A-4CDA-AD39-D997B025E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6C7A8-EF99-4283-ABD0-990F51B02E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9816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CB6DA-FAED-49B9-A82F-81AB412BC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78DBF6-A71B-4FAD-84D9-953230D53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3895C-AFE0-44AF-93C5-FD5463E09C3F}" type="datetime1">
              <a:rPr lang="en-GB" smtClean="0"/>
              <a:t>23/03/2022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1AA15C-75E2-4747-B6AA-2C1C8327E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1C53CC-84AC-4E05-BE97-6A74790D5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6C7A8-EF99-4283-ABD0-990F51B02E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3890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4AE3DA-F8D4-4B44-B509-7FF30D41A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62914-F3D8-487E-AF5A-261C70F08B37}" type="datetime1">
              <a:rPr lang="en-GB" smtClean="0"/>
              <a:t>23/03/2022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3C084B-B7B5-4A31-8962-9A9AB1F9D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00029F-EE36-4475-A3A1-02004E27B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6C7A8-EF99-4283-ABD0-990F51B02E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59812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BC0CD-AB0E-4DB5-A0E6-2A6DB815B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5D009E-BBDA-44E6-9B4E-58543E2D0E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C3CD10-3DF8-4AA7-921D-7A54E0BAB9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53F1E5-BFC5-4ADC-9AF5-32849EF64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3449F-B65D-49D1-A16A-5BABB4289B0E}" type="datetime1">
              <a:rPr lang="en-GB" smtClean="0"/>
              <a:t>23/03/2022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6993B4-775C-4780-BD26-AFEF83130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09BBA1-8782-4D13-990D-AD56D309B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6C7A8-EF99-4283-ABD0-990F51B02E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1507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7CD79-D738-4ABC-8B50-AEF20B42A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3DDAD90-4C38-4750-BCE6-865A81384A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FBFE75-CF38-4EB9-9B32-26E475D690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564EFD-3575-4289-A595-9748E891D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3261C-B404-4CE7-B1BF-CF966B6E8D02}" type="datetime1">
              <a:rPr lang="en-GB" smtClean="0"/>
              <a:t>23/03/2022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9AF447-C920-4661-BFE0-23EB0F791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87B107-7FDA-4763-A31E-01D1C1DB3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6C7A8-EF99-4283-ABD0-990F51B02E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6421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B700F2-C110-4A1F-96C3-22C9D47FE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934D7C-16CA-44B9-853F-86EE6A37D4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B8F80F-7D9F-4AF2-AA39-4E4915F677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0C8F35-BF69-4E26-AD19-21B513039C24}" type="datetime1">
              <a:rPr lang="en-GB" smtClean="0"/>
              <a:t>23/03/2022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53C231-66F8-4C41-8CE3-1DDB7A23CE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A971A8-6DEC-421D-85A7-B27AF91898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C6C7A8-EF99-4283-ABD0-990F51B02E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9528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youtube.com/watch?v=flKF1XBcqxA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youtube.com/watch?v=7WLoF_r4iBk" TargetMode="Externa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youtube.com/watch?v=y841yf-WjqE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amazon.com/s?k=DIGITEN+Water+Flow+Control+Meter+LCD+Display+Controller%2BG1%2F2%22+Water+Hall+Sensor+Flow+Meter+Flowmeter&amp;crid=3UG2CAZPFP9F7&amp;sprefix=digiten+water+flow+control+meter+lcd+display+controller%2Bg1%2F2+water+hall+sensor+flow+meter+flowmeter%2Caps%2C271&amp;ref=nb_sb_noss" TargetMode="Externa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s://mmm.cern.ch/owa/redir.aspx?C=4-Z-WQa__RZnJ2hzpXE7_pslcIPNSnVhYVkuEXE6PeFY2hYT4gzaCA..&amp;URL=https%3a%2f%2fwww.visilume.com%2fproduct-category%2fflow-indicators%2f%3fgclid%3dEAIaIQobChMIje61sqei9gIVUI9oCR2-7gLZEAMYAyAAEgIw6_D_BwE" TargetMode="External"/><Relationship Id="rId3" Type="http://schemas.openxmlformats.org/officeDocument/2006/relationships/hyperlink" Target="https://mmm.cern.ch/owa/redir.aspx?C=6_CmMqPdPxp9_iY8VPB9ztltdsR2yfROVDUOf_yVe3glZRYT4gzaCA..&amp;URL=https%3a%2f%2fwww.youtube.com%2fwatch%3fv%3d2LFILqmhGOM" TargetMode="External"/><Relationship Id="rId7" Type="http://schemas.openxmlformats.org/officeDocument/2006/relationships/hyperlink" Target="https://mmm.cern.ch/owa/redir.aspx?C=teCcmuxpaPB3OnK_wA87B3g1jaB4evdX8qJvwfs3OLBHsxYT4gzaCA..&amp;URL=https%3a%2f%2fmicronicsflowmeters.com%2f%3fgclid%3dEAIaIQobChMI6pjevoSR9gIVGI9oCR2-5w8dEAAYAyAAEgI7UPD_BwE" TargetMode="External"/><Relationship Id="rId2" Type="http://schemas.openxmlformats.org/officeDocument/2006/relationships/hyperlink" Target="https://mmm.cern.ch/owa/redir.aspx?C=B2DaWO56gLUBGtga--V6svfwpoiZj1vYsvOvCbF2cZIlZRYT4gzaCA..&amp;URL=https%3a%2f%2fwww.amazon.fr%2fD%25C2%25A8%25C2%25A6bitm%25C2%25A8%25C2%25A8tre-liquide-Rotameter-plastique-CNBTR%2fdp%2fB072XF4ZMD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mmm.cern.ch/owa/redir.aspx?C=KVTzAIdbSY_tq5091xLNSR8LYc4EwGNmcfFlOCFIskZHsxYT4gzaCA..&amp;URL=https%3a%2f%2fwww.youtube.com%2fwatch%3fv%3dSBWgySTPhNM" TargetMode="External"/><Relationship Id="rId5" Type="http://schemas.openxmlformats.org/officeDocument/2006/relationships/hyperlink" Target="https://mmm.cern.ch/owa/redir.aspx?C=GEshoXrtoYCx91EslkQ97_AoLDPDBGJ4CumLx1yfB0A2jBYT4gzaCA..&amp;URL=https%3a%2f%2fwww.youtube.com%2fwatch%3fv%3dy841yf-WjqE" TargetMode="External"/><Relationship Id="rId4" Type="http://schemas.openxmlformats.org/officeDocument/2006/relationships/hyperlink" Target="https://mmm.cern.ch/owa/redir.aspx?C=ubXSWhMp7RPeUqWi4jQopCgbfzox62-OCwbIoXzO8Cw2jBYT4gzaCA..&amp;URL=https%3a%2f%2fwww.youtube.com%2fwatch%3fv%3dTR0baWuB6v4" TargetMode="External"/><Relationship Id="rId9" Type="http://schemas.openxmlformats.org/officeDocument/2006/relationships/hyperlink" Target="https://mmm.cern.ch/owa/redir.aspx?C=3B0kN3zfYgys77C8D8lAU2DbDhWzUXWsvD5IQLS5D6BY2hYT4gzaCA..&amp;URL=http%3a%2f%2fwww.ydflowmeter.com%2fpic%2fLZT.pdf" TargetMode="Externa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hyperlink" Target="https://mmm.cern.ch/owa/redir.aspx?C=jWdxT5xsGYUISAqTZtqQGWnrdNL3aD4glcKzZghLLh6LTxcT4gzaCA..&amp;URL=https%3a%2f%2fwww.desertcart.com.om%2fproducts%2f52726122-lzt-m-15-flowmeter-saim-0-1-1-gpm-0-5-4-lpm-water-liquid-flow-meter-tool-flowmeter-instrument" TargetMode="External"/><Relationship Id="rId13" Type="http://schemas.openxmlformats.org/officeDocument/2006/relationships/hyperlink" Target="https://mmm.cern.ch/owa/redir.aspx?C=dzZlWhDCBBJZLpvJvjERL_Rbki8QJzGlBsNjUtuBLtO-xBcT4gzaCA..&amp;URL=https%3a%2f%2fwww.google.ch%2fsearch%3fq%3dDIGITEN%2bWater%2bFlow%2bControl%2bMeter%2bLCD%2bDisplay%2bController%252BG1%252F2%2522%2bWater%2bHall%2bSensor%2bFlow%2bMeter%26source%3dhp%26ei%3dc5UTYtyeEayUlwSQqomgCA%26iflsig%3dAHkkrS4AAAAAYhOjg-oY-dFfm3S7yP-BfR0uO2d1d-3U%26ved%3d0ahUKEwicpLmZ9ZD2AhUsyoUKHRBVAoQQ4dUDCAs%26oq%3dDIGITEN%2bWater%2bFlow%2bControl%2bMeter%2bLCD%2bDisplay%2bController%252BG1%252F2%2522%2bWater%2bHall%2bSensor%2bFlow%2bMeter%26gs_lcp%3dCgdnd3Mtd2l6EAxQAFgAYLEQaABwAHgAgAFqiAFqkgEDMC4xmAEAoAECoAEB%26sclient%3dgws-wiz" TargetMode="External"/><Relationship Id="rId3" Type="http://schemas.openxmlformats.org/officeDocument/2006/relationships/hyperlink" Target="https://mmm.cern.ch/owa/redir.aspx?C=uI55qGf5VHoUBPQV-FikmfQpKVn_7mCtLoLjczQrlVRpARcT4gzaCA..&amp;URL=https%3a%2f%2fmicronicsflowmeters.com%2fproduct%2fportaflow-222%2f" TargetMode="External"/><Relationship Id="rId7" Type="http://schemas.openxmlformats.org/officeDocument/2006/relationships/hyperlink" Target="https://mmm.cern.ch/owa/redir.aspx?C=UfMWBUjiuLduAdov0grpvfcTvXXiD-RWzLLDf36Qzih6KBcT4gzaCA..&amp;URL=https%3a%2f%2fwww.ebay.com%2fitm%2f234108594832" TargetMode="External"/><Relationship Id="rId12" Type="http://schemas.openxmlformats.org/officeDocument/2006/relationships/hyperlink" Target="https://mmm.cern.ch/owa/redir.aspx?C=4Q3g8OWQ2COFQjMgB36tlfmQlUfCvEtMLAlfq4G9pRqtnRcT4gzaCA..&amp;URL=https%3a%2f%2fwww.youtube.com%2fwatch%3fv%3dflKF1XBcqxA" TargetMode="External"/><Relationship Id="rId2" Type="http://schemas.openxmlformats.org/officeDocument/2006/relationships/hyperlink" Target="https://mmm.cern.ch/owa/redir.aspx?C=pD9H3EYYLKXSyzqPXN9-3Y9rrSR_XnOY-uXz4uLkkb1Y2hYT4gzaCA..&amp;URL=https%3a%2f%2fmicronicsflowmeters.com%2fproduct-category%2fwater-and-environmental%2fultrasonic-flow-meters%2ffixed-clamp-on-flow-meters%2fultrasonic-water-meters%2f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mmm.cern.ch/owa/redir.aspx?C=USYuTodcBPwSLirW8XtGNis4BzLh13KYT6QwO7BBtyt6KBcT4gzaCA..&amp;URL=https%3a%2f%2fwww.hobbytronics.co.uk%2fyf-s201-water-flow-meter" TargetMode="External"/><Relationship Id="rId11" Type="http://schemas.openxmlformats.org/officeDocument/2006/relationships/hyperlink" Target="https://mmm.cern.ch/owa/redir.aspx?C=YvyhSbK8XLQOMFsbgq7T2hGpsjR-dsldI1mbpAZAZYStnRcT4gzaCA..&amp;URL=https%3a%2f%2fwww.youtube.com%2fwatch%3fv%3d6-gJct83VoY" TargetMode="External"/><Relationship Id="rId5" Type="http://schemas.openxmlformats.org/officeDocument/2006/relationships/hyperlink" Target="https://mmm.cern.ch/owa/redir.aspx?C=Sxe90gr-pKtGsByQegFGhuYozVP1_w4ejpBlEMwLES96KBcT4gzaCA..&amp;URL=https%3a%2f%2fwww.ebay.com%2fitm%2f313619195917" TargetMode="External"/><Relationship Id="rId10" Type="http://schemas.openxmlformats.org/officeDocument/2006/relationships/hyperlink" Target="https://mmm.cern.ch/owa/redir.aspx?C=eLcfjsHDHaa455e57UCwH11coWwdtrLlsfR-a4pS6GecdhcT4gzaCA..&amp;URL=https%3a%2f%2fwww.alibaba.com%2fpla%2f5GPM-Inline-water-flow-meter-for_60787089977.html%3fmark%3dgoogle_shopping%26biz%3dpla%26pcy%3dFR%26searchText%3dFlow%2bMeters%26product_id%3d60787089977%26src%3dsem_ggl%26from%3dsem_ggl%26cmpgn%3d15581229780%26adgrp%3d132611870153%26fditm%3d%26tgt%3dpla-310495029572%26locintrst%3d%26locphyscl%3d9054914%26mtchtyp%3d%26ntwrk%3du%26device%3dc%26dvcmdl%3d%26creative%3d569900552605%26plcmnt%3d%26plcmntcat%3d%26p1%3d%26p2%3d%26aceid%3d%26position%3d%26localKeyword%3d%26pla_prdid%3d60787089977%26pla_country%3dFR%26pla_lang%3den%26gclid%3dEAIaIQobChMIxcCorsiR9gIVO49oCR2F1QiwEAQYCSABEgJ46_D_BwE" TargetMode="External"/><Relationship Id="rId4" Type="http://schemas.openxmlformats.org/officeDocument/2006/relationships/hyperlink" Target="https://mmm.cern.ch/owa/redir.aspx?C=cgj1Bglv_XGqYl0aKGKlRIZzVHwd1b1ggZwOrlo9LO1pARcT4gzaCA..&amp;URL=https%3a%2f%2fmicronicsflowmeters.com%2fproduct-category%2fwater-and-environmental%2fultrasonic-flow-meters%2ffixed-clamp-on-flow-meters%2fwater-meters-water-and-environmental%2f%3fgclid%3dEAIaIQobChMIje61sqei9gIVUI9oCR2-7gLZEAAYASAAEgIMPPD_BwE" TargetMode="External"/><Relationship Id="rId9" Type="http://schemas.openxmlformats.org/officeDocument/2006/relationships/hyperlink" Target="https://mmm.cern.ch/owa/redir.aspx?C=wThsLST30-xC5sTrv-Ekd5RJ5HkkN5v81QeiVMj_sa-LTxcT4gzaCA..&amp;URL=https%3a%2f%2fflowmeters.co.uk%2f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06CCA-8323-49E7-BBBA-FD5DB4DBEA3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Measuring water flow rate in a cheap, visible and remote way.</a:t>
            </a:r>
            <a:br>
              <a:rPr lang="en-US" dirty="0" smtClean="0"/>
            </a:br>
            <a:r>
              <a:rPr lang="en-US" dirty="0" smtClean="0"/>
              <a:t>A web scan.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50167C-35B8-43C8-B86B-51173E61C12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Ian</a:t>
            </a:r>
          </a:p>
          <a:p>
            <a:r>
              <a:rPr lang="en-US" dirty="0"/>
              <a:t>21 </a:t>
            </a:r>
            <a:r>
              <a:rPr lang="en-US" dirty="0"/>
              <a:t>F</a:t>
            </a:r>
            <a:r>
              <a:rPr lang="en-US" dirty="0" smtClean="0"/>
              <a:t>eb </a:t>
            </a:r>
            <a:r>
              <a:rPr lang="en-US" dirty="0"/>
              <a:t>2022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6C7A8-EF99-4283-ABD0-990F51B02EF1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65287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901" y="350575"/>
            <a:ext cx="10838822" cy="587102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4315" y="6211670"/>
            <a:ext cx="106177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https://www.ebay.de/itm/403516214847?hash=item5df370ce3f:g:iR8AAOSwarliIejG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6C7A8-EF99-4283-ABD0-990F51B02EF1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81847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6735" y="149442"/>
            <a:ext cx="482516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hlinkClick r:id="rId2"/>
              </a:rPr>
              <a:t>DFC-15 display controller</a:t>
            </a:r>
          </a:p>
          <a:p>
            <a:endParaRPr lang="en-GB" dirty="0">
              <a:hlinkClick r:id="rId2"/>
            </a:endParaRPr>
          </a:p>
          <a:p>
            <a:r>
              <a:rPr lang="en-GB" dirty="0" smtClean="0">
                <a:hlinkClick r:id="rId2"/>
              </a:rPr>
              <a:t>https</a:t>
            </a:r>
            <a:r>
              <a:rPr lang="en-GB" dirty="0">
                <a:hlinkClick r:id="rId2"/>
              </a:rPr>
              <a:t>://</a:t>
            </a:r>
            <a:r>
              <a:rPr lang="en-GB" dirty="0" smtClean="0">
                <a:hlinkClick r:id="rId2"/>
              </a:rPr>
              <a:t>www.youtube.com/watch?v=flKF1XBcqxA</a:t>
            </a:r>
            <a:endParaRPr lang="en-GB" dirty="0" smtClean="0"/>
          </a:p>
          <a:p>
            <a:r>
              <a:rPr lang="en-GB" dirty="0"/>
              <a:t>https://www.youtube.com/watch?v=6-gJct83VoY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868" y="1349771"/>
            <a:ext cx="9867481" cy="534488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6C7A8-EF99-4283-ABD0-990F51B02EF1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35195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7219" y="89151"/>
            <a:ext cx="490371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2"/>
              </a:rPr>
              <a:t>https://</a:t>
            </a:r>
            <a:r>
              <a:rPr lang="en-GB" dirty="0" smtClean="0">
                <a:hlinkClick r:id="rId2"/>
              </a:rPr>
              <a:t>www.youtube.com/watch?v=7WLoF_r4iBk</a:t>
            </a:r>
            <a:endParaRPr lang="en-GB" dirty="0" smtClean="0"/>
          </a:p>
          <a:p>
            <a:r>
              <a:rPr lang="en-GB" dirty="0"/>
              <a:t>https://www.youtube.com/watch?v=4NL3kafvivE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077" y="1049386"/>
            <a:ext cx="10105232" cy="547366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6C7A8-EF99-4283-ABD0-990F51B02EF1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7895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6616" y="119297"/>
            <a:ext cx="50063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https://www.youtube.com/watch?v=uBgzk3QQFcw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933" y="644072"/>
            <a:ext cx="11471867" cy="621392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6C7A8-EF99-4283-ABD0-990F51B02EF1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10956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1074" y="0"/>
            <a:ext cx="485677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2"/>
              </a:rPr>
              <a:t>https://</a:t>
            </a:r>
            <a:r>
              <a:rPr lang="en-GB" dirty="0" smtClean="0">
                <a:hlinkClick r:id="rId2"/>
              </a:rPr>
              <a:t>www.youtube.com/watch?v=y841yf-WjqE</a:t>
            </a:r>
            <a:endParaRPr lang="en-GB" dirty="0" smtClean="0"/>
          </a:p>
          <a:p>
            <a:endParaRPr lang="en-GB" dirty="0"/>
          </a:p>
          <a:p>
            <a:r>
              <a:rPr lang="en-GB" dirty="0" smtClean="0"/>
              <a:t>With Arduino………….?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916" y="1569775"/>
            <a:ext cx="9311472" cy="504371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6C7A8-EF99-4283-ABD0-990F51B02EF1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99737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363"/>
            <a:ext cx="12019116" cy="651035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6C7A8-EF99-4283-ABD0-990F51B02EF1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898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364"/>
            <a:ext cx="12192000" cy="6604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6C7A8-EF99-4283-ABD0-990F51B02EF1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55170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6C7A8-EF99-4283-ABD0-990F51B02EF1}" type="slidenum">
              <a:rPr lang="en-GB" smtClean="0"/>
              <a:t>17</a:t>
            </a:fld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3145134" y="2652765"/>
            <a:ext cx="60792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err="1" smtClean="0"/>
              <a:t>Rota</a:t>
            </a:r>
            <a:r>
              <a:rPr lang="en-GB" sz="4000" dirty="0" smtClean="0"/>
              <a:t> meters, (gas style)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40178506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0C6B6D-AF21-4CDB-A720-A57B9979FA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9874"/>
            <a:ext cx="12192000" cy="63782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E34F026-4194-457F-A6BC-F84E2810FB4F}"/>
              </a:ext>
            </a:extLst>
          </p:cNvPr>
          <p:cNvSpPr txBox="1"/>
          <p:nvPr/>
        </p:nvSpPr>
        <p:spPr>
          <a:xfrm>
            <a:off x="1" y="5657671"/>
            <a:ext cx="121919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https://www.amazon.com/Uxcell-a11072800ux0014-Black-Adjustable-LZM-15/dp/B00CZ6ISSI/ref=pd_sbs_2/130-4343368-5261224?pd_rd_w=nRuOr&amp;pf_rd_p=3676f086-9496-4fd7-8490-77cf7f43f846&amp;pf_rd_r=2MWTX38RKCKYYC8DJ1JP&amp;pd_rd_r=74d28982-0d24-42db-b77d-bfdf356b86aa&amp;pd_rd_wg=zbyOn&amp;pd_rd_i=B00CZ6ISSI&amp;psc=1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764FFE9-2056-4BC7-8FBD-5B88392DDD68}"/>
              </a:ext>
            </a:extLst>
          </p:cNvPr>
          <p:cNvSpPr/>
          <p:nvPr/>
        </p:nvSpPr>
        <p:spPr>
          <a:xfrm>
            <a:off x="1513840" y="2875280"/>
            <a:ext cx="1107440" cy="8432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6C7A8-EF99-4283-ABD0-990F51B02EF1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46296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0F4A91-AE33-4E72-B396-AA97D17234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9874"/>
            <a:ext cx="12192000" cy="637825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6C7A8-EF99-4283-ABD0-990F51B02EF1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53303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6C7A8-EF99-4283-ABD0-990F51B02EF1}" type="slidenum">
              <a:rPr lang="en-GB" smtClean="0"/>
              <a:t>2</a:t>
            </a:fld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1959430" y="1055078"/>
            <a:ext cx="8862646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/>
              <a:t>Specification</a:t>
            </a:r>
          </a:p>
          <a:p>
            <a:endParaRPr lang="en-GB" dirty="0"/>
          </a:p>
          <a:p>
            <a:r>
              <a:rPr lang="en-GB" dirty="0" smtClean="0"/>
              <a:t>10 Bar</a:t>
            </a:r>
          </a:p>
          <a:p>
            <a:r>
              <a:rPr lang="en-GB" dirty="0" smtClean="0"/>
              <a:t>1-20 or 30litres/min</a:t>
            </a:r>
          </a:p>
          <a:p>
            <a:r>
              <a:rPr lang="en-GB" dirty="0" smtClean="0"/>
              <a:t>Visible indication</a:t>
            </a:r>
          </a:p>
          <a:p>
            <a:r>
              <a:rPr lang="en-GB" dirty="0" smtClean="0"/>
              <a:t>Remote read out</a:t>
            </a:r>
          </a:p>
          <a:p>
            <a:r>
              <a:rPr lang="en-GB" dirty="0" smtClean="0"/>
              <a:t>Hall sensor effect principle, shown below, or other ultrasonic or induction, magnetic </a:t>
            </a:r>
            <a:r>
              <a:rPr lang="en-GB" dirty="0" err="1" smtClean="0"/>
              <a:t>etc</a:t>
            </a:r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/>
              <a:t>Either one flow meter on the main supply (1/2 inch)</a:t>
            </a:r>
          </a:p>
          <a:p>
            <a:endParaRPr lang="en-GB" dirty="0"/>
          </a:p>
          <a:p>
            <a:r>
              <a:rPr lang="en-GB" dirty="0" smtClean="0"/>
              <a:t>OR </a:t>
            </a:r>
          </a:p>
          <a:p>
            <a:endParaRPr lang="en-GB" dirty="0"/>
          </a:p>
          <a:p>
            <a:r>
              <a:rPr lang="en-GB" dirty="0" smtClean="0"/>
              <a:t>Individual flow meters on each channel (x4 - 6) ¼ inch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94542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976D1B-5F9F-4E97-94B2-6325F8125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794"/>
            <a:ext cx="12192000" cy="6378252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6F5D72CE-A4DD-4318-8479-4253469501FE}"/>
              </a:ext>
            </a:extLst>
          </p:cNvPr>
          <p:cNvSpPr/>
          <p:nvPr/>
        </p:nvSpPr>
        <p:spPr>
          <a:xfrm>
            <a:off x="6512560" y="1981200"/>
            <a:ext cx="1107440" cy="8432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DA594F-8D30-4026-8331-0C019177D532}"/>
              </a:ext>
            </a:extLst>
          </p:cNvPr>
          <p:cNvSpPr txBox="1"/>
          <p:nvPr/>
        </p:nvSpPr>
        <p:spPr>
          <a:xfrm>
            <a:off x="314960" y="4697886"/>
            <a:ext cx="6197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https://www.khanehab.com/Upload/13960722-17073136.pdf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6C7A8-EF99-4283-ABD0-990F51B02EF1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90450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08F503-C9D9-499A-BC2C-AF34F0C7FD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9874"/>
            <a:ext cx="12192000" cy="63782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B79013-4F5E-4B99-936A-C23EB1E08CB8}"/>
              </a:ext>
            </a:extLst>
          </p:cNvPr>
          <p:cNvSpPr txBox="1"/>
          <p:nvPr/>
        </p:nvSpPr>
        <p:spPr>
          <a:xfrm>
            <a:off x="66675" y="3305889"/>
            <a:ext cx="1212532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https://horecatiger.eu/en-eu/shop/flow-meter-thread-1/4-stainless-steel-with-led-400004?gclid=EAIaIQobChMIx83eyoCR9gIVFoxoCR1IugkvEAQYAyABEgLu6fD_BwE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B6C148-6B7D-4BA7-A522-E75A62015BB3}"/>
              </a:ext>
            </a:extLst>
          </p:cNvPr>
          <p:cNvSpPr txBox="1"/>
          <p:nvPr/>
        </p:nvSpPr>
        <p:spPr>
          <a:xfrm>
            <a:off x="533400" y="6248794"/>
            <a:ext cx="61912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Hotline 00800 19144750 (8.30-14.30) info@horecatiger.eu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6C7A8-EF99-4283-ABD0-990F51B02EF1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09562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693BDF-033F-4C5E-9EC5-0A4021C85B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9874"/>
            <a:ext cx="12192000" cy="63782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93816C-DC0C-4C28-9F6D-A58AF4B65103}"/>
              </a:ext>
            </a:extLst>
          </p:cNvPr>
          <p:cNvSpPr txBox="1"/>
          <p:nvPr/>
        </p:nvSpPr>
        <p:spPr>
          <a:xfrm>
            <a:off x="0" y="5820937"/>
            <a:ext cx="12192000" cy="646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https://www.heiz24.de/Flow-meter-male-thread-1-Flow-rate-2-12lmin-New?curr=EUR&amp;gclid=EAIaIQobChMIx83eyoCR9gIVFoxoCR1IugkvEAkYBSABEgJ9R_D_BwE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6C7A8-EF99-4283-ABD0-990F51B02EF1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41219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7A0830-8AB0-481E-BFF6-8D3F307DE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9874"/>
            <a:ext cx="12192000" cy="63782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5707B8-9117-456F-9A61-3184D84C37DD}"/>
              </a:ext>
            </a:extLst>
          </p:cNvPr>
          <p:cNvSpPr txBox="1"/>
          <p:nvPr/>
        </p:nvSpPr>
        <p:spPr>
          <a:xfrm>
            <a:off x="1085850" y="6039535"/>
            <a:ext cx="9448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https://www.heiz24.de/Flow-meter-1-4-lmin-34-Euro-cone-connection-NEW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6C7A8-EF99-4283-ABD0-990F51B02EF1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11730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D5376B-DACD-4F1A-B06A-92AC9FA2D1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9874"/>
            <a:ext cx="12192000" cy="63782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41CF4E-3CC5-4749-8C4E-3A0361BB90B9}"/>
              </a:ext>
            </a:extLst>
          </p:cNvPr>
          <p:cNvSpPr txBox="1"/>
          <p:nvPr/>
        </p:nvSpPr>
        <p:spPr>
          <a:xfrm>
            <a:off x="0" y="5708223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https://flowmeters.co.uk/?gclid=EAIaIQobChMI7dW32ISR9gIVXpBoCR2PhAqXEAMYASAAEgKnDfD_BwE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6C7A8-EF99-4283-ABD0-990F51B02EF1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89502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E0CA1AE-1DBD-40B1-8ED3-91D34B9653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9874"/>
            <a:ext cx="12192000" cy="63782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5D733ED-1D69-4884-825D-B6EE68349928}"/>
              </a:ext>
            </a:extLst>
          </p:cNvPr>
          <p:cNvSpPr txBox="1"/>
          <p:nvPr/>
        </p:nvSpPr>
        <p:spPr>
          <a:xfrm>
            <a:off x="0" y="239874"/>
            <a:ext cx="12192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Titan Enterprises Ltd</a:t>
            </a:r>
          </a:p>
          <a:p>
            <a:r>
              <a:rPr lang="en-GB" dirty="0"/>
              <a:t>https://flowmeters.co.uk/?gclid=EAIaIQobChMI7dW32ISR9gIVXpBoCR2PhAqXEAMYASAAEgKnDfD_BwE</a:t>
            </a:r>
          </a:p>
          <a:p>
            <a:r>
              <a:rPr lang="en-GB" dirty="0"/>
              <a:t>Titan</a:t>
            </a:r>
          </a:p>
          <a:p>
            <a:r>
              <a:rPr lang="en-GB" dirty="0"/>
              <a:t>Unit 2, 5A Cold Harbour Business Park, Sherborne, Dorset, DT9 4JW</a:t>
            </a:r>
          </a:p>
          <a:p>
            <a:r>
              <a:rPr lang="en-GB" dirty="0"/>
              <a:t>Telephone +44 1935 812790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6C7A8-EF99-4283-ABD0-990F51B02EF1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59571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84B81DB-C421-4845-8B93-DD1BED5FBF1A}"/>
              </a:ext>
            </a:extLst>
          </p:cNvPr>
          <p:cNvSpPr txBox="1"/>
          <p:nvPr/>
        </p:nvSpPr>
        <p:spPr>
          <a:xfrm>
            <a:off x="1076325" y="608886"/>
            <a:ext cx="5972175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Titan </a:t>
            </a:r>
            <a:r>
              <a:rPr lang="en-US" dirty="0" err="1"/>
              <a:t>uk</a:t>
            </a:r>
            <a:r>
              <a:rPr lang="en-US" dirty="0"/>
              <a:t> </a:t>
            </a:r>
          </a:p>
          <a:p>
            <a:r>
              <a:rPr lang="en-US" dirty="0"/>
              <a:t>Calibrated for each meter 6 point plot. With NPN std output.</a:t>
            </a:r>
          </a:p>
          <a:p>
            <a:endParaRPr lang="en-US" dirty="0"/>
          </a:p>
          <a:p>
            <a:r>
              <a:rPr lang="en-US" dirty="0"/>
              <a:t>800 </a:t>
            </a:r>
          </a:p>
          <a:p>
            <a:r>
              <a:rPr lang="en-US" dirty="0"/>
              <a:t>60-70  </a:t>
            </a:r>
            <a:r>
              <a:rPr lang="en-US" dirty="0" err="1"/>
              <a:t>gbp</a:t>
            </a:r>
            <a:endParaRPr lang="en-US" dirty="0"/>
          </a:p>
          <a:p>
            <a:r>
              <a:rPr lang="en-US" dirty="0"/>
              <a:t>900 or threads</a:t>
            </a:r>
          </a:p>
          <a:p>
            <a:r>
              <a:rPr lang="en-US" dirty="0" err="1"/>
              <a:t>Pvdf</a:t>
            </a:r>
            <a:r>
              <a:rPr lang="en-US" dirty="0"/>
              <a:t> or ss 260gbp</a:t>
            </a:r>
          </a:p>
          <a:p>
            <a:endParaRPr lang="en-US" dirty="0"/>
          </a:p>
          <a:p>
            <a:r>
              <a:rPr lang="en-US" dirty="0"/>
              <a:t>Contact France</a:t>
            </a:r>
          </a:p>
          <a:p>
            <a:r>
              <a:rPr lang="fr-FR" dirty="0"/>
              <a:t>DA &amp; T</a:t>
            </a:r>
          </a:p>
          <a:p>
            <a:r>
              <a:rPr lang="fr-FR" dirty="0"/>
              <a:t>Contact: Claude Bordes</a:t>
            </a:r>
          </a:p>
          <a:p>
            <a:r>
              <a:rPr lang="en-US" dirty="0"/>
              <a:t>debitmetrie@debit-at.com</a:t>
            </a:r>
          </a:p>
          <a:p>
            <a:r>
              <a:rPr lang="fr-FR" dirty="0"/>
              <a:t>Za Vallon Du Revol, 246 Rue Marcel Pagnol,</a:t>
            </a:r>
          </a:p>
          <a:p>
            <a:r>
              <a:rPr lang="fr-FR" dirty="0"/>
              <a:t>La Tour D’Aigues,</a:t>
            </a:r>
          </a:p>
          <a:p>
            <a:r>
              <a:rPr lang="fr-FR" dirty="0"/>
              <a:t>84240</a:t>
            </a:r>
          </a:p>
          <a:p>
            <a:r>
              <a:rPr lang="fr-FR" dirty="0"/>
              <a:t>France</a:t>
            </a:r>
          </a:p>
          <a:p>
            <a:r>
              <a:rPr lang="fr-FR" dirty="0"/>
              <a:t>T: +33 490794290</a:t>
            </a:r>
          </a:p>
          <a:p>
            <a:r>
              <a:rPr lang="fr-FR" dirty="0"/>
              <a:t>W: www.debitmetrie-dat.com</a:t>
            </a:r>
            <a:endParaRPr lang="en-US" dirty="0"/>
          </a:p>
          <a:p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6C7A8-EF99-4283-ABD0-990F51B02EF1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33365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BDF4804-6204-4114-A242-5E308EB48945}"/>
              </a:ext>
            </a:extLst>
          </p:cNvPr>
          <p:cNvSpPr txBox="1"/>
          <p:nvPr/>
        </p:nvSpPr>
        <p:spPr>
          <a:xfrm>
            <a:off x="685800" y="162611"/>
            <a:ext cx="10172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https://jlcinternational.com/an-introduction-to-pulse-output-flowmeter-devices/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865ED2-0290-44C1-9F5C-BA3C8ABB3E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5775"/>
            <a:ext cx="12192000" cy="637825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6C7A8-EF99-4283-ABD0-990F51B02EF1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25829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273" y="369835"/>
            <a:ext cx="10376598" cy="562065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6C7A8-EF99-4283-ABD0-990F51B02EF1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74854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6C7A8-EF99-4283-ABD0-990F51B02EF1}" type="slidenum">
              <a:rPr lang="en-GB" smtClean="0"/>
              <a:t>29</a:t>
            </a:fld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966" y="392305"/>
            <a:ext cx="10831285" cy="5866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3750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6C7A8-EF99-4283-ABD0-990F51B02EF1}" type="slidenum">
              <a:rPr lang="en-GB" smtClean="0"/>
              <a:t>3</a:t>
            </a:fld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hlinkClick r:id="rId2"/>
              </a:rPr>
              <a:t>Amazon.com : DIGITEN Water Flow Control Meter LCD Display Controller+G1/2" Water Hall Sensor Flow Meter Flowmeter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6330"/>
            <a:ext cx="11353800" cy="614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1774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0957" t="17682" r="25388" b="974"/>
          <a:stretch/>
        </p:blipFill>
        <p:spPr>
          <a:xfrm>
            <a:off x="4360985" y="0"/>
            <a:ext cx="6571623" cy="673289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3688" y="143747"/>
            <a:ext cx="42872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/>
              <a:t>https://www.gemssensors.com/docs/default-source/resource-files/catalog-pages/catalog-f_ft110-series.pdf?Status=Master&amp;sfvrsn=178e9bc2_6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6C7A8-EF99-4283-ABD0-990F51B02EF1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93957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B7A9EB-7D36-41F9-8390-A3F0253E1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9874"/>
            <a:ext cx="12192000" cy="63782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106B70-D06C-4AD9-952C-BB8BE7A9CFDE}"/>
              </a:ext>
            </a:extLst>
          </p:cNvPr>
          <p:cNvSpPr txBox="1"/>
          <p:nvPr/>
        </p:nvSpPr>
        <p:spPr>
          <a:xfrm>
            <a:off x="4159250" y="1343640"/>
            <a:ext cx="61976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Débitmètre RS PRO pour Liquides, 0,6 l/min à 10 l/min, raccord 3/8 pouce enfichable</a:t>
            </a:r>
          </a:p>
          <a:p>
            <a:r>
              <a:rPr lang="fr-FR" dirty="0"/>
              <a:t>Code commande RS511-4772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6C7A8-EF99-4283-ABD0-990F51B02EF1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2068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89A9F4-EBAF-49D3-BC6E-90985E1B4F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9874"/>
            <a:ext cx="12192000" cy="63782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1D42AC-8B44-49C7-9D90-4F897B8EDD03}"/>
              </a:ext>
            </a:extLst>
          </p:cNvPr>
          <p:cNvSpPr txBox="1"/>
          <p:nvPr/>
        </p:nvSpPr>
        <p:spPr>
          <a:xfrm>
            <a:off x="7829550" y="4333875"/>
            <a:ext cx="17049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Kyrio</a:t>
            </a:r>
            <a:endParaRPr lang="en-US" dirty="0"/>
          </a:p>
          <a:p>
            <a:r>
              <a:rPr lang="en-US" dirty="0"/>
              <a:t>YF-85 OR YF-B5</a:t>
            </a:r>
          </a:p>
          <a:p>
            <a:r>
              <a:rPr lang="en-US" dirty="0"/>
              <a:t>ELE004-2P</a:t>
            </a:r>
          </a:p>
          <a:p>
            <a:r>
              <a:rPr lang="en-US" dirty="0"/>
              <a:t>1 – 30l/min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6C7A8-EF99-4283-ABD0-990F51B02EF1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19954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9E1D76-62A4-4EBD-AAAF-AF955EBC54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9874"/>
            <a:ext cx="12192000" cy="63782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B0CAEE-F1BD-48BB-AF6B-87A5DC85042E}"/>
              </a:ext>
            </a:extLst>
          </p:cNvPr>
          <p:cNvSpPr txBox="1"/>
          <p:nvPr/>
        </p:nvSpPr>
        <p:spPr>
          <a:xfrm>
            <a:off x="66675" y="5971244"/>
            <a:ext cx="1219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https://www.amazon.co.uk/dp/B07QLPBFZ3/ref=sspa_dk_detail_3?psc=1p13NParams&amp;smid=A3IC2CSO4IMDZR&amp;spLa=ZW5jcnlwdGVkUXVhbGlmaWVyPUFKSzUyQ0lDSThBRUwmZW5jcnlwdGVkSWQ9QTEwNDgxNzExM1E2TFcySjA2UTA1JmVuY3J5cHRlZEFkSWQ9QTA0MzEwOTgyVFJZQ09PWDIzUE5VJndpZGdldE5hbWU9c3BfZGV0YWlsMiZhY3Rpb249Y2xpY2tSZWRpcmVjdCZkb05vdExvZ0NsaWNrPXRydWU=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27A363-2962-425B-AA94-888EB9F85910}"/>
              </a:ext>
            </a:extLst>
          </p:cNvPr>
          <p:cNvSpPr txBox="1"/>
          <p:nvPr/>
        </p:nvSpPr>
        <p:spPr>
          <a:xfrm>
            <a:off x="1543050" y="2619375"/>
            <a:ext cx="1543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Model CF-B10</a:t>
            </a:r>
          </a:p>
          <a:p>
            <a:r>
              <a:rPr lang="en-US" dirty="0" err="1"/>
              <a:t>Digiten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874C0C-F14D-4F4F-8DA1-48AE0D01EE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00" t="38651" r="53281" b="20879"/>
          <a:stretch/>
        </p:blipFill>
        <p:spPr>
          <a:xfrm>
            <a:off x="8143874" y="3327838"/>
            <a:ext cx="3257551" cy="258127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6C7A8-EF99-4283-ABD0-990F51B02EF1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77142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3ADEFE-DC3B-4B75-B17F-AA704AE6E3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9874"/>
            <a:ext cx="12192000" cy="637825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6C7A8-EF99-4283-ABD0-990F51B02EF1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31997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4F23A2-583E-486C-941C-4059638ECC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9874"/>
            <a:ext cx="12192000" cy="637825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6C7A8-EF99-4283-ABD0-990F51B02EF1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97565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98FE26-331C-46A9-BF19-9336593F70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9874"/>
            <a:ext cx="12192000" cy="63782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2EB33E-C00A-476B-9E0F-E7A6DE7132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750" t="32707" r="23057" b="9143"/>
          <a:stretch/>
        </p:blipFill>
        <p:spPr>
          <a:xfrm>
            <a:off x="3706812" y="714374"/>
            <a:ext cx="4778375" cy="37090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6AFC84-3E58-451C-B6CD-CC08D8569215}"/>
              </a:ext>
            </a:extLst>
          </p:cNvPr>
          <p:cNvSpPr txBox="1"/>
          <p:nvPr/>
        </p:nvSpPr>
        <p:spPr>
          <a:xfrm>
            <a:off x="1543050" y="2476500"/>
            <a:ext cx="1209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GR-302</a:t>
            </a:r>
          </a:p>
          <a:p>
            <a:r>
              <a:rPr lang="en-US" dirty="0" err="1"/>
              <a:t>Gredia</a:t>
            </a:r>
            <a:endParaRPr lang="en-US" dirty="0"/>
          </a:p>
          <a:p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6C7A8-EF99-4283-ABD0-990F51B02EF1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29907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F34492-2F95-4F4D-939F-379FED5670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9874"/>
            <a:ext cx="12192000" cy="63782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4235E5-B118-4347-A116-978D0DC794D6}"/>
              </a:ext>
            </a:extLst>
          </p:cNvPr>
          <p:cNvSpPr txBox="1"/>
          <p:nvPr/>
        </p:nvSpPr>
        <p:spPr>
          <a:xfrm>
            <a:off x="0" y="928917"/>
            <a:ext cx="12192000" cy="661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https://fr.lightmalls.com/yf-g1-plastic-water-flow-dn25-hall-sensor-flowmeter-counter-black?gclid=EAIaIQobChMI9ojv_sqR9gIVRPhRCh3Njg67EAYYBCABEgKQoPD_BwE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6C7A8-EF99-4283-ABD0-990F51B02EF1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77627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632ADC-6C01-4364-94A8-623D8B4B11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9874"/>
            <a:ext cx="12192000" cy="637825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6C7A8-EF99-4283-ABD0-990F51B02EF1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77256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C1AFC8-4C50-41D0-B032-D789775520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3C4DD80-0ACD-4C51-9611-03BFFD41E8BD}"/>
              </a:ext>
            </a:extLst>
          </p:cNvPr>
          <p:cNvSpPr txBox="1"/>
          <p:nvPr/>
        </p:nvSpPr>
        <p:spPr>
          <a:xfrm>
            <a:off x="3400425" y="948809"/>
            <a:ext cx="61912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https://www.youtube.com/watch?v=-RvwXGzzv4c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6C7A8-EF99-4283-ABD0-990F51B02EF1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69780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DFEDE6-850C-4FA4-88F4-73F4CE2128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9874"/>
            <a:ext cx="12192000" cy="63782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0EBBDB1-EDB7-4814-9DF3-B373CF2352FF}"/>
              </a:ext>
            </a:extLst>
          </p:cNvPr>
          <p:cNvSpPr txBox="1"/>
          <p:nvPr/>
        </p:nvSpPr>
        <p:spPr>
          <a:xfrm>
            <a:off x="0" y="5731725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https://www.amazon.com/DIGITEN-Controller-Flowmeter-Solenoid-Normally/dp/B07GSVHCQL/ref=sr_1_17?keywords=water+flow+meter&amp;qid=1645450395&amp;sr=8-17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6C7A8-EF99-4283-ABD0-990F51B02EF1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67353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6C7A8-EF99-4283-ABD0-990F51B02EF1}" type="slidenum">
              <a:rPr lang="en-GB" smtClean="0"/>
              <a:t>40</a:t>
            </a:fld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1097" t="15958" r="30232" b="-599"/>
          <a:stretch/>
        </p:blipFill>
        <p:spPr>
          <a:xfrm>
            <a:off x="763674" y="-1"/>
            <a:ext cx="5797899" cy="6873795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693336" y="5556738"/>
            <a:ext cx="3637504" cy="62299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5781152" y="185983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https://www.distrelec.ch/Web/Downloads/_t/ds/RFI-RFO-RFS_eng_tds.pdf</a:t>
            </a:r>
          </a:p>
        </p:txBody>
      </p:sp>
    </p:spTree>
    <p:extLst>
      <p:ext uri="{BB962C8B-B14F-4D97-AF65-F5344CB8AC3E}">
        <p14:creationId xmlns:p14="http://schemas.microsoft.com/office/powerpoint/2010/main" val="31992477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6C7A8-EF99-4283-ABD0-990F51B02EF1}" type="slidenum">
              <a:rPr lang="en-GB" smtClean="0"/>
              <a:t>41</a:t>
            </a:fld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1686233" cy="6330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1230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57011" y="753625"/>
            <a:ext cx="932486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/>
              <a:t>Conclusions</a:t>
            </a:r>
          </a:p>
          <a:p>
            <a:endParaRPr lang="en-GB" dirty="0"/>
          </a:p>
          <a:p>
            <a:endParaRPr lang="en-GB" dirty="0" smtClean="0"/>
          </a:p>
          <a:p>
            <a:r>
              <a:rPr lang="en-GB" dirty="0" err="1" smtClean="0"/>
              <a:t>Digiten</a:t>
            </a:r>
            <a:r>
              <a:rPr lang="en-GB" dirty="0" smtClean="0"/>
              <a:t> seems to produce flow rate devices with electronic readout at a cheap cost</a:t>
            </a:r>
          </a:p>
          <a:p>
            <a:endParaRPr lang="en-GB" dirty="0"/>
          </a:p>
          <a:p>
            <a:r>
              <a:rPr lang="en-GB" dirty="0" smtClean="0"/>
              <a:t>Many </a:t>
            </a:r>
            <a:r>
              <a:rPr lang="en-GB" smtClean="0"/>
              <a:t>other manufactures </a:t>
            </a:r>
            <a:r>
              <a:rPr lang="en-GB" dirty="0" smtClean="0"/>
              <a:t>have similar devices, hall effect </a:t>
            </a:r>
            <a:r>
              <a:rPr lang="en-GB" dirty="0" err="1" smtClean="0"/>
              <a:t>etc</a:t>
            </a:r>
            <a:r>
              <a:rPr lang="en-GB" dirty="0" smtClean="0"/>
              <a:t>, at ~ 10x the cost.</a:t>
            </a:r>
          </a:p>
          <a:p>
            <a:endParaRPr lang="en-GB" dirty="0"/>
          </a:p>
          <a:p>
            <a:r>
              <a:rPr lang="en-GB" dirty="0" smtClean="0"/>
              <a:t>The unknowns are reliability and risk of leak. The brass ones should not leak even with the 10 Bar.</a:t>
            </a:r>
          </a:p>
          <a:p>
            <a:endParaRPr lang="en-GB" dirty="0"/>
          </a:p>
          <a:p>
            <a:r>
              <a:rPr lang="en-GB" dirty="0" smtClean="0"/>
              <a:t>Visual versions are available with electronic readout.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6C7A8-EF99-4283-ABD0-990F51B02EF1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625188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6C7A8-EF99-4283-ABD0-990F51B02EF1}" type="slidenum">
              <a:rPr lang="en-GB" smtClean="0"/>
              <a:t>43</a:t>
            </a:fld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2725" y="752475"/>
            <a:ext cx="6686550" cy="535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6131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6C7A8-EF99-4283-ABD0-990F51B02EF1}" type="slidenum">
              <a:rPr lang="en-GB" smtClean="0"/>
              <a:t>44</a:t>
            </a:fld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0" y="274058"/>
            <a:ext cx="12192000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dirty="0" smtClean="0"/>
              <a:t>There are many others</a:t>
            </a:r>
          </a:p>
          <a:p>
            <a:endParaRPr lang="en-GB" sz="1000" dirty="0"/>
          </a:p>
          <a:p>
            <a:endParaRPr lang="en-GB" sz="1000" dirty="0" smtClean="0"/>
          </a:p>
          <a:p>
            <a:endParaRPr lang="en-GB" sz="1000" dirty="0"/>
          </a:p>
          <a:p>
            <a:r>
              <a:rPr lang="en-GB" sz="1000" dirty="0" smtClean="0"/>
              <a:t>PUSOKEI </a:t>
            </a:r>
            <a:r>
              <a:rPr lang="en-GB" sz="1000" dirty="0"/>
              <a:t>Flow Meter Indicator, G1/4 Inch Threaded Water Cooling Flow Meter with LCD Display, Support Dynamic Impeller Speed Display, for PC Water Cooling System: Amazon.de: Computer &amp; Accessories</a:t>
            </a:r>
          </a:p>
          <a:p>
            <a:endParaRPr lang="en-GB" sz="1000" dirty="0"/>
          </a:p>
          <a:p>
            <a:endParaRPr lang="en-GB" sz="1000" dirty="0"/>
          </a:p>
          <a:p>
            <a:r>
              <a:rPr lang="en-GB" sz="1000" dirty="0" err="1"/>
              <a:t>Cnbtr</a:t>
            </a:r>
            <a:r>
              <a:rPr lang="en-GB" sz="1000" dirty="0"/>
              <a:t> Plastic Water </a:t>
            </a:r>
            <a:r>
              <a:rPr lang="en-GB" sz="1000" dirty="0" err="1"/>
              <a:t>Schwebekörper</a:t>
            </a:r>
            <a:r>
              <a:rPr lang="en-GB" sz="1000" dirty="0"/>
              <a:t> Flow Sensor Liquid Flow Meter DN15 Tube, multicolour : Amazon.de: DIY &amp; Tools</a:t>
            </a:r>
          </a:p>
          <a:p>
            <a:endParaRPr lang="en-GB" sz="1000" dirty="0"/>
          </a:p>
          <a:p>
            <a:r>
              <a:rPr lang="en-GB" sz="1000" dirty="0"/>
              <a:t>fasient1 Digital Water Cooling Flow Meter LCD Display Water Cooler Flow Indicator Electric Detection </a:t>
            </a:r>
            <a:r>
              <a:rPr lang="en-GB" sz="1000" dirty="0" err="1"/>
              <a:t>Thermonmeter</a:t>
            </a:r>
            <a:r>
              <a:rPr lang="en-GB" sz="1000" dirty="0"/>
              <a:t> Monitoring: Amazon.de: Computer &amp; Accessories</a:t>
            </a:r>
          </a:p>
          <a:p>
            <a:endParaRPr lang="en-GB" sz="1000" dirty="0"/>
          </a:p>
          <a:p>
            <a:endParaRPr lang="en-GB" sz="1000" dirty="0"/>
          </a:p>
          <a:p>
            <a:r>
              <a:rPr lang="en-GB" sz="1000" dirty="0"/>
              <a:t>5000 Series Digital Flow Meters | TSI</a:t>
            </a:r>
          </a:p>
          <a:p>
            <a:endParaRPr lang="en-GB" sz="1000" dirty="0"/>
          </a:p>
          <a:p>
            <a:endParaRPr lang="en-GB" sz="1000" dirty="0"/>
          </a:p>
          <a:p>
            <a:r>
              <a:rPr lang="en-GB" sz="1000" dirty="0"/>
              <a:t>Yf-S402 Water Flow Sensor, Water Flow Sensor, 0.3-6 L Stable Performance Capture the influence for Water Cooler, Coffee Machine and Water Filter : Amazon.de: Business, Industry &amp; Science</a:t>
            </a:r>
          </a:p>
          <a:p>
            <a:endParaRPr lang="en-GB" sz="1000" dirty="0"/>
          </a:p>
          <a:p>
            <a:endParaRPr lang="en-GB" sz="1000" dirty="0"/>
          </a:p>
          <a:p>
            <a:r>
              <a:rPr lang="en-GB" sz="1000" dirty="0"/>
              <a:t>THIS IS BAD</a:t>
            </a:r>
          </a:p>
          <a:p>
            <a:r>
              <a:rPr lang="en-GB" sz="1000" dirty="0"/>
              <a:t>Thermaltake Pacific TF2 Temperature and Flow Indicator : Amazon.fr: </a:t>
            </a:r>
            <a:r>
              <a:rPr lang="en-GB" sz="1000" dirty="0" err="1"/>
              <a:t>Informatique</a:t>
            </a:r>
            <a:endParaRPr lang="en-GB" sz="1000" dirty="0"/>
          </a:p>
          <a:p>
            <a:endParaRPr lang="en-GB" sz="1000" dirty="0"/>
          </a:p>
          <a:p>
            <a:r>
              <a:rPr lang="en-GB" sz="1000" dirty="0"/>
              <a:t>Thermaltake Pacific TF2 Temperature and Flow Indicator : Amazon.fr: </a:t>
            </a:r>
            <a:r>
              <a:rPr lang="en-GB" sz="1000" dirty="0" err="1"/>
              <a:t>Informatique</a:t>
            </a:r>
            <a:endParaRPr lang="en-GB" sz="1000" dirty="0"/>
          </a:p>
          <a:p>
            <a:endParaRPr lang="en-GB" sz="1000" dirty="0"/>
          </a:p>
          <a:p>
            <a:endParaRPr lang="en-GB" sz="1000" dirty="0"/>
          </a:p>
          <a:p>
            <a:r>
              <a:rPr lang="en-GB" sz="1000" dirty="0"/>
              <a:t>VBESTLIFE </a:t>
            </a:r>
            <a:r>
              <a:rPr lang="en-GB" sz="1000" dirty="0" err="1"/>
              <a:t>Compteur</a:t>
            </a:r>
            <a:r>
              <a:rPr lang="en-GB" sz="1000" dirty="0"/>
              <a:t> </a:t>
            </a:r>
            <a:r>
              <a:rPr lang="en-GB" sz="1000" dirty="0" err="1"/>
              <a:t>d'eau</a:t>
            </a:r>
            <a:r>
              <a:rPr lang="en-GB" sz="1000" dirty="0"/>
              <a:t>, </a:t>
            </a:r>
            <a:r>
              <a:rPr lang="en-GB" sz="1000" dirty="0" err="1"/>
              <a:t>Refroidisseur</a:t>
            </a:r>
            <a:r>
              <a:rPr lang="en-GB" sz="1000" dirty="0"/>
              <a:t> de </a:t>
            </a:r>
            <a:r>
              <a:rPr lang="en-GB" sz="1000" dirty="0" err="1"/>
              <a:t>Refroidisseur</a:t>
            </a:r>
            <a:r>
              <a:rPr lang="en-GB" sz="1000" dirty="0"/>
              <a:t> de PC </a:t>
            </a:r>
            <a:r>
              <a:rPr lang="en-GB" sz="1000" dirty="0" err="1"/>
              <a:t>Refroidisseur</a:t>
            </a:r>
            <a:r>
              <a:rPr lang="en-GB" sz="1000" dirty="0"/>
              <a:t> </a:t>
            </a:r>
            <a:r>
              <a:rPr lang="en-GB" sz="1000" dirty="0" err="1"/>
              <a:t>d'eau</a:t>
            </a:r>
            <a:r>
              <a:rPr lang="en-GB" sz="1000" dirty="0"/>
              <a:t> </a:t>
            </a:r>
            <a:r>
              <a:rPr lang="en-GB" sz="1000" dirty="0" err="1"/>
              <a:t>en</a:t>
            </a:r>
            <a:r>
              <a:rPr lang="en-GB" sz="1000" dirty="0"/>
              <a:t> </a:t>
            </a:r>
            <a:r>
              <a:rPr lang="en-GB" sz="1000" dirty="0" err="1"/>
              <a:t>Alliage</a:t>
            </a:r>
            <a:r>
              <a:rPr lang="en-GB" sz="1000" dirty="0"/>
              <a:t> </a:t>
            </a:r>
            <a:r>
              <a:rPr lang="en-GB" sz="1000" dirty="0" err="1"/>
              <a:t>d'aluminium</a:t>
            </a:r>
            <a:r>
              <a:rPr lang="en-GB" sz="1000" dirty="0"/>
              <a:t> de </a:t>
            </a:r>
            <a:r>
              <a:rPr lang="en-GB" sz="1000" dirty="0" err="1"/>
              <a:t>l'indicateur</a:t>
            </a:r>
            <a:r>
              <a:rPr lang="en-GB" sz="1000" dirty="0"/>
              <a:t> G1/4 pour Le </a:t>
            </a:r>
            <a:r>
              <a:rPr lang="en-GB" sz="1000" dirty="0" err="1"/>
              <a:t>système</a:t>
            </a:r>
            <a:r>
              <a:rPr lang="en-GB" sz="1000" dirty="0"/>
              <a:t> de </a:t>
            </a:r>
            <a:r>
              <a:rPr lang="en-GB" sz="1000" dirty="0" err="1"/>
              <a:t>Refroidissement</a:t>
            </a:r>
            <a:r>
              <a:rPr lang="en-GB" sz="1000" dirty="0"/>
              <a:t> par </a:t>
            </a:r>
            <a:r>
              <a:rPr lang="en-GB" sz="1000" dirty="0" err="1"/>
              <a:t>l'eau</a:t>
            </a:r>
            <a:r>
              <a:rPr lang="en-GB" sz="1000" dirty="0"/>
              <a:t> de PC(</a:t>
            </a:r>
            <a:r>
              <a:rPr lang="ja-JP" altLang="en-US" sz="1000" dirty="0"/>
              <a:t>灰色</a:t>
            </a:r>
            <a:r>
              <a:rPr lang="en-US" altLang="ja-JP" sz="1000" dirty="0"/>
              <a:t>) : </a:t>
            </a:r>
            <a:r>
              <a:rPr lang="en-GB" sz="1000" dirty="0"/>
              <a:t>Amazon.fr: </a:t>
            </a:r>
            <a:r>
              <a:rPr lang="en-GB" sz="1000" dirty="0" err="1"/>
              <a:t>Informatique</a:t>
            </a:r>
            <a:endParaRPr lang="en-GB" sz="1000" dirty="0"/>
          </a:p>
          <a:p>
            <a:endParaRPr lang="en-GB" sz="1000" dirty="0"/>
          </a:p>
          <a:p>
            <a:endParaRPr lang="en-GB" sz="1000" dirty="0"/>
          </a:p>
          <a:p>
            <a:r>
              <a:rPr lang="en-GB" sz="1000" dirty="0" err="1"/>
              <a:t>Indicateur</a:t>
            </a:r>
            <a:r>
              <a:rPr lang="en-GB" sz="1000" dirty="0"/>
              <a:t> de </a:t>
            </a:r>
            <a:r>
              <a:rPr lang="en-GB" sz="1000" dirty="0" err="1"/>
              <a:t>Débit</a:t>
            </a:r>
            <a:r>
              <a:rPr lang="en-GB" sz="1000" dirty="0"/>
              <a:t> </a:t>
            </a:r>
            <a:r>
              <a:rPr lang="en-GB" sz="1000" dirty="0" err="1"/>
              <a:t>d'Eau</a:t>
            </a:r>
            <a:r>
              <a:rPr lang="en-GB" sz="1000" dirty="0"/>
              <a:t> </a:t>
            </a:r>
            <a:r>
              <a:rPr lang="en-GB" sz="1000" dirty="0" err="1"/>
              <a:t>en</a:t>
            </a:r>
            <a:r>
              <a:rPr lang="en-GB" sz="1000" dirty="0"/>
              <a:t> </a:t>
            </a:r>
            <a:r>
              <a:rPr lang="en-GB" sz="1000" dirty="0" err="1"/>
              <a:t>Métal</a:t>
            </a:r>
            <a:r>
              <a:rPr lang="en-GB" sz="1000" dirty="0"/>
              <a:t> </a:t>
            </a:r>
            <a:r>
              <a:rPr lang="en-GB" sz="1000" dirty="0" err="1"/>
              <a:t>Capteur</a:t>
            </a:r>
            <a:r>
              <a:rPr lang="en-GB" sz="1000" dirty="0"/>
              <a:t> de </a:t>
            </a:r>
            <a:r>
              <a:rPr lang="en-GB" sz="1000" dirty="0" err="1"/>
              <a:t>Débit</a:t>
            </a:r>
            <a:r>
              <a:rPr lang="en-GB" sz="1000" dirty="0"/>
              <a:t> de </a:t>
            </a:r>
            <a:r>
              <a:rPr lang="en-GB" sz="1000" dirty="0" err="1"/>
              <a:t>Refroidissement</a:t>
            </a:r>
            <a:r>
              <a:rPr lang="en-GB" sz="1000" dirty="0"/>
              <a:t> G1/4 avec 5 Pales pour </a:t>
            </a:r>
            <a:r>
              <a:rPr lang="en-GB" sz="1000" dirty="0" err="1"/>
              <a:t>Ordinateur</a:t>
            </a:r>
            <a:r>
              <a:rPr lang="en-GB" sz="1000" dirty="0"/>
              <a:t> pour PC </a:t>
            </a:r>
            <a:r>
              <a:rPr lang="en-GB" sz="1000" dirty="0" err="1"/>
              <a:t>Refroidissement</a:t>
            </a:r>
            <a:r>
              <a:rPr lang="en-GB" sz="1000" dirty="0"/>
              <a:t> par Eau : Amazon.fr</a:t>
            </a:r>
          </a:p>
          <a:p>
            <a:endParaRPr lang="en-GB" sz="1000" dirty="0"/>
          </a:p>
          <a:p>
            <a:endParaRPr lang="en-GB" sz="1000" dirty="0"/>
          </a:p>
          <a:p>
            <a:r>
              <a:rPr lang="en-GB" sz="1000" dirty="0" err="1"/>
              <a:t>ExcLent</a:t>
            </a:r>
            <a:r>
              <a:rPr lang="en-GB" sz="1000" dirty="0"/>
              <a:t> </a:t>
            </a:r>
            <a:r>
              <a:rPr lang="en-GB" sz="1000" dirty="0" err="1"/>
              <a:t>Lcd</a:t>
            </a:r>
            <a:r>
              <a:rPr lang="en-GB" sz="1000" dirty="0"/>
              <a:t> Display Digital Flow </a:t>
            </a:r>
            <a:r>
              <a:rPr lang="en-GB" sz="1000" dirty="0" err="1"/>
              <a:t>Meter+Brass</a:t>
            </a:r>
            <a:r>
              <a:rPr lang="en-GB" sz="1000" dirty="0"/>
              <a:t> Flow Sensor Temperature Measuring Yf-B7 Hall Sensor Meter Switch : Amazon.fr: Bricolage</a:t>
            </a:r>
          </a:p>
          <a:p>
            <a:endParaRPr lang="en-GB" sz="1000" dirty="0"/>
          </a:p>
          <a:p>
            <a:endParaRPr lang="en-GB" sz="1000" dirty="0"/>
          </a:p>
          <a:p>
            <a:r>
              <a:rPr lang="en-GB" sz="1000" dirty="0" err="1"/>
              <a:t>Cnbtr</a:t>
            </a:r>
            <a:r>
              <a:rPr lang="en-GB" sz="1000" dirty="0"/>
              <a:t> Plastic Water </a:t>
            </a:r>
            <a:r>
              <a:rPr lang="en-GB" sz="1000" dirty="0" err="1"/>
              <a:t>Schwebekörper</a:t>
            </a:r>
            <a:r>
              <a:rPr lang="en-GB" sz="1000" dirty="0"/>
              <a:t> Flow Sensor Liquid Flow Meter DN15 Tube, multicolour : Amazon.de: DIY &amp; Tools</a:t>
            </a:r>
          </a:p>
        </p:txBody>
      </p:sp>
    </p:spTree>
    <p:extLst>
      <p:ext uri="{BB962C8B-B14F-4D97-AF65-F5344CB8AC3E}">
        <p14:creationId xmlns:p14="http://schemas.microsoft.com/office/powerpoint/2010/main" val="337163592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6C7A8-EF99-4283-ABD0-990F51B02EF1}" type="slidenum">
              <a:rPr lang="en-GB" smtClean="0"/>
              <a:t>45</a:t>
            </a:fld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311499" y="1318022"/>
            <a:ext cx="12192000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000000"/>
                </a:solidFill>
                <a:latin typeface="Tahoma" panose="020B0604030504040204" pitchFamily="34" charset="0"/>
              </a:rPr>
              <a:t>https://www.amazon.fr/D%C2%A8%C2%A6bitm%C2%A8%C2%A8tre-liquide-Rotameter-plastique-CNBTR/dp/B072XF4ZMD</a:t>
            </a:r>
          </a:p>
          <a:p>
            <a:r>
              <a:rPr lang="en-GB" sz="1200" dirty="0">
                <a:solidFill>
                  <a:srgbClr val="000000"/>
                </a:solidFill>
                <a:latin typeface="Tahoma" panose="020B0604030504040204" pitchFamily="34" charset="0"/>
                <a:hlinkClick r:id="rId2"/>
              </a:rPr>
              <a:t>D¨¦</a:t>
            </a:r>
            <a:r>
              <a:rPr lang="en-GB" sz="1200" dirty="0" err="1">
                <a:solidFill>
                  <a:srgbClr val="000000"/>
                </a:solidFill>
                <a:latin typeface="Tahoma" panose="020B0604030504040204" pitchFamily="34" charset="0"/>
                <a:hlinkClick r:id="rId2"/>
              </a:rPr>
              <a:t>bitm</a:t>
            </a:r>
            <a:r>
              <a:rPr lang="en-GB" sz="1200" dirty="0">
                <a:solidFill>
                  <a:srgbClr val="000000"/>
                </a:solidFill>
                <a:latin typeface="Tahoma" panose="020B0604030504040204" pitchFamily="34" charset="0"/>
                <a:hlinkClick r:id="rId2"/>
              </a:rPr>
              <a:t>¨¨</a:t>
            </a:r>
            <a:r>
              <a:rPr lang="en-GB" sz="1200" dirty="0" err="1">
                <a:solidFill>
                  <a:srgbClr val="000000"/>
                </a:solidFill>
                <a:latin typeface="Tahoma" panose="020B0604030504040204" pitchFamily="34" charset="0"/>
                <a:hlinkClick r:id="rId2"/>
              </a:rPr>
              <a:t>tre</a:t>
            </a:r>
            <a:r>
              <a:rPr lang="en-GB" sz="1200" dirty="0">
                <a:solidFill>
                  <a:srgbClr val="000000"/>
                </a:solidFill>
                <a:latin typeface="Tahoma" panose="020B0604030504040204" pitchFamily="34" charset="0"/>
                <a:hlinkClick r:id="rId2"/>
              </a:rPr>
              <a:t> </a:t>
            </a:r>
            <a:r>
              <a:rPr lang="en-GB" sz="1200" dirty="0" err="1">
                <a:solidFill>
                  <a:srgbClr val="000000"/>
                </a:solidFill>
                <a:latin typeface="Tahoma" panose="020B0604030504040204" pitchFamily="34" charset="0"/>
                <a:hlinkClick r:id="rId2"/>
              </a:rPr>
              <a:t>liquide</a:t>
            </a:r>
            <a:r>
              <a:rPr lang="en-GB" sz="1200" dirty="0">
                <a:solidFill>
                  <a:srgbClr val="000000"/>
                </a:solidFill>
                <a:latin typeface="Tahoma" panose="020B0604030504040204" pitchFamily="34" charset="0"/>
                <a:hlinkClick r:id="rId2"/>
              </a:rPr>
              <a:t> 16-160L / H de Rotameter LZS-15 de tube </a:t>
            </a:r>
            <a:r>
              <a:rPr lang="en-GB" sz="1200" dirty="0" err="1">
                <a:solidFill>
                  <a:srgbClr val="000000"/>
                </a:solidFill>
                <a:latin typeface="Tahoma" panose="020B0604030504040204" pitchFamily="34" charset="0"/>
                <a:hlinkClick r:id="rId2"/>
              </a:rPr>
              <a:t>en</a:t>
            </a:r>
            <a:r>
              <a:rPr lang="en-GB" sz="1200" dirty="0">
                <a:solidFill>
                  <a:srgbClr val="000000"/>
                </a:solidFill>
                <a:latin typeface="Tahoma" panose="020B0604030504040204" pitchFamily="34" charset="0"/>
                <a:hlinkClick r:id="rId2"/>
              </a:rPr>
              <a:t> </a:t>
            </a:r>
            <a:r>
              <a:rPr lang="en-GB" sz="1200" dirty="0" err="1">
                <a:solidFill>
                  <a:srgbClr val="000000"/>
                </a:solidFill>
                <a:latin typeface="Tahoma" panose="020B0604030504040204" pitchFamily="34" charset="0"/>
                <a:hlinkClick r:id="rId2"/>
              </a:rPr>
              <a:t>plastique</a:t>
            </a:r>
            <a:r>
              <a:rPr lang="en-GB" sz="1200" dirty="0">
                <a:solidFill>
                  <a:srgbClr val="000000"/>
                </a:solidFill>
                <a:latin typeface="Tahoma" panose="020B0604030504040204" pitchFamily="34" charset="0"/>
                <a:hlinkClick r:id="rId2"/>
              </a:rPr>
              <a:t> de CNBTR pour le tube DN15 : Amazon.fr: Bricolage</a:t>
            </a:r>
            <a:endParaRPr lang="en-GB" sz="1200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endParaRPr lang="en-GB" sz="1200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r>
              <a:rPr lang="en-GB" sz="1200" dirty="0">
                <a:solidFill>
                  <a:srgbClr val="000000"/>
                </a:solidFill>
                <a:latin typeface="Tahoma" panose="020B0604030504040204" pitchFamily="34" charset="0"/>
              </a:rPr>
              <a:t>Display meter </a:t>
            </a:r>
            <a:r>
              <a:rPr lang="en-GB" sz="1200" dirty="0" err="1">
                <a:solidFill>
                  <a:srgbClr val="000000"/>
                </a:solidFill>
                <a:latin typeface="Tahoma" panose="020B0604030504040204" pitchFamily="34" charset="0"/>
              </a:rPr>
              <a:t>selfcontained</a:t>
            </a:r>
            <a:r>
              <a:rPr lang="en-GB" sz="1200" dirty="0">
                <a:solidFill>
                  <a:srgbClr val="000000"/>
                </a:solidFill>
                <a:latin typeface="Tahoma" panose="020B0604030504040204" pitchFamily="34" charset="0"/>
              </a:rPr>
              <a:t> se </a:t>
            </a:r>
            <a:r>
              <a:rPr lang="en-GB" sz="1200" dirty="0" err="1">
                <a:solidFill>
                  <a:srgbClr val="000000"/>
                </a:solidFill>
                <a:latin typeface="Tahoma" panose="020B0604030504040204" pitchFamily="34" charset="0"/>
              </a:rPr>
              <a:t>Digiten</a:t>
            </a:r>
            <a:endParaRPr lang="en-GB" sz="1200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r>
              <a:rPr lang="en-GB" sz="1200" dirty="0">
                <a:solidFill>
                  <a:srgbClr val="000000"/>
                </a:solidFill>
                <a:latin typeface="Tahoma" panose="020B0604030504040204" pitchFamily="34" charset="0"/>
                <a:hlinkClick r:id="rId3"/>
              </a:rPr>
              <a:t>turbine flow meter with battery operated counter </a:t>
            </a:r>
            <a:r>
              <a:rPr lang="en-GB" sz="1200" dirty="0" smtClean="0">
                <a:solidFill>
                  <a:srgbClr val="000000"/>
                </a:solidFill>
                <a:latin typeface="Tahoma" panose="020B0604030504040204" pitchFamily="34" charset="0"/>
                <a:hlinkClick r:id="rId3"/>
              </a:rPr>
              <a:t>– YouTube</a:t>
            </a:r>
            <a:endParaRPr lang="en-GB" sz="1200" dirty="0" smtClean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endParaRPr lang="en-GB" sz="1200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r>
              <a:rPr lang="en-GB" sz="1200" dirty="0">
                <a:solidFill>
                  <a:srgbClr val="000000"/>
                </a:solidFill>
                <a:latin typeface="Tahoma" panose="020B0604030504040204" pitchFamily="34" charset="0"/>
              </a:rPr>
              <a:t>magnet flow meter</a:t>
            </a:r>
          </a:p>
          <a:p>
            <a:r>
              <a:rPr lang="en-GB" sz="1200" dirty="0">
                <a:solidFill>
                  <a:srgbClr val="000000"/>
                </a:solidFill>
                <a:latin typeface="Tahoma" panose="020B0604030504040204" pitchFamily="34" charset="0"/>
                <a:hlinkClick r:id="rId4"/>
              </a:rPr>
              <a:t>How to Measure Flow with Magnets - (Magnetic Flow Meters) - YouTube</a:t>
            </a:r>
            <a:endParaRPr lang="en-GB" sz="1200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r>
              <a:rPr lang="en-GB" sz="1200" dirty="0">
                <a:solidFill>
                  <a:srgbClr val="000000"/>
                </a:solidFill>
                <a:latin typeface="Roboto,Arial,sans-serif"/>
              </a:rPr>
              <a:t>How to Measure Flow with Magnets - (Magnetic Flow Meters)</a:t>
            </a:r>
            <a:endParaRPr lang="en-GB" sz="1200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endParaRPr lang="en-GB" sz="1200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r>
              <a:rPr lang="en-GB" sz="1200" dirty="0">
                <a:solidFill>
                  <a:srgbClr val="000000"/>
                </a:solidFill>
                <a:latin typeface="Roboto,Arial,sans-serif"/>
              </a:rPr>
              <a:t>Water Flow Rate &amp; Volume Measurement using Water Flow Sensor &amp; Arduino</a:t>
            </a:r>
            <a:endParaRPr lang="en-GB" sz="1200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r>
              <a:rPr lang="en-GB" sz="1200" dirty="0">
                <a:solidFill>
                  <a:srgbClr val="000000"/>
                </a:solidFill>
                <a:latin typeface="Tahoma" panose="020B0604030504040204" pitchFamily="34" charset="0"/>
                <a:hlinkClick r:id="rId5"/>
              </a:rPr>
              <a:t>Water Flow Rate &amp; Volume Measurement using Water Flow Sensor &amp; Arduino - YouTube</a:t>
            </a:r>
            <a:endParaRPr lang="en-GB" sz="1200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endParaRPr lang="en-GB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r>
              <a:rPr lang="en-GB" sz="1200" dirty="0">
                <a:solidFill>
                  <a:srgbClr val="000000"/>
                </a:solidFill>
                <a:latin typeface="Tahoma" panose="020B0604030504040204" pitchFamily="34" charset="0"/>
              </a:rPr>
              <a:t>Read out method for pulsed meters</a:t>
            </a:r>
          </a:p>
          <a:p>
            <a:r>
              <a:rPr lang="en-GB" sz="1200" dirty="0" err="1">
                <a:solidFill>
                  <a:srgbClr val="000000"/>
                </a:solidFill>
                <a:latin typeface="Tahoma" panose="020B0604030504040204" pitchFamily="34" charset="0"/>
                <a:hlinkClick r:id="rId6"/>
              </a:rPr>
              <a:t>IoT</a:t>
            </a:r>
            <a:r>
              <a:rPr lang="en-GB" sz="1200" dirty="0">
                <a:solidFill>
                  <a:srgbClr val="000000"/>
                </a:solidFill>
                <a:latin typeface="Tahoma" panose="020B0604030504040204" pitchFamily="34" charset="0"/>
                <a:hlinkClick r:id="rId6"/>
              </a:rPr>
              <a:t> Water Flow Meter using </a:t>
            </a:r>
            <a:r>
              <a:rPr lang="en-GB" sz="1200" dirty="0" err="1">
                <a:solidFill>
                  <a:srgbClr val="000000"/>
                </a:solidFill>
                <a:latin typeface="Tahoma" panose="020B0604030504040204" pitchFamily="34" charset="0"/>
                <a:hlinkClick r:id="rId6"/>
              </a:rPr>
              <a:t>NodeMCU</a:t>
            </a:r>
            <a:r>
              <a:rPr lang="en-GB" sz="1200" dirty="0">
                <a:solidFill>
                  <a:srgbClr val="000000"/>
                </a:solidFill>
                <a:latin typeface="Tahoma" panose="020B0604030504040204" pitchFamily="34" charset="0"/>
                <a:hlinkClick r:id="rId6"/>
              </a:rPr>
              <a:t> ESP8266 &amp; Water Flow Sensor | Measure Water Flow Rate &amp; Volume - YouTube</a:t>
            </a:r>
            <a:endParaRPr lang="en-GB" sz="1200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r>
              <a:rPr lang="en-GB" sz="1200" dirty="0" err="1">
                <a:solidFill>
                  <a:srgbClr val="000000"/>
                </a:solidFill>
                <a:latin typeface="Tahoma" panose="020B0604030504040204" pitchFamily="34" charset="0"/>
              </a:rPr>
              <a:t>IoT</a:t>
            </a:r>
            <a:r>
              <a:rPr lang="en-GB" sz="1200" dirty="0">
                <a:solidFill>
                  <a:srgbClr val="000000"/>
                </a:solidFill>
                <a:latin typeface="Tahoma" panose="020B0604030504040204" pitchFamily="34" charset="0"/>
              </a:rPr>
              <a:t> Water Flow Meter using </a:t>
            </a:r>
            <a:r>
              <a:rPr lang="en-GB" sz="1200" dirty="0" err="1">
                <a:solidFill>
                  <a:srgbClr val="000000"/>
                </a:solidFill>
                <a:latin typeface="Tahoma" panose="020B0604030504040204" pitchFamily="34" charset="0"/>
              </a:rPr>
              <a:t>NodeMCU</a:t>
            </a:r>
            <a:r>
              <a:rPr lang="en-GB" sz="1200" dirty="0">
                <a:solidFill>
                  <a:srgbClr val="000000"/>
                </a:solidFill>
                <a:latin typeface="Tahoma" panose="020B0604030504040204" pitchFamily="34" charset="0"/>
              </a:rPr>
              <a:t> ESP8266 &amp; Water Flow Sensor | Measure Water Flow Rate &amp; Volu</a:t>
            </a:r>
            <a:r>
              <a:rPr lang="en-GB" sz="1200" dirty="0">
                <a:solidFill>
                  <a:srgbClr val="000000"/>
                </a:solidFill>
                <a:latin typeface="Roboto,Arial,sans-serif"/>
              </a:rPr>
              <a:t>35,416 views</a:t>
            </a:r>
            <a:endParaRPr lang="en-GB" sz="1200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r>
              <a:rPr lang="en-GB" sz="1200" dirty="0">
                <a:solidFill>
                  <a:srgbClr val="000000"/>
                </a:solidFill>
                <a:latin typeface="Roboto,Arial,sans-serif"/>
              </a:rPr>
              <a:t>Jul 9, 2020</a:t>
            </a:r>
            <a:endParaRPr lang="en-GB" sz="1200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endParaRPr lang="en-GB" sz="1200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r>
              <a:rPr lang="en-GB" sz="1200" dirty="0">
                <a:solidFill>
                  <a:srgbClr val="000000"/>
                </a:solidFill>
                <a:latin typeface="Tahoma" panose="020B0604030504040204" pitchFamily="34" charset="0"/>
              </a:rPr>
              <a:t>What of flow meters normally for gas but calibrated for water..............!!</a:t>
            </a:r>
          </a:p>
          <a:p>
            <a:endParaRPr lang="en-GB" sz="1200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r>
              <a:rPr lang="en-GB" sz="1200" dirty="0">
                <a:solidFill>
                  <a:srgbClr val="000000"/>
                </a:solidFill>
                <a:latin typeface="Tahoma" panose="020B0604030504040204" pitchFamily="34" charset="0"/>
                <a:hlinkClick r:id="rId7"/>
              </a:rPr>
              <a:t>Flow Meters | Ultrasonic Flow Meters, Clamp-on and Fixed Flow Meters (micronicsflowmeters.com)</a:t>
            </a:r>
            <a:endParaRPr lang="en-GB" sz="1200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endParaRPr lang="en-GB" sz="1200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r>
              <a:rPr lang="en-GB" sz="1200" dirty="0">
                <a:solidFill>
                  <a:srgbClr val="000000"/>
                </a:solidFill>
                <a:latin typeface="Tahoma" panose="020B0604030504040204" pitchFamily="34" charset="0"/>
                <a:hlinkClick r:id="rId8"/>
              </a:rPr>
              <a:t>Flow Indicators and Sight Glass Fittings from </a:t>
            </a:r>
            <a:r>
              <a:rPr lang="en-GB" sz="1200" dirty="0" err="1">
                <a:solidFill>
                  <a:srgbClr val="000000"/>
                </a:solidFill>
                <a:latin typeface="Tahoma" panose="020B0604030504040204" pitchFamily="34" charset="0"/>
                <a:hlinkClick r:id="rId8"/>
              </a:rPr>
              <a:t>Visilume</a:t>
            </a:r>
            <a:r>
              <a:rPr lang="en-GB" sz="1200" dirty="0">
                <a:solidFill>
                  <a:srgbClr val="000000"/>
                </a:solidFill>
                <a:latin typeface="Tahoma" panose="020B0604030504040204" pitchFamily="34" charset="0"/>
                <a:hlinkClick r:id="rId8"/>
              </a:rPr>
              <a:t> Archive | </a:t>
            </a:r>
            <a:r>
              <a:rPr lang="en-GB" sz="1200" dirty="0" err="1">
                <a:solidFill>
                  <a:srgbClr val="000000"/>
                </a:solidFill>
                <a:latin typeface="Tahoma" panose="020B0604030504040204" pitchFamily="34" charset="0"/>
                <a:hlinkClick r:id="rId8"/>
              </a:rPr>
              <a:t>Visilume</a:t>
            </a:r>
            <a:r>
              <a:rPr lang="en-GB" sz="1200" dirty="0">
                <a:solidFill>
                  <a:srgbClr val="000000"/>
                </a:solidFill>
                <a:latin typeface="Tahoma" panose="020B0604030504040204" pitchFamily="34" charset="0"/>
                <a:hlinkClick r:id="rId8"/>
              </a:rPr>
              <a:t> | Sight Glasses</a:t>
            </a:r>
            <a:endParaRPr lang="en-GB" sz="1200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endParaRPr lang="en-GB" sz="1200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r>
              <a:rPr lang="en-GB" sz="1200" dirty="0">
                <a:solidFill>
                  <a:srgbClr val="000000"/>
                </a:solidFill>
                <a:latin typeface="Arial" panose="020B0604020202020204" pitchFamily="34" charset="0"/>
              </a:rPr>
              <a:t>No. 2, South Section of </a:t>
            </a:r>
            <a:r>
              <a:rPr lang="en-GB" sz="1200" dirty="0" err="1">
                <a:solidFill>
                  <a:srgbClr val="000000"/>
                </a:solidFill>
                <a:latin typeface="Arial" panose="020B0604020202020204" pitchFamily="34" charset="0"/>
              </a:rPr>
              <a:t>Gongye</a:t>
            </a:r>
            <a:r>
              <a:rPr lang="en-GB" sz="1200" dirty="0">
                <a:solidFill>
                  <a:srgbClr val="000000"/>
                </a:solidFill>
                <a:latin typeface="Arial" panose="020B0604020202020204" pitchFamily="34" charset="0"/>
              </a:rPr>
              <a:t> Road, </a:t>
            </a:r>
            <a:r>
              <a:rPr lang="en-GB" sz="1200" dirty="0" err="1">
                <a:solidFill>
                  <a:srgbClr val="000000"/>
                </a:solidFill>
                <a:latin typeface="Arial" panose="020B0604020202020204" pitchFamily="34" charset="0"/>
              </a:rPr>
              <a:t>Xiangfu</a:t>
            </a:r>
            <a:r>
              <a:rPr lang="en-GB" sz="1200" dirty="0">
                <a:solidFill>
                  <a:srgbClr val="000000"/>
                </a:solidFill>
                <a:latin typeface="Arial" panose="020B0604020202020204" pitchFamily="34" charset="0"/>
              </a:rPr>
              <a:t> District, Kaifeng City, Henan Province</a:t>
            </a:r>
            <a:endParaRPr lang="en-GB" sz="1200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r>
              <a:rPr lang="en-GB" sz="1200" dirty="0">
                <a:solidFill>
                  <a:srgbClr val="000000"/>
                </a:solidFill>
                <a:latin typeface="Tahoma" panose="020B0604030504040204" pitchFamily="34" charset="0"/>
              </a:rPr>
              <a:t>http://www.ydflowmeter.com/pic/LZT.pdf</a:t>
            </a:r>
          </a:p>
          <a:p>
            <a:r>
              <a:rPr lang="ja-JP" altLang="en-US" sz="1200" dirty="0">
                <a:solidFill>
                  <a:srgbClr val="000000"/>
                </a:solidFill>
                <a:latin typeface="Tahoma" panose="020B0604030504040204" pitchFamily="34" charset="0"/>
                <a:hlinkClick r:id="rId9"/>
              </a:rPr>
              <a:t>未命名 </a:t>
            </a:r>
            <a:r>
              <a:rPr lang="en-US" altLang="ja-JP" sz="1200" dirty="0">
                <a:solidFill>
                  <a:srgbClr val="000000"/>
                </a:solidFill>
                <a:latin typeface="Tahoma" panose="020B0604030504040204" pitchFamily="34" charset="0"/>
                <a:hlinkClick r:id="rId9"/>
              </a:rPr>
              <a:t>-2 (</a:t>
            </a:r>
            <a:r>
              <a:rPr lang="en-GB" sz="1200" dirty="0">
                <a:solidFill>
                  <a:srgbClr val="000000"/>
                </a:solidFill>
                <a:latin typeface="Tahoma" panose="020B0604030504040204" pitchFamily="34" charset="0"/>
                <a:hlinkClick r:id="rId9"/>
              </a:rPr>
              <a:t>ydflowmeter.com)</a:t>
            </a:r>
            <a:endParaRPr lang="en-GB" sz="1200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r>
              <a:rPr lang="en-GB" sz="1200" dirty="0"/>
              <a:t/>
            </a:r>
            <a:br>
              <a:rPr lang="en-GB" sz="1200" dirty="0"/>
            </a:b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6971017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6C7A8-EF99-4283-ABD0-990F51B02EF1}" type="slidenum">
              <a:rPr lang="en-GB" smtClean="0"/>
              <a:t>46</a:t>
            </a:fld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0" y="111785"/>
            <a:ext cx="12192000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000000"/>
                </a:solidFill>
                <a:latin typeface="Tahoma" panose="020B0604030504040204" pitchFamily="34" charset="0"/>
              </a:rPr>
              <a:t>In the </a:t>
            </a:r>
            <a:r>
              <a:rPr lang="en-GB" sz="2000" dirty="0" smtClean="0">
                <a:solidFill>
                  <a:srgbClr val="000000"/>
                </a:solidFill>
                <a:latin typeface="Tahoma" panose="020B0604030504040204" pitchFamily="34" charset="0"/>
              </a:rPr>
              <a:t>UK</a:t>
            </a:r>
          </a:p>
          <a:p>
            <a:endParaRPr lang="en-GB" sz="1200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endParaRPr lang="en-GB" sz="1200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r>
              <a:rPr lang="en-GB" sz="1200" dirty="0">
                <a:solidFill>
                  <a:srgbClr val="000000"/>
                </a:solidFill>
                <a:latin typeface="Tahoma" panose="020B0604030504040204" pitchFamily="34" charset="0"/>
                <a:hlinkClick r:id="rId2"/>
              </a:rPr>
              <a:t>Ultrasonic Water Meters &amp; Water Meters from Micronics (micronicsflowmeters.com)</a:t>
            </a:r>
            <a:endParaRPr lang="en-GB" sz="1200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r>
              <a:rPr lang="en-GB" sz="1200" dirty="0" err="1">
                <a:solidFill>
                  <a:srgbClr val="000000"/>
                </a:solidFill>
                <a:latin typeface="Tahoma" panose="020B0604030504040204" pitchFamily="34" charset="0"/>
                <a:hlinkClick r:id="rId3"/>
              </a:rPr>
              <a:t>Portaflow</a:t>
            </a:r>
            <a:r>
              <a:rPr lang="en-GB" sz="1200" dirty="0">
                <a:solidFill>
                  <a:srgbClr val="000000"/>
                </a:solidFill>
                <a:latin typeface="Tahoma" panose="020B0604030504040204" pitchFamily="34" charset="0"/>
                <a:hlinkClick r:id="rId3"/>
              </a:rPr>
              <a:t> 222 - Ultrasonic Clamp on Flow Meter from Micronics (micronicsflowmeters.com)</a:t>
            </a:r>
            <a:endParaRPr lang="en-GB" sz="1200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r>
              <a:rPr lang="en-GB" sz="1200" dirty="0">
                <a:solidFill>
                  <a:srgbClr val="000000"/>
                </a:solidFill>
                <a:latin typeface="Tahoma" panose="020B0604030504040204" pitchFamily="34" charset="0"/>
                <a:hlinkClick r:id="rId4"/>
              </a:rPr>
              <a:t>Page not found - Micronics (micronicsflowmeters.com)</a:t>
            </a:r>
            <a:endParaRPr lang="en-GB" sz="1200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endParaRPr lang="en-GB" sz="1200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r>
              <a:rPr lang="en-GB" sz="1200" dirty="0">
                <a:solidFill>
                  <a:srgbClr val="000000"/>
                </a:solidFill>
                <a:latin typeface="Tahoma" panose="020B0604030504040204" pitchFamily="34" charset="0"/>
                <a:hlinkClick r:id="rId5"/>
              </a:rPr>
              <a:t>LZT M-15 2.0 GPM 1/2BSP Water Liquid Flow Measuring Panel Type Flowmeter | eBay</a:t>
            </a:r>
            <a:endParaRPr lang="en-GB" sz="1200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endParaRPr lang="en-GB" sz="1200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r>
              <a:rPr lang="en-GB" sz="1200" dirty="0">
                <a:solidFill>
                  <a:srgbClr val="000000"/>
                </a:solidFill>
                <a:latin typeface="Tahoma" panose="020B0604030504040204" pitchFamily="34" charset="0"/>
                <a:hlinkClick r:id="rId6"/>
              </a:rPr>
              <a:t>YF-S201 Hall Effect Water Flow Meter / Sensor (hobbytronics.co.uk)</a:t>
            </a:r>
            <a:endParaRPr lang="en-GB" sz="1200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endParaRPr lang="en-GB" sz="1200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r>
              <a:rPr lang="en-GB" sz="1200" dirty="0">
                <a:solidFill>
                  <a:srgbClr val="000000"/>
                </a:solidFill>
                <a:latin typeface="Tahoma" panose="020B0604030504040204" pitchFamily="34" charset="0"/>
                <a:hlinkClick r:id="rId7"/>
              </a:rPr>
              <a:t>LZT M-15 0.5-5GPM 2-18LPM Water Liquid Flow Meter Measuring Panel Type Flowmeter 712662694328 | eBay</a:t>
            </a:r>
            <a:endParaRPr lang="en-GB" sz="1200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endParaRPr lang="en-GB" sz="1200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r>
              <a:rPr lang="en-GB" sz="1200" dirty="0">
                <a:solidFill>
                  <a:srgbClr val="000000"/>
                </a:solidFill>
                <a:latin typeface="Tahoma" panose="020B0604030504040204" pitchFamily="34" charset="0"/>
                <a:hlinkClick r:id="rId8"/>
              </a:rPr>
              <a:t>LZT M-15 </a:t>
            </a:r>
            <a:r>
              <a:rPr lang="en-GB" sz="1200" dirty="0" err="1">
                <a:solidFill>
                  <a:srgbClr val="000000"/>
                </a:solidFill>
                <a:latin typeface="Tahoma" panose="020B0604030504040204" pitchFamily="34" charset="0"/>
                <a:hlinkClick r:id="rId8"/>
              </a:rPr>
              <a:t>Flowmeter,Saim</a:t>
            </a:r>
            <a:r>
              <a:rPr lang="en-GB" sz="1200" dirty="0">
                <a:solidFill>
                  <a:srgbClr val="000000"/>
                </a:solidFill>
                <a:latin typeface="Tahoma" panose="020B0604030504040204" pitchFamily="34" charset="0"/>
                <a:hlinkClick r:id="rId8"/>
              </a:rPr>
              <a:t> 0.1-1GPM 0.5-4LPM Water Liquid Flow Meter Tool Flowmeter Instrument- Buy Online in Oman at </a:t>
            </a:r>
            <a:r>
              <a:rPr lang="en-GB" sz="1200" dirty="0" err="1">
                <a:solidFill>
                  <a:srgbClr val="000000"/>
                </a:solidFill>
                <a:latin typeface="Tahoma" panose="020B0604030504040204" pitchFamily="34" charset="0"/>
                <a:hlinkClick r:id="rId8"/>
              </a:rPr>
              <a:t>Desertcart</a:t>
            </a:r>
            <a:r>
              <a:rPr lang="en-GB" sz="1200" dirty="0">
                <a:solidFill>
                  <a:srgbClr val="000000"/>
                </a:solidFill>
                <a:latin typeface="Tahoma" panose="020B0604030504040204" pitchFamily="34" charset="0"/>
                <a:hlinkClick r:id="rId8"/>
              </a:rPr>
              <a:t> - 52726122.</a:t>
            </a:r>
            <a:endParaRPr lang="en-GB" sz="1200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endParaRPr lang="en-GB" sz="1200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r>
              <a:rPr lang="en-GB" sz="1200" dirty="0">
                <a:solidFill>
                  <a:srgbClr val="000000"/>
                </a:solidFill>
                <a:latin typeface="Tahoma" panose="020B0604030504040204" pitchFamily="34" charset="0"/>
                <a:hlinkClick r:id="rId9"/>
              </a:rPr>
              <a:t>Titan, Liquid Flow Meters, Small Bore Flow Sensors &amp; Flow </a:t>
            </a:r>
            <a:r>
              <a:rPr lang="en-GB" sz="1200" dirty="0" smtClean="0">
                <a:solidFill>
                  <a:srgbClr val="000000"/>
                </a:solidFill>
                <a:latin typeface="Tahoma" panose="020B0604030504040204" pitchFamily="34" charset="0"/>
                <a:hlinkClick r:id="rId9"/>
              </a:rPr>
              <a:t>Measurement</a:t>
            </a:r>
            <a:endParaRPr lang="en-GB" sz="1200" dirty="0" smtClean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endParaRPr lang="en-GB" sz="1200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r>
              <a:rPr lang="en-GB" sz="1200" dirty="0">
                <a:solidFill>
                  <a:srgbClr val="000000"/>
                </a:solidFill>
                <a:latin typeface="Tahoma" panose="020B0604030504040204" pitchFamily="34" charset="0"/>
                <a:hlinkClick r:id="rId10"/>
              </a:rPr>
              <a:t>5GPM Inline water flow meter for liquid flowmeter (alibaba.com)</a:t>
            </a:r>
            <a:endParaRPr lang="en-GB" sz="1200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endParaRPr lang="en-GB" sz="1200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r>
              <a:rPr lang="en-GB" sz="1200" dirty="0">
                <a:solidFill>
                  <a:srgbClr val="000000"/>
                </a:solidFill>
                <a:latin typeface="Tahoma" panose="020B0604030504040204" pitchFamily="34" charset="0"/>
              </a:rPr>
              <a:t>https://flowmeters.co.uk/turbine-flowmeters-overview/</a:t>
            </a:r>
          </a:p>
          <a:p>
            <a:endParaRPr lang="en-GB" sz="1200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r>
              <a:rPr lang="en-GB" sz="1200" dirty="0" err="1">
                <a:solidFill>
                  <a:srgbClr val="000000"/>
                </a:solidFill>
                <a:latin typeface="Tahoma" panose="020B0604030504040204" pitchFamily="34" charset="0"/>
              </a:rPr>
              <a:t>Youtube</a:t>
            </a:r>
            <a:endParaRPr lang="en-GB" sz="1200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r>
              <a:rPr lang="en-GB" sz="1200" dirty="0" err="1">
                <a:solidFill>
                  <a:srgbClr val="000000"/>
                </a:solidFill>
                <a:latin typeface="Tahoma" panose="020B0604030504040204" pitchFamily="34" charset="0"/>
                <a:hlinkClick r:id="rId11"/>
              </a:rPr>
              <a:t>Digiten</a:t>
            </a:r>
            <a:r>
              <a:rPr lang="en-GB" sz="1200" dirty="0">
                <a:solidFill>
                  <a:srgbClr val="000000"/>
                </a:solidFill>
                <a:latin typeface="Tahoma" panose="020B0604030504040204" pitchFamily="34" charset="0"/>
                <a:hlinkClick r:id="rId11"/>
              </a:rPr>
              <a:t> DFC15 Liquid Flow Controller -Installation, Setup, and Accuracy Test - YouTube</a:t>
            </a:r>
            <a:endParaRPr lang="en-GB" sz="1200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r>
              <a:rPr lang="en-GB" sz="1200" dirty="0" err="1">
                <a:solidFill>
                  <a:srgbClr val="000000"/>
                </a:solidFill>
                <a:latin typeface="Roboto,Arial,sans-serif"/>
              </a:rPr>
              <a:t>Digiten</a:t>
            </a:r>
            <a:r>
              <a:rPr lang="en-GB" sz="1200" dirty="0">
                <a:solidFill>
                  <a:srgbClr val="000000"/>
                </a:solidFill>
                <a:latin typeface="Roboto,Arial,sans-serif"/>
              </a:rPr>
              <a:t> DFC15 Liquid Flow Controller -Installation, Setup, and Accuracy Test</a:t>
            </a:r>
            <a:endParaRPr lang="en-GB" sz="1200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r>
              <a:rPr lang="en-GB" sz="1200" dirty="0">
                <a:solidFill>
                  <a:srgbClr val="000000"/>
                </a:solidFill>
                <a:latin typeface="Tahoma" panose="020B0604030504040204" pitchFamily="34" charset="0"/>
                <a:hlinkClick r:id="rId12"/>
              </a:rPr>
              <a:t>DIGITEN DFC15 FLOW LIQUID CONTROLLER OPERATION VIDEO - YouTube</a:t>
            </a:r>
            <a:endParaRPr lang="en-GB" sz="1200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endParaRPr lang="en-GB" sz="1200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r>
              <a:rPr lang="en-GB" sz="1200" dirty="0">
                <a:solidFill>
                  <a:srgbClr val="000000"/>
                </a:solidFill>
                <a:latin typeface="Tahoma" panose="020B0604030504040204" pitchFamily="34" charset="0"/>
              </a:rPr>
              <a:t>https://www.google.ch/search?q=DIGITEN+Water+Flow+Control+Meter+LCD+Display+Controller%2BG1%2F2%22+Water+Hall+Sensor+Flow+Meter&amp;source=hp&amp;ei=c5UTYtyeEayUlwSQqomgCA&amp;iflsig=AHkkrS4AAAAAYhOjg-oY-dFfm3S7yP-BfR0uO2d1d-3U&amp;ved=0ahUKEwicpLmZ9ZD2AhUsyoUKHRBVAoQQ4dUDCAs&amp;oq=DIGITEN+Water+Flow+Control+Meter+LCD+Display+Controller%2BG1%2F2%22+Water+Hall+Sensor+Flow+Meter&amp;gs_lcp=Cgdnd3Mtd2l6EAxQAFgAYLEQaABwAHgAgAFqiAFqkgEDMC4xmAEAoAECoAEB&amp;sclient=gws-wiz</a:t>
            </a:r>
          </a:p>
          <a:p>
            <a:r>
              <a:rPr lang="en-GB" sz="1200" dirty="0">
                <a:solidFill>
                  <a:srgbClr val="000000"/>
                </a:solidFill>
                <a:latin typeface="Tahoma" panose="020B0604030504040204" pitchFamily="34" charset="0"/>
                <a:hlinkClick r:id="rId13"/>
              </a:rPr>
              <a:t>DIGITEN Water Flow Control Meter LCD Display Controller+G1/2" Water Hall Sensor Flow Meter - Google Search</a:t>
            </a:r>
            <a:endParaRPr lang="en-GB" sz="1200" b="0" i="0" dirty="0">
              <a:solidFill>
                <a:srgbClr val="000000"/>
              </a:solidFill>
              <a:effectLst/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0704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47EF73-AE6B-4299-A273-483F5B9425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9874"/>
            <a:ext cx="12192000" cy="63782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FF73D2-4095-4BAB-AD88-BD1C6AD7C995}"/>
              </a:ext>
            </a:extLst>
          </p:cNvPr>
          <p:cNvSpPr txBox="1"/>
          <p:nvPr/>
        </p:nvSpPr>
        <p:spPr>
          <a:xfrm>
            <a:off x="982556" y="1925245"/>
            <a:ext cx="62302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https://www.digiten.shop/collections/all/flow-sensor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6C7A8-EF99-4283-ABD0-990F51B02EF1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80360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C95B6A-7E66-425A-A8A6-1D41F7F990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9874"/>
            <a:ext cx="12192000" cy="63782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370BCED-4200-4F69-84BB-AB3ABDE5FAB9}"/>
              </a:ext>
            </a:extLst>
          </p:cNvPr>
          <p:cNvSpPr txBox="1"/>
          <p:nvPr/>
        </p:nvSpPr>
        <p:spPr>
          <a:xfrm>
            <a:off x="0" y="3856187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https://www.digiten.shop/products/digiten-lcd-display-water-flow-quantitative-controller-g1-2-water-hall-sensor-flow-meter-g1-2-solenoid-valve-normally-closed-n-c-dc-12v-power-adapter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6C7A8-EF99-4283-ABD0-990F51B02EF1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01362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172" y="351693"/>
            <a:ext cx="10744003" cy="581966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09636" y="58481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https://www.ebay.fr/itm/363646871139?hash=item54ab0ae663:g:MnIAAOSw2pdhrdeX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6C7A8-EF99-4283-ABD0-990F51B02EF1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01450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417" y="576663"/>
            <a:ext cx="10477081" cy="567508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92852" y="0"/>
            <a:ext cx="109627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Amazon.de</a:t>
            </a:r>
          </a:p>
          <a:p>
            <a:r>
              <a:rPr lang="en-GB" dirty="0" err="1" smtClean="0"/>
              <a:t>digiten</a:t>
            </a:r>
            <a:r>
              <a:rPr lang="en-GB" dirty="0" smtClean="0"/>
              <a:t> </a:t>
            </a:r>
            <a:r>
              <a:rPr lang="en-GB" dirty="0"/>
              <a:t>water flow control meter </a:t>
            </a:r>
            <a:r>
              <a:rPr lang="en-GB" dirty="0" err="1"/>
              <a:t>lcd</a:t>
            </a:r>
            <a:r>
              <a:rPr lang="en-GB" dirty="0"/>
              <a:t> display controller+g1/2" water hall sensor flow meter flowmeter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6C7A8-EF99-4283-ABD0-990F51B02EF1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84546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50775" cy="658167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6C7A8-EF99-4283-ABD0-990F51B02EF1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08165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13133</TotalTime>
  <Words>1071</Words>
  <Application>Microsoft Office PowerPoint</Application>
  <PresentationFormat>Widescreen</PresentationFormat>
  <Paragraphs>233</Paragraphs>
  <Slides>46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3" baseType="lpstr">
      <vt:lpstr>游ゴシック</vt:lpstr>
      <vt:lpstr>Arial</vt:lpstr>
      <vt:lpstr>Calibri</vt:lpstr>
      <vt:lpstr>Calibri Light</vt:lpstr>
      <vt:lpstr>Roboto,Arial,sans-serif</vt:lpstr>
      <vt:lpstr>Tahoma</vt:lpstr>
      <vt:lpstr>Office Theme</vt:lpstr>
      <vt:lpstr>Measuring water flow rate in a cheap, visible and remote way. A web scan.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Flow meters</dc:title>
  <dc:creator>Ian Crotty</dc:creator>
  <cp:lastModifiedBy>Ian Crotty</cp:lastModifiedBy>
  <cp:revision>60</cp:revision>
  <cp:lastPrinted>2022-03-23T15:58:47Z</cp:lastPrinted>
  <dcterms:created xsi:type="dcterms:W3CDTF">2022-02-21T13:58:54Z</dcterms:created>
  <dcterms:modified xsi:type="dcterms:W3CDTF">2022-03-23T17:15:59Z</dcterms:modified>
</cp:coreProperties>
</file>