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68" r:id="rId3"/>
    <p:sldId id="269" r:id="rId4"/>
    <p:sldId id="275" r:id="rId5"/>
    <p:sldId id="271" r:id="rId6"/>
    <p:sldId id="270" r:id="rId7"/>
    <p:sldId id="266" r:id="rId8"/>
    <p:sldId id="263" r:id="rId9"/>
    <p:sldId id="264" r:id="rId10"/>
    <p:sldId id="265" r:id="rId11"/>
    <p:sldId id="278" r:id="rId12"/>
    <p:sldId id="256" r:id="rId13"/>
    <p:sldId id="257" r:id="rId14"/>
    <p:sldId id="279" r:id="rId15"/>
    <p:sldId id="276" r:id="rId16"/>
    <p:sldId id="277" r:id="rId17"/>
    <p:sldId id="258" r:id="rId18"/>
    <p:sldId id="272" r:id="rId19"/>
    <p:sldId id="259" r:id="rId20"/>
    <p:sldId id="261" r:id="rId21"/>
    <p:sldId id="260" r:id="rId22"/>
    <p:sldId id="26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1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AB674-72CA-4713-8C20-1FF397F13F27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2E08F-B807-4E8C-998C-7F4C5EEE12F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E08F-B807-4E8C-998C-7F4C5EEE12F3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1A62-7989-491B-AC79-96566F0F385D}" type="datetimeFigureOut">
              <a:rPr lang="en-GB" smtClean="0"/>
              <a:pPr/>
              <a:t>20/01/2012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E37E-28EE-4742-B081-660E8F888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6487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5429026" cy="792088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400" b="1" dirty="0" smtClean="0"/>
              <a:t>The CMS forward muon upgrade</a:t>
            </a:r>
            <a:br>
              <a:rPr lang="en-GB" sz="2400" b="1" dirty="0" smtClean="0"/>
            </a:br>
            <a:r>
              <a:rPr lang="en-GB" sz="2400" b="1" dirty="0" smtClean="0"/>
              <a:t>Mechanics and Integration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105273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Walter Van Doninck  EDR 24/11/2011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104457" cy="307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40968"/>
            <a:ext cx="4104117" cy="30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5776" y="332656"/>
            <a:ext cx="432048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Handling a super-module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2656"/>
            <a:ext cx="576064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Super module swiveling</a:t>
            </a:r>
            <a:endParaRPr lang="en-GB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0612"/>
            <a:ext cx="5868145" cy="41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1505" y="836712"/>
            <a:ext cx="4842495" cy="305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556360" cy="57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RE4  Bulkheads for gas</a:t>
            </a:r>
            <a:endParaRPr lang="en-GB" sz="2400" b="1" dirty="0"/>
          </a:p>
        </p:txBody>
      </p:sp>
      <p:sp>
        <p:nvSpPr>
          <p:cNvPr id="7" name="Oval 6"/>
          <p:cNvSpPr/>
          <p:nvPr/>
        </p:nvSpPr>
        <p:spPr>
          <a:xfrm>
            <a:off x="6804248" y="3501008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516216" y="2708920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156176" y="2060848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508104" y="1628800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4716016" y="1484784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851920" y="1484784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203848" y="1844824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2627784" y="2348880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2267744" y="3140968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267744" y="3933056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2483768" y="4653136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843808" y="5373216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3491880" y="5733256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4211960" y="5949280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5004048" y="5877272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5796136" y="5661248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6300192" y="5013176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6660232" y="4293096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876256" y="3573016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</a:t>
            </a:r>
            <a:endParaRPr lang="en-GB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88224" y="2780928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  <a:endParaRPr lang="en-GB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228184" y="2132856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3</a:t>
            </a:r>
            <a:endParaRPr lang="en-GB" sz="1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80112" y="1700808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4</a:t>
            </a:r>
            <a:endParaRPr lang="en-GB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88024" y="1556792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5</a:t>
            </a:r>
            <a:endParaRPr lang="en-GB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23928" y="1556792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6</a:t>
            </a:r>
            <a:endParaRPr lang="en-GB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75856" y="1916832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7</a:t>
            </a:r>
            <a:endParaRPr lang="en-GB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699792" y="2420888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8</a:t>
            </a:r>
            <a:endParaRPr lang="en-GB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339752" y="3212976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9</a:t>
            </a:r>
            <a:endParaRPr lang="en-GB" sz="1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267744" y="400506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10</a:t>
            </a:r>
            <a:endParaRPr lang="en-GB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483768" y="472514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11</a:t>
            </a:r>
            <a:endParaRPr lang="en-GB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08" y="544522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12</a:t>
            </a:r>
            <a:endParaRPr lang="en-GB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491880" y="580526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13</a:t>
            </a:r>
            <a:endParaRPr lang="en-GB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11960" y="602128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14</a:t>
            </a:r>
            <a:endParaRPr lang="en-GB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004048" y="5949280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15</a:t>
            </a:r>
            <a:endParaRPr lang="en-GB" sz="1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796136" y="573325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16</a:t>
            </a:r>
            <a:endParaRPr lang="en-GB" sz="1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00192" y="508518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17</a:t>
            </a:r>
            <a:endParaRPr lang="en-GB" sz="1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660232" y="436510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18</a:t>
            </a:r>
            <a:endParaRPr lang="en-GB" sz="1000" b="1" dirty="0"/>
          </a:p>
        </p:txBody>
      </p:sp>
      <p:sp>
        <p:nvSpPr>
          <p:cNvPr id="43" name="Rectangle 42"/>
          <p:cNvSpPr/>
          <p:nvPr/>
        </p:nvSpPr>
        <p:spPr>
          <a:xfrm>
            <a:off x="6228184" y="260648"/>
            <a:ext cx="2448272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val 43"/>
          <p:cNvSpPr/>
          <p:nvPr/>
        </p:nvSpPr>
        <p:spPr>
          <a:xfrm>
            <a:off x="7308304" y="476672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/>
          <p:cNvSpPr/>
          <p:nvPr/>
        </p:nvSpPr>
        <p:spPr>
          <a:xfrm>
            <a:off x="7524328" y="476672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7740352" y="476672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7092280" y="476672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6660232" y="476672"/>
            <a:ext cx="144016" cy="1440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6444208" y="476672"/>
            <a:ext cx="144016" cy="1440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8100392" y="476672"/>
            <a:ext cx="144016" cy="1440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8316416" y="476672"/>
            <a:ext cx="144016" cy="1440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6228184" y="18864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R1 R1      S1 S1 S2 S2     R2 R2</a:t>
            </a:r>
            <a:endParaRPr lang="en-GB" sz="1400" b="1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395536" y="548680"/>
            <a:ext cx="2520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3528" y="62068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R1 R1    S1 S1  S2 S2     R2 R2 </a:t>
            </a:r>
            <a:endParaRPr lang="en-GB" sz="1400" b="1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83568" y="3326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971600" y="3326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259632" y="3326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547664" y="3326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691680" y="3326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979712" y="3326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267744" y="3326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555776" y="3326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83568" y="33265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259632" y="33265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691680" y="33265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267744" y="33265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827584" y="116632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2411760" y="116632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03648" y="116632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835696" y="116632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987824" y="188640"/>
            <a:ext cx="3096344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65908"/>
            <a:ext cx="4048192" cy="53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987824" y="1196752"/>
            <a:ext cx="2520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75856" y="980728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63888" y="980728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51920" y="980728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39952" y="980728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83968" y="980728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0" y="980728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860032" y="980728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148064" y="980728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5856" y="980728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51920" y="980728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83968" y="980728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60032" y="980728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419872" y="764704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04048" y="764704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95936" y="764704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27984" y="764704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15816" y="11967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       1    2     </a:t>
            </a:r>
            <a:r>
              <a:rPr lang="en-US" sz="1400" b="1" dirty="0" smtClean="0">
                <a:solidFill>
                  <a:srgbClr val="FF0000"/>
                </a:solidFill>
              </a:rPr>
              <a:t>3    4   5    6     </a:t>
            </a:r>
            <a:r>
              <a:rPr lang="en-US" sz="1400" b="1" dirty="0" smtClean="0">
                <a:solidFill>
                  <a:schemeClr val="tx2"/>
                </a:solidFill>
              </a:rPr>
              <a:t>7     8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71800" y="170080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55976" y="148478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4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07904" y="155679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64088" y="148478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6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15816" y="170080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1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99992" y="148478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2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51920" y="155679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7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08104" y="148478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8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332656"/>
            <a:ext cx="208823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Gas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00192" y="256490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and bottom gas gaps on separate channels with “reverse” flow (HF)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188640"/>
            <a:ext cx="3096344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59832" y="260648"/>
            <a:ext cx="3045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RE4  Bulkheads for gas</a:t>
            </a:r>
            <a:endParaRPr lang="en-GB" sz="2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280920" cy="525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8224" y="566124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8610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450912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49011"/>
            <a:ext cx="7344816" cy="522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404664"/>
            <a:ext cx="446449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chamber cooling circuit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21297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Increased Cu surface soldered to </a:t>
            </a:r>
            <a:r>
              <a:rPr lang="en-US" b="1" dirty="0" smtClean="0"/>
              <a:t>2 </a:t>
            </a:r>
            <a:r>
              <a:rPr lang="en-US" dirty="0" smtClean="0"/>
              <a:t>pipes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OLING-PIPING-RING3-WF5_INST2-fron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3048001" cy="1905001"/>
          </a:xfrm>
          <a:prstGeom prst="rect">
            <a:avLst/>
          </a:prstGeom>
        </p:spPr>
      </p:pic>
      <p:pic>
        <p:nvPicPr>
          <p:cNvPr id="5" name="Picture 4" descr="COOLING-PIPING-RING3-WF5_INST2-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908720"/>
            <a:ext cx="3048000" cy="1938586"/>
          </a:xfrm>
          <a:prstGeom prst="rect">
            <a:avLst/>
          </a:prstGeom>
        </p:spPr>
      </p:pic>
      <p:pic>
        <p:nvPicPr>
          <p:cNvPr id="6" name="Picture 5" descr="COOLING-PIPING-RING3-WF5_INST2-b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908720"/>
            <a:ext cx="2971800" cy="1944216"/>
          </a:xfrm>
          <a:prstGeom prst="rect">
            <a:avLst/>
          </a:prstGeom>
        </p:spPr>
      </p:pic>
      <p:pic>
        <p:nvPicPr>
          <p:cNvPr id="7" name="Picture 6" descr="COOLING-PIPING-RING3-WF5_INS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005064"/>
            <a:ext cx="3048000" cy="2074808"/>
          </a:xfrm>
          <a:prstGeom prst="rect">
            <a:avLst/>
          </a:prstGeom>
        </p:spPr>
      </p:pic>
      <p:pic>
        <p:nvPicPr>
          <p:cNvPr id="8" name="Picture 7" descr="COOLING-PIPING-RING3-WF5_INST2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4005064"/>
            <a:ext cx="3048000" cy="2074809"/>
          </a:xfrm>
          <a:prstGeom prst="rect">
            <a:avLst/>
          </a:prstGeom>
        </p:spPr>
      </p:pic>
      <p:pic>
        <p:nvPicPr>
          <p:cNvPr id="9" name="Picture 8" descr="COOLING-PIPING-RING3-WF5_INST2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4005064"/>
            <a:ext cx="3048000" cy="20748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1720" y="260648"/>
            <a:ext cx="540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Cooling performance simulation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292494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Cu surface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Extended Cu surface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Measured performance </a:t>
            </a:r>
            <a:r>
              <a:rPr lang="en-US" dirty="0" err="1" smtClean="0"/>
              <a:t>cfr</a:t>
            </a:r>
            <a:r>
              <a:rPr lang="en-US" dirty="0" smtClean="0"/>
              <a:t>. Yasser </a:t>
            </a:r>
            <a:r>
              <a:rPr lang="en-US" dirty="0" err="1" smtClean="0"/>
              <a:t>Assran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65908"/>
            <a:ext cx="4048192" cy="53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237626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Cooling</a:t>
            </a:r>
            <a:endParaRPr lang="en-GB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31840" y="1052736"/>
            <a:ext cx="144016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491880" y="1052736"/>
            <a:ext cx="14401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60032" y="764704"/>
            <a:ext cx="0" cy="86409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92080" y="836712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21061263">
            <a:off x="2461768" y="814960"/>
            <a:ext cx="3484085" cy="914400"/>
          </a:xfrm>
          <a:prstGeom prst="arc">
            <a:avLst>
              <a:gd name="adj1" fmla="val 11403346"/>
              <a:gd name="adj2" fmla="val 20975721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c 15"/>
          <p:cNvSpPr/>
          <p:nvPr/>
        </p:nvSpPr>
        <p:spPr>
          <a:xfrm rot="21061263">
            <a:off x="2461768" y="886968"/>
            <a:ext cx="3484085" cy="914400"/>
          </a:xfrm>
          <a:prstGeom prst="arc">
            <a:avLst>
              <a:gd name="adj1" fmla="val 11403346"/>
              <a:gd name="adj2" fmla="val 2097572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652120" y="6206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Manifold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332656"/>
            <a:ext cx="561662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“Improvements”  w.r.t. stations 1-2-3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348880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  Gas Daisy Chain 2 “gaps” instead of 4 or 6  with “reverse flow”</a:t>
            </a:r>
          </a:p>
          <a:p>
            <a:pPr lvl="1"/>
            <a:endParaRPr lang="en-US" b="1" dirty="0" smtClean="0">
              <a:solidFill>
                <a:srgbClr val="0551F9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  2 neighboring sectors in parallel ( 39 channel gas rack )</a:t>
            </a:r>
          </a:p>
          <a:p>
            <a:pPr lvl="1">
              <a:buFont typeface="Wingdings" pitchFamily="2" charset="2"/>
              <a:buChar char="q"/>
            </a:pPr>
            <a:endParaRPr lang="en-US" b="1" dirty="0" smtClean="0">
              <a:solidFill>
                <a:srgbClr val="0551F9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  Improved cooling circuit to also cool the RPC chamber ( tested )</a:t>
            </a:r>
          </a:p>
          <a:p>
            <a:pPr lvl="1">
              <a:buFont typeface="Wingdings" pitchFamily="2" charset="2"/>
              <a:buChar char="q"/>
            </a:pPr>
            <a:endParaRPr lang="en-US" b="1" dirty="0" smtClean="0">
              <a:solidFill>
                <a:srgbClr val="0551F9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  Daisy chain of 2 instead of 6</a:t>
            </a:r>
          </a:p>
          <a:p>
            <a:pPr lvl="1">
              <a:buFont typeface="Wingdings" pitchFamily="2" charset="2"/>
              <a:buChar char="q"/>
            </a:pPr>
            <a:endParaRPr lang="en-US" b="1" dirty="0" smtClean="0">
              <a:solidFill>
                <a:srgbClr val="0551F9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  Need manifold with 36 RPC channels ( supply-return )</a:t>
            </a:r>
          </a:p>
          <a:p>
            <a:pPr lvl="1">
              <a:buFont typeface="Wingdings" pitchFamily="2" charset="2"/>
              <a:buChar char="q"/>
            </a:pPr>
            <a:endParaRPr lang="en-US" b="1" dirty="0" smtClean="0">
              <a:solidFill>
                <a:srgbClr val="0551F9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  Backward compatibility with 2-3 maintained ( spares )</a:t>
            </a:r>
          </a:p>
          <a:p>
            <a:pPr lvl="1">
              <a:lnSpc>
                <a:spcPct val="200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5151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688" y="260648"/>
            <a:ext cx="568863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Cabling: e.g. signal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2962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476672"/>
            <a:ext cx="511256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Restoring the TDR low eta system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33569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( Use high eta ones )</a:t>
            </a: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96753"/>
            <a:ext cx="8731469" cy="55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332656"/>
            <a:ext cx="705678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Cable lengths: Signal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6572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260648"/>
            <a:ext cx="633670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Cabling: e.g. HV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463630" cy="558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260648"/>
            <a:ext cx="640871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Cable lengths: HV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" y="152400"/>
            <a:ext cx="990600" cy="1066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239000" y="152400"/>
            <a:ext cx="1295400" cy="1066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9144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107950" y="260350"/>
            <a:ext cx="374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RE YE+1 Near (+x) HV PP as seen from IP</a:t>
            </a:r>
          </a:p>
        </p:txBody>
      </p:sp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971550" y="2852738"/>
            <a:ext cx="5032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RE1/2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08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07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01</a:t>
            </a:r>
          </a:p>
        </p:txBody>
      </p:sp>
      <p:sp>
        <p:nvSpPr>
          <p:cNvPr id="9" name="Text Box 71"/>
          <p:cNvSpPr txBox="1">
            <a:spLocks noChangeArrowheads="1"/>
          </p:cNvSpPr>
          <p:nvPr/>
        </p:nvSpPr>
        <p:spPr bwMode="auto">
          <a:xfrm>
            <a:off x="1908175" y="2852738"/>
            <a:ext cx="5762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RE1/2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31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30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29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2843213" y="2852738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RE2/2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08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07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01</a:t>
            </a:r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3779838" y="2852738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RE2/2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31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30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29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12" name="Text Box 74"/>
          <p:cNvSpPr txBox="1">
            <a:spLocks noChangeArrowheads="1"/>
          </p:cNvSpPr>
          <p:nvPr/>
        </p:nvSpPr>
        <p:spPr bwMode="auto">
          <a:xfrm>
            <a:off x="4787900" y="2852738"/>
            <a:ext cx="5762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RE3/2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08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07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01</a:t>
            </a:r>
          </a:p>
        </p:txBody>
      </p:sp>
      <p:sp>
        <p:nvSpPr>
          <p:cNvPr id="13" name="Text Box 75"/>
          <p:cNvSpPr txBox="1">
            <a:spLocks noChangeArrowheads="1"/>
          </p:cNvSpPr>
          <p:nvPr/>
        </p:nvSpPr>
        <p:spPr bwMode="auto">
          <a:xfrm>
            <a:off x="5724525" y="2852738"/>
            <a:ext cx="5762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RE3/2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31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30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29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6659563" y="2852738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RE4/2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8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7667625" y="2852738"/>
            <a:ext cx="57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RE4/2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8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6" name="Text Box 78"/>
          <p:cNvSpPr txBox="1">
            <a:spLocks noChangeArrowheads="1"/>
          </p:cNvSpPr>
          <p:nvPr/>
        </p:nvSpPr>
        <p:spPr bwMode="auto">
          <a:xfrm>
            <a:off x="971550" y="4652963"/>
            <a:ext cx="5032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RE1/3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08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07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01</a:t>
            </a:r>
          </a:p>
        </p:txBody>
      </p:sp>
      <p:sp>
        <p:nvSpPr>
          <p:cNvPr id="17" name="Text Box 79"/>
          <p:cNvSpPr txBox="1">
            <a:spLocks noChangeArrowheads="1"/>
          </p:cNvSpPr>
          <p:nvPr/>
        </p:nvSpPr>
        <p:spPr bwMode="auto">
          <a:xfrm>
            <a:off x="1908175" y="4652963"/>
            <a:ext cx="5762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RE1/3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31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30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29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18" name="Text Box 80"/>
          <p:cNvSpPr txBox="1">
            <a:spLocks noChangeArrowheads="1"/>
          </p:cNvSpPr>
          <p:nvPr/>
        </p:nvSpPr>
        <p:spPr bwMode="auto">
          <a:xfrm>
            <a:off x="2916238" y="4652963"/>
            <a:ext cx="50323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RE2/3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08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07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01</a:t>
            </a:r>
          </a:p>
        </p:txBody>
      </p:sp>
      <p:sp>
        <p:nvSpPr>
          <p:cNvPr id="19" name="Text Box 81"/>
          <p:cNvSpPr txBox="1">
            <a:spLocks noChangeArrowheads="1"/>
          </p:cNvSpPr>
          <p:nvPr/>
        </p:nvSpPr>
        <p:spPr bwMode="auto">
          <a:xfrm>
            <a:off x="3779838" y="4652963"/>
            <a:ext cx="5762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RE2/3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31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30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29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20" name="Text Box 82"/>
          <p:cNvSpPr txBox="1">
            <a:spLocks noChangeArrowheads="1"/>
          </p:cNvSpPr>
          <p:nvPr/>
        </p:nvSpPr>
        <p:spPr bwMode="auto">
          <a:xfrm>
            <a:off x="4787900" y="4652963"/>
            <a:ext cx="5032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RE3/3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08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07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01</a:t>
            </a:r>
          </a:p>
        </p:txBody>
      </p:sp>
      <p:sp>
        <p:nvSpPr>
          <p:cNvPr id="21" name="Text Box 83"/>
          <p:cNvSpPr txBox="1">
            <a:spLocks noChangeArrowheads="1"/>
          </p:cNvSpPr>
          <p:nvPr/>
        </p:nvSpPr>
        <p:spPr bwMode="auto">
          <a:xfrm>
            <a:off x="5724525" y="4652963"/>
            <a:ext cx="5762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RE3/3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31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30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29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22" name="Text Box 84"/>
          <p:cNvSpPr txBox="1">
            <a:spLocks noChangeArrowheads="1"/>
          </p:cNvSpPr>
          <p:nvPr/>
        </p:nvSpPr>
        <p:spPr bwMode="auto">
          <a:xfrm>
            <a:off x="6659563" y="4652963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RE4/3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8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3" name="Text Box 85"/>
          <p:cNvSpPr txBox="1">
            <a:spLocks noChangeArrowheads="1"/>
          </p:cNvSpPr>
          <p:nvPr/>
        </p:nvSpPr>
        <p:spPr bwMode="auto">
          <a:xfrm>
            <a:off x="7667625" y="4652963"/>
            <a:ext cx="57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RE4/3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8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4" name="Text Box 86"/>
          <p:cNvSpPr txBox="1">
            <a:spLocks noChangeArrowheads="1"/>
          </p:cNvSpPr>
          <p:nvPr/>
        </p:nvSpPr>
        <p:spPr bwMode="auto">
          <a:xfrm>
            <a:off x="971550" y="1052513"/>
            <a:ext cx="5032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RE1/1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08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07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01</a:t>
            </a: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1908175" y="1052513"/>
            <a:ext cx="5762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RE1/1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Sp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35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34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33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31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30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29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FF33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26" name="Text Box 88"/>
          <p:cNvSpPr txBox="1">
            <a:spLocks noChangeArrowheads="1"/>
          </p:cNvSpPr>
          <p:nvPr/>
        </p:nvSpPr>
        <p:spPr bwMode="auto">
          <a:xfrm>
            <a:off x="2843213" y="1052513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RE2/1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8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7" name="Text Box 89"/>
          <p:cNvSpPr txBox="1">
            <a:spLocks noChangeArrowheads="1"/>
          </p:cNvSpPr>
          <p:nvPr/>
        </p:nvSpPr>
        <p:spPr bwMode="auto">
          <a:xfrm>
            <a:off x="3779838" y="1052513"/>
            <a:ext cx="5762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RE3/1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8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8" name="Text Box 90"/>
          <p:cNvSpPr txBox="1">
            <a:spLocks noChangeArrowheads="1"/>
          </p:cNvSpPr>
          <p:nvPr/>
        </p:nvSpPr>
        <p:spPr bwMode="auto">
          <a:xfrm>
            <a:off x="4787900" y="1052513"/>
            <a:ext cx="57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8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9" name="Text Box 91"/>
          <p:cNvSpPr txBox="1">
            <a:spLocks noChangeArrowheads="1"/>
          </p:cNvSpPr>
          <p:nvPr/>
        </p:nvSpPr>
        <p:spPr bwMode="auto">
          <a:xfrm>
            <a:off x="5724525" y="1052513"/>
            <a:ext cx="5762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8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" name="Text Box 92"/>
          <p:cNvSpPr txBox="1">
            <a:spLocks noChangeArrowheads="1"/>
          </p:cNvSpPr>
          <p:nvPr/>
        </p:nvSpPr>
        <p:spPr bwMode="auto">
          <a:xfrm>
            <a:off x="6659563" y="1052513"/>
            <a:ext cx="6492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8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1" name="Text Box 93"/>
          <p:cNvSpPr txBox="1">
            <a:spLocks noChangeArrowheads="1"/>
          </p:cNvSpPr>
          <p:nvPr/>
        </p:nvSpPr>
        <p:spPr bwMode="auto">
          <a:xfrm>
            <a:off x="7596188" y="1052513"/>
            <a:ext cx="6477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3300"/>
                </a:solidFill>
                <a:latin typeface="Arial Narrow" pitchFamily="34" charset="0"/>
              </a:rPr>
              <a:t>spare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8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2" name="Text Box 94"/>
          <p:cNvSpPr txBox="1">
            <a:spLocks noChangeArrowheads="1"/>
          </p:cNvSpPr>
          <p:nvPr/>
        </p:nvSpPr>
        <p:spPr bwMode="auto">
          <a:xfrm>
            <a:off x="1042988" y="263683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9</a:t>
            </a:r>
          </a:p>
        </p:txBody>
      </p:sp>
      <p:sp>
        <p:nvSpPr>
          <p:cNvPr id="33" name="Text Box 95"/>
          <p:cNvSpPr txBox="1">
            <a:spLocks noChangeArrowheads="1"/>
          </p:cNvSpPr>
          <p:nvPr/>
        </p:nvSpPr>
        <p:spPr bwMode="auto">
          <a:xfrm>
            <a:off x="1979613" y="263683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16</a:t>
            </a:r>
          </a:p>
        </p:txBody>
      </p:sp>
      <p:sp>
        <p:nvSpPr>
          <p:cNvPr id="34" name="Text Box 96"/>
          <p:cNvSpPr txBox="1">
            <a:spLocks noChangeArrowheads="1"/>
          </p:cNvSpPr>
          <p:nvPr/>
        </p:nvSpPr>
        <p:spPr bwMode="auto">
          <a:xfrm>
            <a:off x="1042988" y="4437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11</a:t>
            </a:r>
          </a:p>
        </p:txBody>
      </p:sp>
      <p:sp>
        <p:nvSpPr>
          <p:cNvPr id="35" name="Text Box 97"/>
          <p:cNvSpPr txBox="1">
            <a:spLocks noChangeArrowheads="1"/>
          </p:cNvSpPr>
          <p:nvPr/>
        </p:nvSpPr>
        <p:spPr bwMode="auto">
          <a:xfrm>
            <a:off x="1979613" y="4437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14</a:t>
            </a:r>
          </a:p>
        </p:txBody>
      </p:sp>
      <p:sp>
        <p:nvSpPr>
          <p:cNvPr id="36" name="Text Box 98"/>
          <p:cNvSpPr txBox="1">
            <a:spLocks noChangeArrowheads="1"/>
          </p:cNvSpPr>
          <p:nvPr/>
        </p:nvSpPr>
        <p:spPr bwMode="auto">
          <a:xfrm>
            <a:off x="2916238" y="4437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13</a:t>
            </a:r>
          </a:p>
        </p:txBody>
      </p:sp>
      <p:sp>
        <p:nvSpPr>
          <p:cNvPr id="37" name="Text Box 99"/>
          <p:cNvSpPr txBox="1">
            <a:spLocks noChangeArrowheads="1"/>
          </p:cNvSpPr>
          <p:nvPr/>
        </p:nvSpPr>
        <p:spPr bwMode="auto">
          <a:xfrm>
            <a:off x="3924300" y="44370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7</a:t>
            </a:r>
          </a:p>
        </p:txBody>
      </p:sp>
      <p:sp>
        <p:nvSpPr>
          <p:cNvPr id="38" name="Text Box 100"/>
          <p:cNvSpPr txBox="1">
            <a:spLocks noChangeArrowheads="1"/>
          </p:cNvSpPr>
          <p:nvPr/>
        </p:nvSpPr>
        <p:spPr bwMode="auto">
          <a:xfrm>
            <a:off x="4859338" y="44370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8</a:t>
            </a:r>
          </a:p>
        </p:txBody>
      </p:sp>
      <p:sp>
        <p:nvSpPr>
          <p:cNvPr id="39" name="Text Box 101"/>
          <p:cNvSpPr txBox="1">
            <a:spLocks noChangeArrowheads="1"/>
          </p:cNvSpPr>
          <p:nvPr/>
        </p:nvSpPr>
        <p:spPr bwMode="auto">
          <a:xfrm>
            <a:off x="5867400" y="44370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6</a:t>
            </a:r>
          </a:p>
        </p:txBody>
      </p: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6804025" y="443706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2</a:t>
            </a: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1042988" y="623728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15</a:t>
            </a:r>
          </a:p>
        </p:txBody>
      </p:sp>
      <p:sp>
        <p:nvSpPr>
          <p:cNvPr id="42" name="Text Box 104"/>
          <p:cNvSpPr txBox="1">
            <a:spLocks noChangeArrowheads="1"/>
          </p:cNvSpPr>
          <p:nvPr/>
        </p:nvSpPr>
        <p:spPr bwMode="auto">
          <a:xfrm>
            <a:off x="1979613" y="623728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10</a:t>
            </a:r>
          </a:p>
        </p:txBody>
      </p:sp>
      <p:sp>
        <p:nvSpPr>
          <p:cNvPr id="43" name="Text Box 105"/>
          <p:cNvSpPr txBox="1">
            <a:spLocks noChangeArrowheads="1"/>
          </p:cNvSpPr>
          <p:nvPr/>
        </p:nvSpPr>
        <p:spPr bwMode="auto">
          <a:xfrm>
            <a:off x="2987675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12</a:t>
            </a:r>
          </a:p>
        </p:txBody>
      </p:sp>
      <p:sp>
        <p:nvSpPr>
          <p:cNvPr id="44" name="Text Box 106"/>
          <p:cNvSpPr txBox="1">
            <a:spLocks noChangeArrowheads="1"/>
          </p:cNvSpPr>
          <p:nvPr/>
        </p:nvSpPr>
        <p:spPr bwMode="auto">
          <a:xfrm>
            <a:off x="3924300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4</a:t>
            </a:r>
          </a:p>
        </p:txBody>
      </p:sp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4859338" y="623728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3</a:t>
            </a:r>
          </a:p>
        </p:txBody>
      </p:sp>
      <p:sp>
        <p:nvSpPr>
          <p:cNvPr id="46" name="Text Box 108"/>
          <p:cNvSpPr txBox="1">
            <a:spLocks noChangeArrowheads="1"/>
          </p:cNvSpPr>
          <p:nvPr/>
        </p:nvSpPr>
        <p:spPr bwMode="auto">
          <a:xfrm>
            <a:off x="5867400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5</a:t>
            </a:r>
          </a:p>
        </p:txBody>
      </p:sp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6804025" y="62372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1</a:t>
            </a:r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179388" y="765175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dirty="0">
                <a:latin typeface="Arial Narrow" pitchFamily="34" charset="0"/>
              </a:rPr>
              <a:t>PP in UXC</a:t>
            </a:r>
          </a:p>
        </p:txBody>
      </p:sp>
      <p:sp>
        <p:nvSpPr>
          <p:cNvPr id="49" name="Rectangle 111"/>
          <p:cNvSpPr>
            <a:spLocks noChangeArrowheads="1"/>
          </p:cNvSpPr>
          <p:nvPr/>
        </p:nvSpPr>
        <p:spPr bwMode="auto">
          <a:xfrm>
            <a:off x="7019925" y="115888"/>
            <a:ext cx="2016125" cy="4333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" name="Oval 112"/>
          <p:cNvSpPr>
            <a:spLocks noChangeArrowheads="1"/>
          </p:cNvSpPr>
          <p:nvPr/>
        </p:nvSpPr>
        <p:spPr bwMode="auto">
          <a:xfrm>
            <a:off x="7019925" y="331788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1</a:t>
            </a:r>
          </a:p>
        </p:txBody>
      </p:sp>
      <p:sp>
        <p:nvSpPr>
          <p:cNvPr id="51" name="Oval 113"/>
          <p:cNvSpPr>
            <a:spLocks noChangeArrowheads="1"/>
          </p:cNvSpPr>
          <p:nvPr/>
        </p:nvSpPr>
        <p:spPr bwMode="auto">
          <a:xfrm>
            <a:off x="7019925" y="115888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2</a:t>
            </a:r>
          </a:p>
        </p:txBody>
      </p:sp>
      <p:sp>
        <p:nvSpPr>
          <p:cNvPr id="52" name="Oval 114"/>
          <p:cNvSpPr>
            <a:spLocks noChangeArrowheads="1"/>
          </p:cNvSpPr>
          <p:nvPr/>
        </p:nvSpPr>
        <p:spPr bwMode="auto">
          <a:xfrm flipV="1">
            <a:off x="7235825" y="331788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3</a:t>
            </a:r>
          </a:p>
        </p:txBody>
      </p:sp>
      <p:sp>
        <p:nvSpPr>
          <p:cNvPr id="53" name="Oval 115"/>
          <p:cNvSpPr>
            <a:spLocks noChangeArrowheads="1"/>
          </p:cNvSpPr>
          <p:nvPr/>
        </p:nvSpPr>
        <p:spPr bwMode="auto">
          <a:xfrm>
            <a:off x="7235825" y="115888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4</a:t>
            </a:r>
          </a:p>
        </p:txBody>
      </p:sp>
      <p:sp>
        <p:nvSpPr>
          <p:cNvPr id="54" name="Oval 116"/>
          <p:cNvSpPr>
            <a:spLocks noChangeArrowheads="1"/>
          </p:cNvSpPr>
          <p:nvPr/>
        </p:nvSpPr>
        <p:spPr bwMode="auto">
          <a:xfrm>
            <a:off x="7451725" y="331788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5</a:t>
            </a:r>
          </a:p>
        </p:txBody>
      </p:sp>
      <p:sp>
        <p:nvSpPr>
          <p:cNvPr id="55" name="Oval 117"/>
          <p:cNvSpPr>
            <a:spLocks noChangeArrowheads="1"/>
          </p:cNvSpPr>
          <p:nvPr/>
        </p:nvSpPr>
        <p:spPr bwMode="auto">
          <a:xfrm>
            <a:off x="7451725" y="115888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6</a:t>
            </a:r>
          </a:p>
        </p:txBody>
      </p:sp>
      <p:sp>
        <p:nvSpPr>
          <p:cNvPr id="56" name="Oval 118"/>
          <p:cNvSpPr>
            <a:spLocks noChangeArrowheads="1"/>
          </p:cNvSpPr>
          <p:nvPr/>
        </p:nvSpPr>
        <p:spPr bwMode="auto">
          <a:xfrm>
            <a:off x="7667625" y="333375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7</a:t>
            </a:r>
          </a:p>
        </p:txBody>
      </p:sp>
      <p:sp>
        <p:nvSpPr>
          <p:cNvPr id="57" name="Oval 119"/>
          <p:cNvSpPr>
            <a:spLocks noChangeArrowheads="1"/>
          </p:cNvSpPr>
          <p:nvPr/>
        </p:nvSpPr>
        <p:spPr bwMode="auto">
          <a:xfrm>
            <a:off x="7667625" y="115888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8</a:t>
            </a:r>
          </a:p>
        </p:txBody>
      </p:sp>
      <p:sp>
        <p:nvSpPr>
          <p:cNvPr id="58" name="Oval 120"/>
          <p:cNvSpPr>
            <a:spLocks noChangeArrowheads="1"/>
          </p:cNvSpPr>
          <p:nvPr/>
        </p:nvSpPr>
        <p:spPr bwMode="auto">
          <a:xfrm>
            <a:off x="8172450" y="115888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13</a:t>
            </a:r>
          </a:p>
        </p:txBody>
      </p:sp>
      <p:sp>
        <p:nvSpPr>
          <p:cNvPr id="59" name="Oval 121"/>
          <p:cNvSpPr>
            <a:spLocks noChangeArrowheads="1"/>
          </p:cNvSpPr>
          <p:nvPr/>
        </p:nvSpPr>
        <p:spPr bwMode="auto">
          <a:xfrm>
            <a:off x="8172450" y="333375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9</a:t>
            </a:r>
          </a:p>
        </p:txBody>
      </p:sp>
      <p:sp>
        <p:nvSpPr>
          <p:cNvPr id="60" name="Oval 122"/>
          <p:cNvSpPr>
            <a:spLocks noChangeArrowheads="1"/>
          </p:cNvSpPr>
          <p:nvPr/>
        </p:nvSpPr>
        <p:spPr bwMode="auto">
          <a:xfrm>
            <a:off x="8388350" y="115888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14</a:t>
            </a:r>
          </a:p>
        </p:txBody>
      </p:sp>
      <p:sp>
        <p:nvSpPr>
          <p:cNvPr id="61" name="Oval 123"/>
          <p:cNvSpPr>
            <a:spLocks noChangeArrowheads="1"/>
          </p:cNvSpPr>
          <p:nvPr/>
        </p:nvSpPr>
        <p:spPr bwMode="auto">
          <a:xfrm>
            <a:off x="8388350" y="333375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10</a:t>
            </a:r>
          </a:p>
        </p:txBody>
      </p:sp>
      <p:sp>
        <p:nvSpPr>
          <p:cNvPr id="62" name="Oval 124"/>
          <p:cNvSpPr>
            <a:spLocks noChangeArrowheads="1"/>
          </p:cNvSpPr>
          <p:nvPr/>
        </p:nvSpPr>
        <p:spPr bwMode="auto">
          <a:xfrm>
            <a:off x="8604250" y="115888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15</a:t>
            </a:r>
          </a:p>
        </p:txBody>
      </p:sp>
      <p:sp>
        <p:nvSpPr>
          <p:cNvPr id="63" name="Oval 125"/>
          <p:cNvSpPr>
            <a:spLocks noChangeArrowheads="1"/>
          </p:cNvSpPr>
          <p:nvPr/>
        </p:nvSpPr>
        <p:spPr bwMode="auto">
          <a:xfrm>
            <a:off x="8604250" y="333375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11</a:t>
            </a:r>
          </a:p>
        </p:txBody>
      </p:sp>
      <p:sp>
        <p:nvSpPr>
          <p:cNvPr id="64" name="Oval 126"/>
          <p:cNvSpPr>
            <a:spLocks noChangeArrowheads="1"/>
          </p:cNvSpPr>
          <p:nvPr/>
        </p:nvSpPr>
        <p:spPr bwMode="auto">
          <a:xfrm>
            <a:off x="8820150" y="115888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16</a:t>
            </a:r>
          </a:p>
        </p:txBody>
      </p:sp>
      <p:sp>
        <p:nvSpPr>
          <p:cNvPr id="65" name="Oval 127"/>
          <p:cNvSpPr>
            <a:spLocks noChangeArrowheads="1"/>
          </p:cNvSpPr>
          <p:nvPr/>
        </p:nvSpPr>
        <p:spPr bwMode="auto">
          <a:xfrm>
            <a:off x="8820150" y="333375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dirty="0">
                <a:latin typeface="Arial Narrow" pitchFamily="34" charset="0"/>
              </a:rPr>
              <a:t>12</a:t>
            </a:r>
          </a:p>
        </p:txBody>
      </p:sp>
      <p:sp>
        <p:nvSpPr>
          <p:cNvPr id="66" name="Text Box 128"/>
          <p:cNvSpPr txBox="1">
            <a:spLocks noChangeArrowheads="1"/>
          </p:cNvSpPr>
          <p:nvPr/>
        </p:nvSpPr>
        <p:spPr bwMode="auto">
          <a:xfrm>
            <a:off x="5148263" y="18891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Arial Narrow" pitchFamily="34" charset="0"/>
              </a:rPr>
              <a:t>Cables in back of 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332656"/>
            <a:ext cx="259228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Conclusions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551F9"/>
                </a:solidFill>
              </a:rPr>
              <a:t>  	</a:t>
            </a: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RE4 mechanics and integration well understood and implemented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551F9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 	Handling and installation tests end November (ISR) &amp; January (P5)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551F9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551F9"/>
                </a:solidFill>
              </a:rPr>
              <a:t> 	</a:t>
            </a: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Cabling lengths determined for Signal and HV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551F9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	</a:t>
            </a: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LV requires placement of LV modules in agreement with CSC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551F9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 	Improved gas and cooling distribution and performance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551F9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551F9"/>
                </a:solidFill>
                <a:latin typeface="Comic Sans MS" pitchFamily="66" charset="0"/>
              </a:rPr>
              <a:t> 	Backward compatibility maintained (spares)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53012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Lets get going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na1-11 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332656"/>
            <a:ext cx="295232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RE-2 station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275646" cy="531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404664"/>
            <a:ext cx="381642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CSC mounting post</a:t>
            </a:r>
            <a:endParaRPr lang="en-GB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91680" y="5661248"/>
            <a:ext cx="1152128" cy="4320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58052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M24 hole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4676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332656"/>
            <a:ext cx="626469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Interface frame (8mm) mounted on CSC posts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4602832" cy="5147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1924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792088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RE4 “super-module” preassembled 10 degree sector </a:t>
            </a:r>
            <a:endParaRPr lang="en-GB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020272" y="2132856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162880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Interface frame </a:t>
            </a:r>
            <a:endParaRPr lang="en-GB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452320" y="4797152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80312" y="4365104"/>
            <a:ext cx="176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Hidden connection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88640"/>
            <a:ext cx="525658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Interface pieces with laser passage</a:t>
            </a:r>
          </a:p>
          <a:p>
            <a:pPr algn="ctr"/>
            <a:r>
              <a:rPr lang="en-US" sz="2400" b="1" dirty="0" smtClean="0"/>
              <a:t>for hidden connection</a:t>
            </a: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992888" cy="56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3model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144000" cy="6112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188640"/>
            <a:ext cx="403244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RE4 3D model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6531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Clearance to YE4: 12 mm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280920" cy="584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188640"/>
            <a:ext cx="561662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RE4 “super-module” with handling frame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531</Words>
  <Application>Microsoft Office PowerPoint</Application>
  <PresentationFormat>On-screen Show (4:3)</PresentationFormat>
  <Paragraphs>317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CMS forward muon upgrade Mechanics and Integration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vandonin</dc:creator>
  <cp:lastModifiedBy>vandonin</cp:lastModifiedBy>
  <cp:revision>36</cp:revision>
  <dcterms:created xsi:type="dcterms:W3CDTF">2011-11-10T13:24:44Z</dcterms:created>
  <dcterms:modified xsi:type="dcterms:W3CDTF">2012-01-20T14:53:43Z</dcterms:modified>
</cp:coreProperties>
</file>