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6" r:id="rId2"/>
    <p:sldId id="419" r:id="rId3"/>
    <p:sldId id="424" r:id="rId4"/>
    <p:sldId id="421" r:id="rId5"/>
    <p:sldId id="425" r:id="rId6"/>
    <p:sldId id="426" r:id="rId7"/>
    <p:sldId id="420" r:id="rId8"/>
    <p:sldId id="429" r:id="rId9"/>
    <p:sldId id="430" r:id="rId10"/>
    <p:sldId id="444" r:id="rId11"/>
    <p:sldId id="434" r:id="rId12"/>
    <p:sldId id="436" r:id="rId13"/>
    <p:sldId id="437" r:id="rId14"/>
    <p:sldId id="451" r:id="rId15"/>
    <p:sldId id="450" r:id="rId16"/>
    <p:sldId id="439" r:id="rId17"/>
    <p:sldId id="448" r:id="rId18"/>
    <p:sldId id="491" r:id="rId19"/>
    <p:sldId id="489" r:id="rId20"/>
    <p:sldId id="453" r:id="rId21"/>
    <p:sldId id="482" r:id="rId22"/>
    <p:sldId id="485" r:id="rId23"/>
    <p:sldId id="452" r:id="rId24"/>
    <p:sldId id="486" r:id="rId25"/>
    <p:sldId id="449" r:id="rId26"/>
    <p:sldId id="488" r:id="rId27"/>
    <p:sldId id="454" r:id="rId28"/>
    <p:sldId id="463" r:id="rId29"/>
    <p:sldId id="473" r:id="rId30"/>
    <p:sldId id="481" r:id="rId31"/>
    <p:sldId id="483" r:id="rId32"/>
    <p:sldId id="4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Bergstrom" initials="IB" lastIdx="1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09B7"/>
    <a:srgbClr val="1C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3" autoAdjust="0"/>
  </p:normalViewPr>
  <p:slideViewPr>
    <p:cSldViewPr>
      <p:cViewPr varScale="1">
        <p:scale>
          <a:sx n="97" d="100"/>
          <a:sy n="97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5T15:56:58.868" idx="19">
    <p:pos x="10" y="10"/>
    <p:text>Mention that ActiWiz3 will be available in 2016 which will be adopted for LHC experiments.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68F33-7B13-4ADD-B16C-FDB9519BB078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B2120-18C0-4E79-9A7A-ACAAFF8BE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4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5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5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6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7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6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B2120-18C0-4E79-9A7A-ACAAFF8BE3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0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0028"/>
            <a:ext cx="5715000" cy="5257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BRIL Radiation Simulation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749"/>
            <a:ext cx="7391400" cy="76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3552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9"/>
            <a:ext cx="2133600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9"/>
            <a:ext cx="2895600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BRIL Radiation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9"/>
            <a:ext cx="2133600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11AF"/>
        </a:buClr>
        <a:buFont typeface="Wingdings" panose="05000000000000000000" pitchFamily="2" charset="2"/>
        <a:buChar char="§"/>
        <a:defRPr sz="26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C11AF"/>
        </a:buClr>
        <a:buFont typeface="Wingdings" panose="05000000000000000000" pitchFamily="2" charset="2"/>
        <a:buChar char="§"/>
        <a:defRPr sz="22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ms-service-lumi.web.cern.ch/cms-service-lumi/publicplots/int_lumi_per_week_pp_2015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468103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cms-service-lumi.web.cern.ch/cms-service-lumi/publicplots/int_lumi_per_week_pp_2015.p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indico.cern.ch/event/46810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espace.cern.ch/cms-project-bril/SitePages/v.3.9.0.0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 Summary: Estimation of Radiation Levels for the Pixel Insertion in (E)YETS 2016/17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Residual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Radiation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Measurements: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YETS 2015/16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33" y="119448"/>
            <a:ext cx="770859" cy="77085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err="1" smtClean="0"/>
              <a:t>S.Mallows</a:t>
            </a:r>
            <a:r>
              <a:rPr lang="en-GB" dirty="0" smtClean="0"/>
              <a:t> on behalf of BRIL Rad Sim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 and contributions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H.Vincke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I.Bergstrom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(HSE/Radiation Protection Group)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9449"/>
            <a:ext cx="1828800" cy="8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50" y="1454951"/>
            <a:ext cx="3258291" cy="228311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1"/>
          <a:stretch/>
        </p:blipFill>
        <p:spPr bwMode="auto">
          <a:xfrm>
            <a:off x="5638800" y="3830737"/>
            <a:ext cx="3434141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0EC2-314C-4A9E-92BD-8F36AAD5F27D}" type="slidenum">
              <a:rPr lang="en-GB" smtClean="0"/>
              <a:t>10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7508" y="1182616"/>
            <a:ext cx="4639291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Advantage: provides info about </a:t>
            </a:r>
            <a:r>
              <a:rPr lang="en-US" sz="1600" b="1" dirty="0" smtClean="0"/>
              <a:t>source</a:t>
            </a:r>
            <a:r>
              <a:rPr lang="en-US" sz="1600" dirty="0" smtClean="0"/>
              <a:t>, i.e. identifies responsible element in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Input: prompt spectra, from database + exact material composition for region + irradiation period approximation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Actiwiz</a:t>
            </a:r>
            <a:r>
              <a:rPr lang="en-US" sz="1600" b="1" dirty="0" smtClean="0"/>
              <a:t> Results </a:t>
            </a:r>
            <a:r>
              <a:rPr lang="en-US" sz="1600" dirty="0" smtClean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From Cable Axial region:  </a:t>
            </a:r>
            <a:r>
              <a:rPr lang="en-US" sz="1600" b="1" dirty="0" smtClean="0"/>
              <a:t>Silver 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Isomer Ag-110m</a:t>
            </a:r>
            <a:r>
              <a:rPr lang="en-US" sz="1600" dirty="0" smtClean="0"/>
              <a:t> is top contributor (~</a:t>
            </a:r>
            <a:r>
              <a:rPr lang="en-US" sz="1600" dirty="0"/>
              <a:t>95%)</a:t>
            </a:r>
            <a:r>
              <a:rPr lang="en-US" sz="1600" baseline="30000" dirty="0" smtClean="0"/>
              <a:t> </a:t>
            </a:r>
            <a:r>
              <a:rPr lang="en-US" sz="1600" baseline="300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 or significant contributor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– Production 100% from silver.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From Pixel Cable Region: contributors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  </a:t>
            </a:r>
            <a:r>
              <a:rPr lang="en-US" sz="1600" baseline="30000" dirty="0"/>
              <a:t>5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Co, </a:t>
            </a:r>
            <a:r>
              <a:rPr lang="en-US" sz="1600" baseline="30000" dirty="0" smtClean="0"/>
              <a:t>56</a:t>
            </a:r>
            <a:r>
              <a:rPr lang="en-US" sz="1600" dirty="0" smtClean="0"/>
              <a:t> Co,  </a:t>
            </a:r>
            <a:r>
              <a:rPr lang="en-US" sz="1600" baseline="30000" dirty="0" smtClean="0"/>
              <a:t>54</a:t>
            </a:r>
            <a:r>
              <a:rPr lang="en-US" sz="1600" dirty="0" smtClean="0"/>
              <a:t> </a:t>
            </a:r>
            <a:r>
              <a:rPr lang="en-US" sz="1600" dirty="0" err="1" smtClean="0"/>
              <a:t>Mn</a:t>
            </a:r>
            <a:r>
              <a:rPr lang="en-US" sz="1600" dirty="0" smtClean="0"/>
              <a:t>.  </a:t>
            </a:r>
            <a:r>
              <a:rPr lang="en-US" sz="1600" dirty="0"/>
              <a:t>P</a:t>
            </a:r>
            <a:r>
              <a:rPr lang="en-US" sz="1600" dirty="0" smtClean="0"/>
              <a:t>roduction of each nuclide from various elements (</a:t>
            </a:r>
            <a:r>
              <a:rPr lang="en-US" sz="1600" b="1" dirty="0" smtClean="0"/>
              <a:t>e.g</a:t>
            </a:r>
            <a:r>
              <a:rPr lang="en-US" sz="1600" dirty="0" smtClean="0"/>
              <a:t>.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54</a:t>
            </a:r>
            <a:r>
              <a:rPr lang="en-US" sz="1600" dirty="0" smtClean="0"/>
              <a:t>Mn production from iron, copper</a:t>
            </a:r>
            <a:r>
              <a:rPr lang="en-US" sz="1600" dirty="0"/>
              <a:t> </a:t>
            </a:r>
            <a:r>
              <a:rPr lang="en-US" sz="1600" dirty="0" smtClean="0"/>
              <a:t>&amp; manganese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results &amp; explanations from Ida/RP helped with understanding on </a:t>
            </a:r>
            <a:r>
              <a:rPr lang="en-US" sz="1600" i="1" dirty="0" smtClean="0"/>
              <a:t>production </a:t>
            </a:r>
            <a:r>
              <a:rPr lang="en-US" sz="1600" dirty="0" smtClean="0"/>
              <a:t>of various nuclides in hotspot region.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</a:t>
            </a:r>
            <a:r>
              <a:rPr lang="en-US" sz="1600" dirty="0" smtClean="0"/>
              <a:t>ey Message  Ag-110m seems to be main contributor from certain hotspot regions</a:t>
            </a:r>
          </a:p>
          <a:p>
            <a:pPr lvl="1"/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00098" y="1146301"/>
            <a:ext cx="251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CMS FLUKA: Bulkhead region – </a:t>
            </a:r>
          </a:p>
          <a:p>
            <a:r>
              <a:rPr lang="en-US" sz="1400" b="1" dirty="0" smtClean="0"/>
              <a:t>Axial  Cable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54307" y="3764509"/>
            <a:ext cx="238969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Actiwiz</a:t>
            </a:r>
            <a:r>
              <a:rPr lang="en-US" sz="1600" b="1" dirty="0" smtClean="0"/>
              <a:t> database example</a:t>
            </a:r>
          </a:p>
          <a:p>
            <a:r>
              <a:rPr lang="en-US" sz="1000" b="1" dirty="0" smtClean="0"/>
              <a:t>Close to tunnel wall </a:t>
            </a:r>
            <a:endParaRPr lang="en-GB" sz="10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118550"/>
            <a:ext cx="10058400" cy="1260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contributing isotopes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Actiwiz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RP tool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(Ida Bergstrom RP)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835" y="2582776"/>
            <a:ext cx="1446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Spectrum:</a:t>
            </a:r>
          </a:p>
          <a:p>
            <a:r>
              <a:rPr lang="en-US" sz="1600" b="1" dirty="0" smtClean="0"/>
              <a:t>PROMPT FIELD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321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200" b="1" dirty="0" smtClean="0">
                <a:solidFill>
                  <a:srgbClr val="FF0000"/>
                </a:solidFill>
              </a:rPr>
              <a:t>depends on which  particular </a:t>
            </a:r>
            <a:r>
              <a:rPr lang="en-US" sz="1200" b="1" dirty="0" err="1" smtClean="0">
                <a:solidFill>
                  <a:srgbClr val="FF0000"/>
                </a:solidFill>
              </a:rPr>
              <a:t>ActiWiz</a:t>
            </a:r>
            <a:r>
              <a:rPr lang="en-US" sz="1200" b="1" dirty="0" smtClean="0">
                <a:solidFill>
                  <a:srgbClr val="FF0000"/>
                </a:solidFill>
              </a:rPr>
              <a:t> spectra</a:t>
            </a:r>
            <a:r>
              <a:rPr lang="en-US" sz="12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 ignoring self-absorption, geo effects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r="60834" b="28907"/>
          <a:stretch/>
        </p:blipFill>
        <p:spPr>
          <a:xfrm>
            <a:off x="5237721" y="3724995"/>
            <a:ext cx="1275329" cy="732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8"/>
          <a:stretch/>
        </p:blipFill>
        <p:spPr>
          <a:xfrm>
            <a:off x="7613706" y="502000"/>
            <a:ext cx="1484755" cy="7923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48608" y="763334"/>
            <a:ext cx="1066800" cy="26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67026" y="6244699"/>
            <a:ext cx="3823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E09B7"/>
                </a:solidFill>
              </a:rPr>
              <a:t>At the moment database is for accelerators only. </a:t>
            </a:r>
          </a:p>
          <a:p>
            <a:r>
              <a:rPr lang="en-US" sz="1400" b="1" dirty="0" err="1" smtClean="0">
                <a:solidFill>
                  <a:srgbClr val="2E09B7"/>
                </a:solidFill>
              </a:rPr>
              <a:t>ActiWiz</a:t>
            </a:r>
            <a:r>
              <a:rPr lang="en-US" sz="1400" b="1" dirty="0" smtClean="0">
                <a:solidFill>
                  <a:srgbClr val="2E09B7"/>
                </a:solidFill>
              </a:rPr>
              <a:t> 3 will be adapted for CMS experiments</a:t>
            </a:r>
            <a:endParaRPr lang="en-GB" sz="1400" b="1" dirty="0">
              <a:solidFill>
                <a:srgbClr val="2E0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110m Isomer and FLUKA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066800"/>
            <a:ext cx="8229600" cy="54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FLUKA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(and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ActiWiz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uses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1:1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branching ratio for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isomeric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However in FLUKA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version (and ActiWiz3),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amongst other changes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New, more exact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isomer production model for isomers created by </a:t>
            </a:r>
            <a:r>
              <a:rPr lang="en-GB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 energy neutrons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(&lt;20MeV) based on JEFF 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Silver half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life info: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110-Ag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  24.6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110m-Ag :  249.9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of silver isomer in simulations could lead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overestimates activity in cable regions at relevant cooling times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 simulation (not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SESAME set up)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versus Current FLUKA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v.2 011.2c.3) by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I.Bergstrom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Activation in outer tracker and cable regions reduced with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version: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Near bulkhead, day 1 EYETS: reduction in H*(10)by a factor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2-3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R~1m, no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reduction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beampipe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Full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SESAME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simulations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will  be performed with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development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FLUKA as soon as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possible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37447"/>
            <a:ext cx="4650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(*) 1:1 for 1 isomeric state, 1:1:1 for 2 isomeric states, etc. etc.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82" y="4503536"/>
            <a:ext cx="2616200" cy="196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9"/>
            <a:ext cx="8915400" cy="7626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YETS 15/16 </a:t>
            </a:r>
            <a:r>
              <a:rPr lang="en-US" dirty="0" smtClean="0"/>
              <a:t>Gamma Ray Spec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52"/>
            <a:ext cx="5105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Falcon </a:t>
            </a:r>
            <a:r>
              <a:rPr lang="en-US" dirty="0" smtClean="0"/>
              <a:t>5000 - </a:t>
            </a:r>
            <a:r>
              <a:rPr lang="en-US" dirty="0" smtClean="0"/>
              <a:t>Germanium Detector</a:t>
            </a:r>
          </a:p>
          <a:p>
            <a:pPr lvl="1"/>
            <a:r>
              <a:rPr lang="en-US" dirty="0" smtClean="0"/>
              <a:t>Requires cooling (5hrs minimum)</a:t>
            </a:r>
          </a:p>
          <a:p>
            <a:pPr lvl="1"/>
            <a:r>
              <a:rPr lang="en-US" dirty="0" smtClean="0"/>
              <a:t>Good resolution: 1-2 </a:t>
            </a:r>
            <a:r>
              <a:rPr lang="en-US" dirty="0" err="1" smtClean="0"/>
              <a:t>keV</a:t>
            </a:r>
            <a:r>
              <a:rPr lang="en-US" dirty="0" smtClean="0"/>
              <a:t> up to 1 MeV</a:t>
            </a:r>
          </a:p>
          <a:p>
            <a:pPr lvl="1"/>
            <a:r>
              <a:rPr lang="en-US" dirty="0" smtClean="0"/>
              <a:t>Portable, </a:t>
            </a:r>
            <a:r>
              <a:rPr lang="en-US" dirty="0" smtClean="0"/>
              <a:t>but heavy (~</a:t>
            </a:r>
            <a:r>
              <a:rPr lang="en-US" dirty="0" smtClean="0"/>
              <a:t>20 kg):</a:t>
            </a:r>
          </a:p>
          <a:p>
            <a:pPr lvl="2"/>
            <a:r>
              <a:rPr lang="en-US" dirty="0" smtClean="0"/>
              <a:t>measurement/locations </a:t>
            </a:r>
            <a:r>
              <a:rPr lang="en-US" dirty="0" smtClean="0"/>
              <a:t>require planning</a:t>
            </a:r>
          </a:p>
          <a:p>
            <a:pPr lvl="1"/>
            <a:r>
              <a:rPr lang="en-US" dirty="0" smtClean="0"/>
              <a:t>With additional collimator: </a:t>
            </a:r>
            <a:endParaRPr lang="en-US" dirty="0" smtClean="0"/>
          </a:p>
          <a:p>
            <a:pPr lvl="2"/>
            <a:r>
              <a:rPr lang="en-US" dirty="0" smtClean="0"/>
              <a:t>angular </a:t>
            </a:r>
            <a:r>
              <a:rPr lang="en-US" dirty="0" smtClean="0"/>
              <a:t>acceptance ~ 45 degrees (based on quick tests with source January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Further </a:t>
            </a:r>
            <a:r>
              <a:rPr lang="en-US" dirty="0" smtClean="0"/>
              <a:t> more </a:t>
            </a:r>
            <a:r>
              <a:rPr lang="en-US" dirty="0" smtClean="0"/>
              <a:t>extensive characterization is </a:t>
            </a:r>
            <a:r>
              <a:rPr lang="en-US" dirty="0" smtClean="0"/>
              <a:t>planned in coming weeks</a:t>
            </a:r>
            <a:endParaRPr lang="en-US" dirty="0" smtClean="0"/>
          </a:p>
          <a:p>
            <a:r>
              <a:rPr lang="en-US" dirty="0" smtClean="0"/>
              <a:t>Measurement Locations in Cavern</a:t>
            </a:r>
          </a:p>
          <a:p>
            <a:pPr lvl="1"/>
            <a:r>
              <a:rPr lang="en-US" b="1" dirty="0" smtClean="0"/>
              <a:t>18 separate measurements </a:t>
            </a:r>
            <a:r>
              <a:rPr lang="en-US" dirty="0" smtClean="0"/>
              <a:t>at different locations, and with various shielding scenarios [</a:t>
            </a:r>
            <a:r>
              <a:rPr lang="en-US" dirty="0" err="1" smtClean="0"/>
              <a:t>S.Mallows</a:t>
            </a:r>
            <a:r>
              <a:rPr lang="en-US" dirty="0" smtClean="0"/>
              <a:t>, </a:t>
            </a:r>
            <a:r>
              <a:rPr lang="en-US" dirty="0" err="1" smtClean="0"/>
              <a:t>N.Beni</a:t>
            </a:r>
            <a:r>
              <a:rPr lang="en-US" dirty="0" smtClean="0"/>
              <a:t>, </a:t>
            </a:r>
            <a:r>
              <a:rPr lang="en-US" dirty="0" err="1" smtClean="0"/>
              <a:t>Z.Szilasi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 smtClean="0"/>
              <a:t>Locations include:</a:t>
            </a:r>
          </a:p>
          <a:p>
            <a:pPr lvl="2"/>
            <a:r>
              <a:rPr lang="en-US" dirty="0" smtClean="0"/>
              <a:t>Tracker bulkhead</a:t>
            </a:r>
          </a:p>
          <a:p>
            <a:pPr lvl="2"/>
            <a:r>
              <a:rPr lang="en-US" dirty="0" err="1" smtClean="0"/>
              <a:t>Beampipe</a:t>
            </a:r>
            <a:r>
              <a:rPr lang="en-US" dirty="0" smtClean="0"/>
              <a:t> bellows at ~3.3m</a:t>
            </a:r>
          </a:p>
          <a:p>
            <a:pPr lvl="2"/>
            <a:r>
              <a:rPr lang="en-US" dirty="0" smtClean="0"/>
              <a:t>Cable regions on ES </a:t>
            </a:r>
            <a:endParaRPr lang="en-US" dirty="0" smtClean="0"/>
          </a:p>
          <a:p>
            <a:pPr lvl="1"/>
            <a:r>
              <a:rPr lang="en-US" dirty="0" smtClean="0"/>
              <a:t>2 example spectra shown here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falcon-5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82" y="1489068"/>
            <a:ext cx="2991687" cy="2991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0" t="11745" r="7830" b="-2186"/>
          <a:stretch/>
        </p:blipFill>
        <p:spPr>
          <a:xfrm>
            <a:off x="5897382" y="861681"/>
            <a:ext cx="1311636" cy="1186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9505" y="932936"/>
            <a:ext cx="11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collimator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85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6307" r="19024" b="9470"/>
          <a:stretch/>
        </p:blipFill>
        <p:spPr>
          <a:xfrm>
            <a:off x="6240583" y="1089740"/>
            <a:ext cx="2820064" cy="18265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5655" r="7084"/>
          <a:stretch/>
        </p:blipFill>
        <p:spPr>
          <a:xfrm>
            <a:off x="3962400" y="838200"/>
            <a:ext cx="2196799" cy="1275089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 flipH="1">
            <a:off x="7825155" y="4355895"/>
            <a:ext cx="112105" cy="21091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7292618" y="4071513"/>
            <a:ext cx="524962" cy="4953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5207972" y="4185531"/>
            <a:ext cx="891551" cy="500189"/>
          </a:xfrm>
          <a:prstGeom prst="rect">
            <a:avLst/>
          </a:prstGeom>
          <a:solidFill>
            <a:schemeClr val="accent2">
              <a:lumMod val="75000"/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1" y="1118007"/>
            <a:ext cx="7886700" cy="61198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Beampipe</a:t>
            </a:r>
            <a:r>
              <a:rPr lang="en-US" sz="2400" b="1" dirty="0"/>
              <a:t>, Z = 3.33m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2" y="1919393"/>
            <a:ext cx="4447234" cy="145948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6000" dirty="0"/>
              <a:t>Date: 01/02/2016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/>
              <a:t>Original Filename (FALCON): </a:t>
            </a:r>
            <a:endParaRPr lang="en-US" sz="6000" dirty="0" smtClean="0"/>
          </a:p>
          <a:p>
            <a:pPr lvl="1"/>
            <a:r>
              <a:rPr lang="en-US" sz="5600" b="1" dirty="0" smtClean="0"/>
              <a:t>UXC/20160201/BeamPipe_2 </a:t>
            </a:r>
            <a:endParaRPr lang="en-US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/>
              <a:t>Text data File on SharePoint: /cern.ch/</a:t>
            </a:r>
            <a:r>
              <a:rPr lang="en-US" sz="6000" dirty="0" err="1"/>
              <a:t>bril</a:t>
            </a:r>
            <a:r>
              <a:rPr lang="en-US" sz="6000" dirty="0"/>
              <a:t>/</a:t>
            </a:r>
            <a:r>
              <a:rPr lang="en-US" sz="6000" dirty="0" err="1"/>
              <a:t>SitePages</a:t>
            </a:r>
            <a:r>
              <a:rPr lang="en-US" sz="6000" dirty="0"/>
              <a:t>/RadMeasurements.aspx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/>
              <a:t>Live Time:600s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000" dirty="0"/>
              <a:t>Dead Time:</a:t>
            </a:r>
          </a:p>
          <a:p>
            <a:r>
              <a:rPr lang="en-US" sz="6000" b="1" dirty="0"/>
              <a:t>CMS Scenario:</a:t>
            </a:r>
          </a:p>
          <a:p>
            <a:pPr marL="557213" lvl="1" indent="-214313"/>
            <a:r>
              <a:rPr lang="en-US" sz="5700" dirty="0"/>
              <a:t>ECAL Endcap Front face ES at 8.8m </a:t>
            </a:r>
          </a:p>
          <a:p>
            <a:pPr marL="557213" lvl="1" indent="-214313"/>
            <a:r>
              <a:rPr lang="en-US" sz="5700" dirty="0"/>
              <a:t>No additional shielding   </a:t>
            </a:r>
          </a:p>
          <a:p>
            <a:pPr marL="557213" lvl="1" indent="-214313"/>
            <a:r>
              <a:rPr lang="en-US" sz="5700" dirty="0"/>
              <a:t>Nose in place</a:t>
            </a:r>
          </a:p>
          <a:p>
            <a:r>
              <a:rPr lang="en-US" sz="6000" b="1" dirty="0" smtClean="0"/>
              <a:t>Location - </a:t>
            </a:r>
            <a:r>
              <a:rPr lang="en-US" sz="5400" b="1" dirty="0" smtClean="0"/>
              <a:t>Front face Falcon </a:t>
            </a:r>
            <a:r>
              <a:rPr lang="en-US" sz="5400" b="1" dirty="0"/>
              <a:t>collimator in CMS FLUKA </a:t>
            </a:r>
            <a:r>
              <a:rPr lang="en-US" sz="5400" b="1" dirty="0" err="1"/>
              <a:t>Coord</a:t>
            </a:r>
            <a:r>
              <a:rPr lang="en-US" sz="5400" b="1" dirty="0"/>
              <a:t> System:</a:t>
            </a:r>
            <a:endParaRPr lang="en-US" sz="5700" b="1" dirty="0"/>
          </a:p>
          <a:p>
            <a:pPr lvl="1"/>
            <a:r>
              <a:rPr lang="en-US" sz="5700" b="1" dirty="0">
                <a:solidFill>
                  <a:srgbClr val="800000"/>
                </a:solidFill>
              </a:rPr>
              <a:t>X:  -27.0</a:t>
            </a:r>
          </a:p>
          <a:p>
            <a:pPr lvl="1"/>
            <a:r>
              <a:rPr lang="en-US" sz="5700" b="1" dirty="0">
                <a:solidFill>
                  <a:srgbClr val="800000"/>
                </a:solidFill>
              </a:rPr>
              <a:t>Y:  0.0</a:t>
            </a:r>
          </a:p>
          <a:p>
            <a:pPr lvl="1"/>
            <a:r>
              <a:rPr lang="en-US" sz="5700" b="1" dirty="0">
                <a:solidFill>
                  <a:srgbClr val="800000"/>
                </a:solidFill>
              </a:rPr>
              <a:t>Z:  333.0</a:t>
            </a:r>
          </a:p>
          <a:p>
            <a:r>
              <a:rPr lang="en-US" sz="6000" b="1" dirty="0"/>
              <a:t>Orientation: Towards Near  (+)</a:t>
            </a:r>
          </a:p>
          <a:p>
            <a:pPr marL="214313" indent="-214313"/>
            <a:endParaRPr lang="en-US" sz="1050" dirty="0"/>
          </a:p>
          <a:p>
            <a:endParaRPr lang="en-US" sz="1050" dirty="0"/>
          </a:p>
          <a:p>
            <a:pPr>
              <a:buFont typeface="Wingdings" panose="05000000000000000000" pitchFamily="2" charset="2"/>
              <a:buChar char="§"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5627632" y="4350297"/>
            <a:ext cx="228600" cy="219075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05811" y="3600289"/>
            <a:ext cx="0" cy="1234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13920" y="4459835"/>
            <a:ext cx="1701000" cy="6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2458" y="4474347"/>
            <a:ext cx="403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+ Z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4896592" y="3409471"/>
            <a:ext cx="3561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+Y</a:t>
            </a:r>
            <a:endParaRPr lang="en-GB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4762132" y="5009611"/>
            <a:ext cx="8595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Bulkhead</a:t>
            </a:r>
            <a:endParaRPr lang="en-GB" sz="135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199044" y="4052481"/>
            <a:ext cx="518030" cy="34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10691" y="4798870"/>
            <a:ext cx="8707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Z= 293cm</a:t>
            </a:r>
            <a:endParaRPr lang="en-GB" sz="1350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8254506" y="3608410"/>
            <a:ext cx="0" cy="1234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093928" y="4467955"/>
            <a:ext cx="1161000" cy="6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40484" y="4452874"/>
            <a:ext cx="365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 X</a:t>
            </a:r>
            <a:endParaRPr lang="en-GB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7948844" y="3402485"/>
            <a:ext cx="3561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+Y</a:t>
            </a:r>
            <a:endParaRPr lang="en-GB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5250482" y="3743691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40 cm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949451" y="4435873"/>
            <a:ext cx="297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69771" y="139441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 cm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188213" y="1346869"/>
            <a:ext cx="3850" cy="41648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019799" y="4221922"/>
            <a:ext cx="461360" cy="455962"/>
          </a:xfrm>
          <a:prstGeom prst="ellipse">
            <a:avLst/>
          </a:prstGeom>
          <a:solidFill>
            <a:schemeClr val="accent2">
              <a:lumMod val="75000"/>
              <a:alpha val="4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TextBox 46"/>
          <p:cNvSpPr txBox="1"/>
          <p:nvPr/>
        </p:nvSpPr>
        <p:spPr>
          <a:xfrm>
            <a:off x="7792395" y="404252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27cm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33578" y="22369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27cm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538520" y="2183323"/>
            <a:ext cx="1199894" cy="42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64591" y="180301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 cm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7593022" y="2076778"/>
            <a:ext cx="192302" cy="24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53747" y="4107302"/>
            <a:ext cx="5261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</a:rPr>
              <a:t>nose</a:t>
            </a:r>
            <a:endParaRPr lang="en-GB" sz="1350" b="1" dirty="0">
              <a:solidFill>
                <a:schemeClr val="accent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21799" y="812595"/>
            <a:ext cx="5261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nose</a:t>
            </a:r>
            <a:endParaRPr lang="en-GB" sz="135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230834" y="4047117"/>
            <a:ext cx="621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falcon</a:t>
            </a:r>
            <a:endParaRPr lang="en-GB" sz="13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91976" y="3160236"/>
            <a:ext cx="553431" cy="606540"/>
            <a:chOff x="7691640" y="2922106"/>
            <a:chExt cx="737909" cy="808720"/>
          </a:xfrm>
        </p:grpSpPr>
        <p:grpSp>
          <p:nvGrpSpPr>
            <p:cNvPr id="58" name="Group 57"/>
            <p:cNvGrpSpPr/>
            <p:nvPr/>
          </p:nvGrpSpPr>
          <p:grpSpPr>
            <a:xfrm>
              <a:off x="7857488" y="3235091"/>
              <a:ext cx="278088" cy="293914"/>
              <a:chOff x="8240960" y="2841172"/>
              <a:chExt cx="278088" cy="293914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8240960" y="2841172"/>
                <a:ext cx="0" cy="2939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8240960" y="3135086"/>
                <a:ext cx="2780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7691640" y="2922106"/>
              <a:ext cx="365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Y</a:t>
              </a:r>
              <a:endParaRPr lang="en-GB" sz="135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72186" y="3330716"/>
              <a:ext cx="357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Z</a:t>
              </a:r>
              <a:endParaRPr lang="en-GB" sz="135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418328" y="3103016"/>
            <a:ext cx="564653" cy="606540"/>
            <a:chOff x="7691640" y="2922106"/>
            <a:chExt cx="752870" cy="808720"/>
          </a:xfrm>
        </p:grpSpPr>
        <p:grpSp>
          <p:nvGrpSpPr>
            <p:cNvPr id="66" name="Group 65"/>
            <p:cNvGrpSpPr/>
            <p:nvPr/>
          </p:nvGrpSpPr>
          <p:grpSpPr>
            <a:xfrm>
              <a:off x="7857488" y="3235091"/>
              <a:ext cx="278088" cy="293914"/>
              <a:chOff x="8240960" y="2841172"/>
              <a:chExt cx="278088" cy="293914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V="1">
                <a:off x="8240960" y="2841172"/>
                <a:ext cx="0" cy="2939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8240960" y="3135086"/>
                <a:ext cx="2780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691640" y="2922106"/>
              <a:ext cx="365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Y</a:t>
              </a:r>
              <a:endParaRPr lang="en-GB" sz="135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72185" y="3330716"/>
              <a:ext cx="372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X</a:t>
              </a:r>
              <a:endParaRPr lang="en-GB" sz="1350" b="1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8053923" y="1542076"/>
            <a:ext cx="5261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nose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135" y="108794"/>
            <a:ext cx="902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18 reference slides (as below) and corresponding  spectra [plots and raw data] have been prepared and will be added to </a:t>
            </a:r>
            <a:r>
              <a:rPr lang="en-US" dirty="0" err="1" smtClean="0">
                <a:solidFill>
                  <a:srgbClr val="C00000"/>
                </a:solidFill>
              </a:rPr>
              <a:t>sharepoint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9"/>
            <a:ext cx="8915400" cy="7626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YETS 15/16 </a:t>
            </a:r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52"/>
            <a:ext cx="7543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Simulations with FLUKA/SESAME and the spectra analysis </a:t>
            </a:r>
            <a:r>
              <a:rPr lang="en-US" dirty="0"/>
              <a:t>v</a:t>
            </a:r>
            <a:r>
              <a:rPr lang="en-US" dirty="0" smtClean="0"/>
              <a:t>ery much </a:t>
            </a:r>
            <a:r>
              <a:rPr lang="en-US" dirty="0" smtClean="0">
                <a:solidFill>
                  <a:srgbClr val="0000FF"/>
                </a:solidFill>
              </a:rPr>
              <a:t>work in progress</a:t>
            </a:r>
          </a:p>
          <a:p>
            <a:pPr lvl="1"/>
            <a:r>
              <a:rPr lang="en-US" dirty="0" smtClean="0"/>
              <a:t>The existing ‘prompt step data’ </a:t>
            </a:r>
            <a:r>
              <a:rPr lang="en-US" dirty="0"/>
              <a:t>with fluka2011.2c </a:t>
            </a:r>
            <a:r>
              <a:rPr lang="en-US" dirty="0" smtClean="0"/>
              <a:t>(NB version with Isomer issues) has same settings as EYETS 16/7 pixel insertion simulations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Use this to make </a:t>
            </a:r>
            <a:r>
              <a:rPr lang="en-US" dirty="0">
                <a:sym typeface="Wingdings"/>
              </a:rPr>
              <a:t>s</a:t>
            </a:r>
            <a:r>
              <a:rPr lang="en-US" dirty="0" smtClean="0"/>
              <a:t>ome quick ‘decay step’ simulations performed for YETS 15/16</a:t>
            </a:r>
          </a:p>
          <a:p>
            <a:pPr lvl="1"/>
            <a:r>
              <a:rPr lang="en-US" dirty="0" smtClean="0"/>
              <a:t>Need further characterization of Falcon to make better representation in decay step </a:t>
            </a:r>
          </a:p>
          <a:p>
            <a:pPr lvl="1"/>
            <a:r>
              <a:rPr lang="en-US" dirty="0" smtClean="0"/>
              <a:t>‘Benchmark’ irradiation profile formed for 2015</a:t>
            </a:r>
          </a:p>
          <a:p>
            <a:pPr lvl="1"/>
            <a:r>
              <a:rPr lang="en-US" dirty="0" smtClean="0"/>
              <a:t>2 examples </a:t>
            </a:r>
            <a:r>
              <a:rPr lang="en-US" dirty="0" smtClean="0"/>
              <a:t>given alongside meas. data </a:t>
            </a:r>
            <a:r>
              <a:rPr lang="en-US" dirty="0" smtClean="0"/>
              <a:t>in following slides</a:t>
            </a:r>
          </a:p>
          <a:p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 smtClean="0"/>
              <a:t>simulations </a:t>
            </a:r>
            <a:r>
              <a:rPr lang="en-US" dirty="0" smtClean="0"/>
              <a:t>planned:</a:t>
            </a:r>
            <a:endParaRPr lang="en-US" dirty="0" smtClean="0"/>
          </a:p>
          <a:p>
            <a:pPr lvl="1"/>
            <a:r>
              <a:rPr lang="en-US" dirty="0" smtClean="0"/>
              <a:t>Gamma Spectrum at all locations </a:t>
            </a:r>
          </a:p>
          <a:p>
            <a:pPr lvl="1"/>
            <a:r>
              <a:rPr lang="en-US" dirty="0" smtClean="0"/>
              <a:t>Better representation of Falcon</a:t>
            </a:r>
          </a:p>
          <a:p>
            <a:pPr lvl="1"/>
            <a:r>
              <a:rPr lang="en-US" dirty="0" smtClean="0"/>
              <a:t>Exact cooling times</a:t>
            </a:r>
          </a:p>
          <a:p>
            <a:pPr lvl="1"/>
            <a:r>
              <a:rPr lang="en-US" dirty="0" smtClean="0"/>
              <a:t>With and without FLUKA development version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Simulations – Irradiation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52"/>
            <a:ext cx="54864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23552"/>
            <a:ext cx="5715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C11AF"/>
              </a:buClr>
              <a:buFont typeface="Wingdings" panose="05000000000000000000" pitchFamily="2" charset="2"/>
              <a:buChar char="§"/>
              <a:defRPr sz="26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C11AF"/>
              </a:buClr>
              <a:buFont typeface="Wingdings" panose="05000000000000000000" pitchFamily="2" charset="2"/>
              <a:buChar char="§"/>
              <a:defRPr sz="2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81076"/>
              </p:ext>
            </p:extLst>
          </p:nvPr>
        </p:nvGraphicFramePr>
        <p:xfrm>
          <a:off x="457200" y="3200400"/>
          <a:ext cx="3161207" cy="14075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68007"/>
                <a:gridCol w="986782"/>
                <a:gridCol w="1206418"/>
              </a:tblGrid>
              <a:tr h="52396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Year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Integrated </a:t>
                      </a:r>
                      <a:r>
                        <a:rPr lang="en-GB" sz="1200" dirty="0" err="1" smtClean="0"/>
                        <a:t>lumi</a:t>
                      </a:r>
                      <a:r>
                        <a:rPr lang="en-GB" sz="1200" dirty="0" smtClean="0"/>
                        <a:t> [fb</a:t>
                      </a:r>
                      <a:r>
                        <a:rPr lang="en-GB" sz="1200" baseline="30000" dirty="0" smtClean="0"/>
                        <a:t>-1</a:t>
                      </a:r>
                      <a:r>
                        <a:rPr lang="en-GB" sz="1200" dirty="0" smtClean="0"/>
                        <a:t>]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Instant.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Lumi</a:t>
                      </a:r>
                      <a:r>
                        <a:rPr lang="en-GB" sz="1200" baseline="0" dirty="0" smtClean="0"/>
                        <a:t> [cm</a:t>
                      </a:r>
                      <a:r>
                        <a:rPr lang="en-GB" sz="1200" baseline="30000" dirty="0" smtClean="0"/>
                        <a:t>-2</a:t>
                      </a:r>
                      <a:r>
                        <a:rPr lang="en-GB" sz="1200" baseline="0" dirty="0" smtClean="0"/>
                        <a:t>s</a:t>
                      </a:r>
                      <a:r>
                        <a:rPr lang="en-GB" sz="1200" baseline="30000" dirty="0" smtClean="0"/>
                        <a:t>-1</a:t>
                      </a:r>
                      <a:r>
                        <a:rPr lang="en-GB" sz="1200" baseline="0" dirty="0" smtClean="0"/>
                        <a:t>]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31921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2010-2012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30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0.8 E 34</a:t>
                      </a:r>
                    </a:p>
                  </a:txBody>
                  <a:tcPr marL="68580" marR="68580" marT="34290" marB="34290" anchor="ctr"/>
                </a:tc>
              </a:tr>
              <a:tr h="28216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2015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0.63</a:t>
                      </a:r>
                      <a:r>
                        <a:rPr lang="en-GB" sz="1200" baseline="0" dirty="0" smtClean="0"/>
                        <a:t> E 34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</a:tr>
              <a:tr h="28216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2016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34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1.4 E 34</a:t>
                      </a:r>
                      <a:endParaRPr lang="en-GB" sz="12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724400"/>
            <a:ext cx="304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Lumi</a:t>
            </a:r>
            <a:r>
              <a:rPr lang="en-GB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Assumptions for a ‘standard’  FLUKA irradiation profile for EYETS 2016/17</a:t>
            </a:r>
          </a:p>
          <a:p>
            <a:r>
              <a:rPr lang="en-GB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2016 for YETS 2015 simulations</a:t>
            </a:r>
            <a:endParaRPr lang="en-GB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259" y="990600"/>
            <a:ext cx="3894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Irradiation Profile and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GB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umi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assumptions 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finalised by  HSE /RP Group </a:t>
            </a: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Implemented in FLUKA as continuous P-P collisions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of each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period,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assuming</a:t>
            </a: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75% expected  peak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inelastic cross section 2015</a:t>
            </a: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inelastic cross section in 2010-2012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038600"/>
            <a:ext cx="2895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990600"/>
            <a:ext cx="3894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Profile for 2015 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(tag ‘BM2’) </a:t>
            </a:r>
          </a:p>
          <a:p>
            <a:pPr marL="628650" lvl="1" indent="-171450">
              <a:buFontTx/>
              <a:buChar char="-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S.Mallows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Extract </a:t>
            </a:r>
            <a:r>
              <a:rPr lang="en-GB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Lumi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 – “Normtag1 “</a:t>
            </a:r>
          </a:p>
          <a:p>
            <a:pPr marL="171450" indent="-171450">
              <a:buFontTx/>
              <a:buChar char="-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Cooling times ~12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weeks</a:t>
            </a:r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delivered LHC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lumi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week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convert to  FLUKA as continuous P-P collision rate for each week</a:t>
            </a: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lumi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4.22 fb</a:t>
            </a:r>
            <a:r>
              <a:rPr lang="en-GB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</a:p>
          <a:p>
            <a:pPr marL="171450" indent="-171450">
              <a:buFontTx/>
              <a:buChar char="-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Assuming 80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inelastic cross section 2015</a:t>
            </a:r>
          </a:p>
          <a:p>
            <a:pPr marL="171450" indent="-171450">
              <a:buFontTx/>
              <a:buChar char="-"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http://cms-service-lumi.web.cern.ch/cms-service-lumi/publicplots/int_lumi_per_week_pp_201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99" y="3717560"/>
            <a:ext cx="3372396" cy="2529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74986"/>
            <a:ext cx="4343401" cy="3051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4545"/>
          <a:stretch/>
        </p:blipFill>
        <p:spPr>
          <a:xfrm>
            <a:off x="480294" y="812117"/>
            <a:ext cx="4167906" cy="2819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" y="144198"/>
            <a:ext cx="7391400" cy="7626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Spectra </a:t>
            </a:r>
            <a:r>
              <a:rPr lang="en-US" sz="3200" dirty="0" err="1" smtClean="0"/>
              <a:t>BeamPipe</a:t>
            </a:r>
            <a:r>
              <a:rPr lang="en-US" sz="3200" dirty="0" smtClean="0"/>
              <a:t>, Z= 3.21m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7977" y="1087435"/>
            <a:ext cx="95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FALCON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0532" y="3946007"/>
            <a:ext cx="85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FLUKA</a:t>
            </a:r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10201" y="381000"/>
            <a:ext cx="3352800" cy="2204357"/>
            <a:chOff x="5292871" y="179275"/>
            <a:chExt cx="3393929" cy="22043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t="31842" b="35745"/>
            <a:stretch/>
          </p:blipFill>
          <p:spPr>
            <a:xfrm>
              <a:off x="5292871" y="179275"/>
              <a:ext cx="3393929" cy="22043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96283" y="1155979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11 cm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159612" y="1454842"/>
              <a:ext cx="566160" cy="635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419600" y="3657600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9520" y="2672962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‘Benchmark’ irradiation profile 2015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weeks </a:t>
            </a:r>
            <a:r>
              <a:rPr lang="en-US" dirty="0"/>
              <a:t>cooling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Angular acceptance not </a:t>
            </a:r>
            <a:r>
              <a:rPr lang="en-US" dirty="0" err="1" smtClean="0"/>
              <a:t>modelled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only activation from </a:t>
            </a:r>
            <a:r>
              <a:rPr lang="en-US" dirty="0" err="1" smtClean="0"/>
              <a:t>beampipe</a:t>
            </a:r>
            <a:r>
              <a:rPr lang="en-US" dirty="0" smtClean="0"/>
              <a:t> components considered– bulkhead etc. switched off as ‘source’ of radiation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Photons crossing boundary which is 360 </a:t>
            </a:r>
            <a:r>
              <a:rPr lang="en-GB" dirty="0" err="1" smtClean="0"/>
              <a:t>deg</a:t>
            </a:r>
            <a:r>
              <a:rPr lang="en-GB" dirty="0" smtClean="0"/>
              <a:t>  around bellow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318234" y="3581400"/>
            <a:ext cx="310878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Photon Spectrum : YETS 2105/16 12weeks cooling</a:t>
            </a:r>
          </a:p>
          <a:p>
            <a:pPr algn="ctr"/>
            <a:r>
              <a:rPr lang="en-US" sz="1100" b="1" dirty="0" smtClean="0"/>
              <a:t>Photons crossing boundary at R = 35cm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8136" y="1140023"/>
            <a:ext cx="7458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/>
              <a:t>57</a:t>
            </a:r>
            <a:r>
              <a:rPr lang="en-US" sz="1400" b="1" dirty="0" smtClean="0"/>
              <a:t>Co</a:t>
            </a:r>
            <a:r>
              <a:rPr lang="en-US" sz="1400" dirty="0" smtClean="0"/>
              <a:t> </a:t>
            </a:r>
          </a:p>
          <a:p>
            <a:r>
              <a:rPr lang="en-US" sz="1200" dirty="0" smtClean="0"/>
              <a:t>(122keV)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2362200"/>
            <a:ext cx="903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/>
              <a:t>57</a:t>
            </a:r>
            <a:r>
              <a:rPr lang="en-US" sz="1400" b="1" dirty="0" smtClean="0"/>
              <a:t>Co</a:t>
            </a:r>
          </a:p>
          <a:p>
            <a:r>
              <a:rPr lang="en-US" sz="1400" dirty="0" smtClean="0"/>
              <a:t> </a:t>
            </a:r>
            <a:r>
              <a:rPr lang="en-US" sz="1200" dirty="0" smtClean="0"/>
              <a:t>(136.4keV)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1828800"/>
            <a:ext cx="9053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</a:t>
            </a:r>
            <a:r>
              <a:rPr lang="en-US" sz="1400" dirty="0" err="1" smtClean="0"/>
              <a:t>+e</a:t>
            </a:r>
            <a:r>
              <a:rPr lang="en-US" sz="1400" dirty="0" smtClean="0"/>
              <a:t>- </a:t>
            </a:r>
            <a:r>
              <a:rPr lang="en-US" sz="1400" dirty="0" err="1" smtClean="0"/>
              <a:t>annil</a:t>
            </a:r>
            <a:endParaRPr lang="en-US" sz="1400" dirty="0" smtClean="0"/>
          </a:p>
          <a:p>
            <a:r>
              <a:rPr lang="en-US" sz="1200" dirty="0" smtClean="0"/>
              <a:t>(511keV)</a:t>
            </a:r>
            <a:endParaRPr lang="en-US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27190" r="52707" b="30448"/>
          <a:stretch/>
        </p:blipFill>
        <p:spPr>
          <a:xfrm>
            <a:off x="5711176" y="5218400"/>
            <a:ext cx="2165005" cy="15636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6893120" y="4876800"/>
            <a:ext cx="615511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93120" y="4887895"/>
            <a:ext cx="640850" cy="158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5198" y="1366561"/>
            <a:ext cx="130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Live Time: 600s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6262" y="0"/>
            <a:ext cx="2306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>
                    <a:alpha val="80000"/>
                  </a:srgbClr>
                </a:solidFill>
              </a:rPr>
              <a:t>!!! Work in Progress</a:t>
            </a:r>
            <a:endParaRPr lang="en-GB" sz="2000" b="1" dirty="0">
              <a:solidFill>
                <a:srgbClr val="C00000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5" y="3428999"/>
            <a:ext cx="4464790" cy="3166935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934856" cy="2438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" y="144198"/>
            <a:ext cx="7391400" cy="7626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Spectra Bulkhead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7372" y="1154668"/>
            <a:ext cx="95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FALCON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66" y="3747767"/>
            <a:ext cx="399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Poor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Stats- small boundary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crossing!  </a:t>
            </a:r>
            <a:r>
              <a:rPr lang="en-US" b="1" dirty="0" smtClean="0">
                <a:solidFill>
                  <a:srgbClr val="0000FF"/>
                </a:solidFill>
              </a:rPr>
              <a:t>FLUKA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5638800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657600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0517" y="2481447"/>
            <a:ext cx="4092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‘Benchmark’ irradiation profile 2015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weeks </a:t>
            </a:r>
            <a:r>
              <a:rPr lang="en-US" dirty="0"/>
              <a:t>cooling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Angular acceptance not modelled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&amp; Activation from all elements simulated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Photons crossing boundary at bulkhead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680557" y="4162473"/>
            <a:ext cx="876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110m</a:t>
            </a:r>
            <a:r>
              <a:rPr lang="en-US" dirty="0" smtClean="0"/>
              <a:t>Ag </a:t>
            </a:r>
          </a:p>
          <a:p>
            <a:r>
              <a:rPr lang="en-US" sz="1400" dirty="0" smtClean="0"/>
              <a:t>(656 </a:t>
            </a:r>
            <a:r>
              <a:rPr lang="en-US" sz="1400" dirty="0" err="1" smtClean="0"/>
              <a:t>keV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36515" r="52707" b="13938"/>
          <a:stretch/>
        </p:blipFill>
        <p:spPr>
          <a:xfrm>
            <a:off x="6087088" y="5105399"/>
            <a:ext cx="1863118" cy="1573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46430" y="1481412"/>
            <a:ext cx="135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Live Time:3651s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92047" y="4454860"/>
            <a:ext cx="418353" cy="1869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8"/>
          <a:stretch/>
        </p:blipFill>
        <p:spPr>
          <a:xfrm>
            <a:off x="6592047" y="252848"/>
            <a:ext cx="1922548" cy="20415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53980" y="18626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/>
              <a:t>54</a:t>
            </a:r>
            <a:r>
              <a:rPr lang="en-US" sz="1200" b="1" dirty="0" smtClean="0"/>
              <a:t>Mn</a:t>
            </a:r>
          </a:p>
          <a:p>
            <a:r>
              <a:rPr lang="en-US" sz="1200" dirty="0" smtClean="0"/>
              <a:t>(834 </a:t>
            </a:r>
            <a:r>
              <a:rPr lang="en-US" sz="1200" dirty="0" err="1" smtClean="0"/>
              <a:t>keV</a:t>
            </a:r>
            <a:r>
              <a:rPr lang="en-US" sz="1200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0" y="12192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/>
              <a:t>58</a:t>
            </a:r>
            <a:r>
              <a:rPr lang="en-US" sz="1200" b="1" dirty="0" smtClean="0"/>
              <a:t>Co</a:t>
            </a:r>
            <a:r>
              <a:rPr lang="en-US" sz="1200" dirty="0"/>
              <a:t> (</a:t>
            </a:r>
            <a:r>
              <a:rPr lang="en-US" sz="1200" dirty="0" smtClean="0"/>
              <a:t>99%IG)</a:t>
            </a:r>
          </a:p>
          <a:p>
            <a:r>
              <a:rPr lang="en-US" sz="1200" dirty="0" smtClean="0"/>
              <a:t>(810.8 </a:t>
            </a:r>
            <a:r>
              <a:rPr lang="en-US" sz="1200" dirty="0" err="1" smtClean="0"/>
              <a:t>keV</a:t>
            </a:r>
            <a:r>
              <a:rPr lang="en-US" sz="1200" dirty="0" smtClean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136" y="1140023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/>
              <a:t>57</a:t>
            </a:r>
            <a:r>
              <a:rPr lang="en-US" sz="1200" b="1" dirty="0" smtClean="0"/>
              <a:t>Co</a:t>
            </a:r>
            <a:r>
              <a:rPr lang="en-US" sz="1200" dirty="0" smtClean="0"/>
              <a:t> (86%IG)</a:t>
            </a:r>
          </a:p>
          <a:p>
            <a:r>
              <a:rPr lang="en-US" sz="1200" dirty="0" smtClean="0"/>
              <a:t>(122keV)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1901" y="1937787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/>
              <a:t>57</a:t>
            </a:r>
            <a:r>
              <a:rPr lang="en-US" sz="1200" b="1" dirty="0" smtClean="0"/>
              <a:t>Co</a:t>
            </a:r>
            <a:r>
              <a:rPr lang="en-US" sz="1200" dirty="0" smtClean="0"/>
              <a:t>(10%IG)</a:t>
            </a:r>
            <a:endParaRPr lang="en-US" sz="1200" b="1" dirty="0" smtClean="0"/>
          </a:p>
          <a:p>
            <a:r>
              <a:rPr lang="en-US" sz="1200" dirty="0" smtClean="0"/>
              <a:t> (136.4keV)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56657" y="373558"/>
            <a:ext cx="2306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>
                    <a:alpha val="80000"/>
                  </a:srgbClr>
                </a:solidFill>
              </a:rPr>
              <a:t>!!! Work in Progress</a:t>
            </a:r>
            <a:endParaRPr lang="en-GB" sz="2000" b="1" dirty="0">
              <a:solidFill>
                <a:srgbClr val="C00000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49532" y="2257750"/>
            <a:ext cx="3217668" cy="2210810"/>
            <a:chOff x="1495817" y="1893518"/>
            <a:chExt cx="6190988" cy="4127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817" y="1893518"/>
              <a:ext cx="6190988" cy="412732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244239" y="2743201"/>
              <a:ext cx="2893513" cy="29310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64671" y="5062444"/>
            <a:ext cx="91371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1.3 µ</a:t>
            </a:r>
            <a:r>
              <a:rPr lang="en-US" sz="1350" dirty="0" err="1"/>
              <a:t>Sv</a:t>
            </a:r>
            <a:r>
              <a:rPr lang="en-US" sz="1350" dirty="0"/>
              <a:t>/</a:t>
            </a:r>
            <a:r>
              <a:rPr lang="en-US" sz="1350" dirty="0" err="1"/>
              <a:t>hr</a:t>
            </a:r>
            <a:endParaRPr lang="en-GB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1516793" y="5302634"/>
            <a:ext cx="6607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123cm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1604559" y="5062444"/>
            <a:ext cx="5725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73cm</a:t>
            </a:r>
            <a:endParaRPr lang="en-GB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1516793" y="5567318"/>
            <a:ext cx="6607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153cm</a:t>
            </a:r>
            <a:endParaRPr lang="en-GB" sz="135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10667" y="2020635"/>
            <a:ext cx="3552333" cy="3210691"/>
            <a:chOff x="5210667" y="1884489"/>
            <a:chExt cx="3765965" cy="3346838"/>
          </a:xfrm>
        </p:grpSpPr>
        <p:sp>
          <p:nvSpPr>
            <p:cNvPr id="8" name="Oval 7"/>
            <p:cNvSpPr/>
            <p:nvPr/>
          </p:nvSpPr>
          <p:spPr>
            <a:xfrm>
              <a:off x="5853795" y="2424791"/>
              <a:ext cx="2424792" cy="23635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6875129" y="3381838"/>
              <a:ext cx="363871" cy="42816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044921" y="1884489"/>
              <a:ext cx="11955" cy="334683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210667" y="3588541"/>
              <a:ext cx="376596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27079" y="4049947"/>
              <a:ext cx="8803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R ~130cm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538272" y="3393380"/>
              <a:ext cx="0" cy="370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36192" y="3397459"/>
              <a:ext cx="0" cy="370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21844" y="3409124"/>
              <a:ext cx="0" cy="370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00800" y="3124200"/>
              <a:ext cx="2840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</a:t>
              </a:r>
              <a:endParaRPr lang="en-GB" sz="135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6000" y="3128918"/>
              <a:ext cx="27924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B</a:t>
              </a:r>
              <a:endParaRPr lang="en-GB" sz="13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09711" y="3113450"/>
              <a:ext cx="2776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</a:t>
              </a:r>
              <a:endParaRPr lang="en-GB" sz="135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56504" y="5274718"/>
            <a:ext cx="100187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0.79 µ</a:t>
            </a:r>
            <a:r>
              <a:rPr lang="en-US" sz="1350" dirty="0" err="1"/>
              <a:t>Sv</a:t>
            </a:r>
            <a:r>
              <a:rPr lang="en-US" sz="1350" dirty="0"/>
              <a:t>/</a:t>
            </a:r>
            <a:r>
              <a:rPr lang="en-US" sz="1350" dirty="0" err="1"/>
              <a:t>hr</a:t>
            </a:r>
            <a:endParaRPr lang="en-GB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2242369" y="5551717"/>
            <a:ext cx="100187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0.53 µ</a:t>
            </a:r>
            <a:r>
              <a:rPr lang="en-US" sz="1350" dirty="0" err="1"/>
              <a:t>Sv</a:t>
            </a:r>
            <a:r>
              <a:rPr lang="en-US" sz="1350" dirty="0"/>
              <a:t>/</a:t>
            </a:r>
            <a:r>
              <a:rPr lang="en-US" sz="1350" dirty="0" err="1"/>
              <a:t>hr</a:t>
            </a:r>
            <a:endParaRPr lang="en-GB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393120" y="4772596"/>
            <a:ext cx="5947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MEAS</a:t>
            </a:r>
            <a:endParaRPr lang="en-GB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255497" y="4785445"/>
            <a:ext cx="1545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FLUKA (v2011.2c.3)</a:t>
            </a:r>
            <a:endParaRPr lang="en-GB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3323482" y="5062444"/>
            <a:ext cx="782265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8 µ</a:t>
            </a:r>
            <a:r>
              <a:rPr lang="en-US" sz="1350" dirty="0" err="1"/>
              <a:t>Sv</a:t>
            </a:r>
            <a:r>
              <a:rPr lang="en-US" sz="1350" dirty="0"/>
              <a:t>/</a:t>
            </a:r>
            <a:r>
              <a:rPr lang="en-US" sz="1350" dirty="0" err="1"/>
              <a:t>hr</a:t>
            </a:r>
            <a:endParaRPr lang="en-GB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3254777" y="5290319"/>
            <a:ext cx="91371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6.4 µ</a:t>
            </a:r>
            <a:r>
              <a:rPr lang="en-US" sz="1350" dirty="0" err="1"/>
              <a:t>Sv</a:t>
            </a:r>
            <a:r>
              <a:rPr lang="en-US" sz="1350" dirty="0"/>
              <a:t>/</a:t>
            </a:r>
            <a:r>
              <a:rPr lang="en-US" sz="1350" dirty="0" err="1"/>
              <a:t>hr</a:t>
            </a:r>
            <a:endParaRPr lang="en-GB" sz="1350" dirty="0"/>
          </a:p>
        </p:txBody>
      </p:sp>
      <p:sp>
        <p:nvSpPr>
          <p:cNvPr id="39" name="TextBox 38"/>
          <p:cNvSpPr txBox="1"/>
          <p:nvPr/>
        </p:nvSpPr>
        <p:spPr>
          <a:xfrm>
            <a:off x="1426528" y="4786479"/>
            <a:ext cx="10254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Distance (R)</a:t>
            </a:r>
            <a:endParaRPr lang="en-GB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694112" y="4792051"/>
            <a:ext cx="7827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Location</a:t>
            </a:r>
            <a:endParaRPr lang="en-GB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911301" y="5053984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A</a:t>
            </a:r>
            <a:endParaRPr lang="en-GB" sz="135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17321" y="5314603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B</a:t>
            </a:r>
            <a:endParaRPr lang="en-GB" sz="13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97994" y="5547931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</a:t>
            </a:r>
            <a:endParaRPr lang="en-GB" sz="1350" b="1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7200" y="118749"/>
            <a:ext cx="7391400" cy="762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Measurements: Ambient Dose </a:t>
            </a:r>
            <a:r>
              <a:rPr lang="en-US" dirty="0" err="1" smtClean="0"/>
              <a:t>Eq</a:t>
            </a:r>
            <a:r>
              <a:rPr lang="en-US" dirty="0" smtClean="0"/>
              <a:t> Rates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55787" y="5987946"/>
            <a:ext cx="445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at 1cm from bulkhead surface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410" y="850877"/>
            <a:ext cx="7805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Taken at: 40 + locations with AD6 </a:t>
            </a:r>
            <a:r>
              <a:rPr lang="en-US" dirty="0" smtClean="0"/>
              <a:t>device within </a:t>
            </a:r>
            <a:r>
              <a:rPr lang="en-US" dirty="0" err="1" smtClean="0"/>
              <a:t>vac</a:t>
            </a:r>
            <a:r>
              <a:rPr lang="en-US" dirty="0" smtClean="0"/>
              <a:t> tank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Example measurement/simulations </a:t>
            </a:r>
            <a:r>
              <a:rPr lang="en-US" dirty="0">
                <a:sym typeface="Wingdings" panose="05000000000000000000" pitchFamily="2" charset="2"/>
              </a:rPr>
              <a:t>near (1cm from bulkhead</a:t>
            </a:r>
            <a:r>
              <a:rPr lang="en-US" dirty="0" smtClean="0">
                <a:sym typeface="Wingdings" panose="05000000000000000000" pitchFamily="2" charset="2"/>
              </a:rPr>
              <a:t>): FLUKA (2011.2c.0)  </a:t>
            </a:r>
            <a:r>
              <a:rPr lang="en-US" dirty="0">
                <a:sym typeface="Wingdings" panose="05000000000000000000" pitchFamily="2" charset="2"/>
              </a:rPr>
              <a:t>over predicts</a:t>
            </a:r>
            <a:endParaRPr lang="en-GB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FLUKA Results Ambient Dose </a:t>
            </a:r>
            <a:r>
              <a:rPr lang="en-US" dirty="0" err="1" smtClean="0"/>
              <a:t>Eq</a:t>
            </a:r>
            <a:r>
              <a:rPr lang="en-US" dirty="0" smtClean="0"/>
              <a:t> Rates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to Bulkhead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642" r="-168" b="3326"/>
          <a:stretch/>
        </p:blipFill>
        <p:spPr>
          <a:xfrm>
            <a:off x="344129" y="1890635"/>
            <a:ext cx="4434349" cy="338226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53000" y="1252372"/>
            <a:ext cx="3957882" cy="3085218"/>
            <a:chOff x="4957518" y="2187677"/>
            <a:chExt cx="3957882" cy="3085218"/>
          </a:xfrm>
        </p:grpSpPr>
        <p:grpSp>
          <p:nvGrpSpPr>
            <p:cNvPr id="16" name="Group 15"/>
            <p:cNvGrpSpPr/>
            <p:nvPr/>
          </p:nvGrpSpPr>
          <p:grpSpPr>
            <a:xfrm>
              <a:off x="4957518" y="2187677"/>
              <a:ext cx="3957882" cy="3085218"/>
              <a:chOff x="4878475" y="3298723"/>
              <a:chExt cx="3550242" cy="280710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475" y="3298723"/>
                <a:ext cx="3550242" cy="2776152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6553200" y="3657600"/>
                <a:ext cx="0" cy="24172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887496" y="3591232"/>
                <a:ext cx="0" cy="25146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767482" y="3657600"/>
                <a:ext cx="4918" cy="24172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638800" y="3657600"/>
                <a:ext cx="0" cy="24172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7162800" y="2710190"/>
              <a:ext cx="4571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nose</a:t>
              </a:r>
              <a:endParaRPr lang="en-GB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05563" y="2967046"/>
              <a:ext cx="809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Edge of BH</a:t>
              </a:r>
              <a:endParaRPr lang="en-GB" sz="1100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8" y="4438893"/>
            <a:ext cx="2885356" cy="19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94133" cy="3429000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Review</a:t>
            </a:r>
            <a:r>
              <a:rPr lang="en-US" sz="2400" dirty="0" smtClean="0">
                <a:latin typeface="+mn-lt"/>
              </a:rPr>
              <a:t> of status </a:t>
            </a:r>
            <a:r>
              <a:rPr lang="en-US" sz="2400" b="1" dirty="0" smtClean="0">
                <a:latin typeface="+mn-lt"/>
              </a:rPr>
              <a:t>at December </a:t>
            </a:r>
            <a:r>
              <a:rPr lang="en-US" sz="2400" dirty="0" smtClean="0">
                <a:latin typeface="+mn-lt"/>
              </a:rPr>
              <a:t>meeting of simulations of radiation levels for Pixel </a:t>
            </a:r>
            <a:r>
              <a:rPr lang="en-US" sz="2400" dirty="0">
                <a:latin typeface="+mn-lt"/>
              </a:rPr>
              <a:t>Insertion </a:t>
            </a:r>
            <a:r>
              <a:rPr lang="en-US" sz="2400" dirty="0" smtClean="0">
                <a:latin typeface="+mn-lt"/>
              </a:rPr>
              <a:t>EYETS 2016/17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https://indico.cern.ch/event/468103/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r>
              <a:rPr lang="en-US" sz="2400" dirty="0" smtClean="0">
                <a:latin typeface="+mn-lt"/>
              </a:rPr>
              <a:t>Summary follow-up work/simulations performed since December</a:t>
            </a:r>
            <a:endParaRPr lang="en-US" sz="20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Recent Measurements of residual radiation </a:t>
            </a:r>
            <a:r>
              <a:rPr lang="en-US" sz="2400" dirty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YETS 2015/16)</a:t>
            </a:r>
          </a:p>
          <a:p>
            <a:pPr lvl="1"/>
            <a:r>
              <a:rPr lang="en-US" sz="2400" dirty="0" smtClean="0">
                <a:latin typeface="+mn-lt"/>
              </a:rPr>
              <a:t>Gamma Ray Spectroscopy</a:t>
            </a:r>
          </a:p>
          <a:p>
            <a:pPr lvl="2"/>
            <a:r>
              <a:rPr lang="en-GB" dirty="0"/>
              <a:t>N. </a:t>
            </a:r>
            <a:r>
              <a:rPr lang="en-GB" dirty="0" err="1"/>
              <a:t>Beni</a:t>
            </a:r>
            <a:r>
              <a:rPr lang="en-GB" dirty="0"/>
              <a:t>, Z.</a:t>
            </a:r>
            <a:r>
              <a:rPr lang="en-US" dirty="0"/>
              <a:t> </a:t>
            </a:r>
            <a:r>
              <a:rPr lang="en-US" dirty="0" err="1" smtClean="0"/>
              <a:t>Szilasi</a:t>
            </a:r>
            <a:r>
              <a:rPr lang="en-GB" dirty="0" smtClean="0"/>
              <a:t>, </a:t>
            </a:r>
            <a:r>
              <a:rPr lang="en-GB" dirty="0" err="1" smtClean="0"/>
              <a:t>S.Mallows</a:t>
            </a:r>
            <a:r>
              <a:rPr lang="en-GB" dirty="0" smtClean="0"/>
              <a:t>, </a:t>
            </a:r>
            <a:endParaRPr lang="en-GB" dirty="0" smtClean="0"/>
          </a:p>
          <a:p>
            <a:pPr lvl="1"/>
            <a:r>
              <a:rPr lang="en-US" sz="2400" dirty="0" smtClean="0">
                <a:latin typeface="+mn-lt"/>
              </a:rPr>
              <a:t>Ambient </a:t>
            </a:r>
            <a:r>
              <a:rPr lang="en-US" sz="2400" dirty="0" smtClean="0">
                <a:latin typeface="+mn-lt"/>
              </a:rPr>
              <a:t>Dose Equivalent Rates: </a:t>
            </a:r>
            <a:r>
              <a:rPr lang="en-US" sz="2400" dirty="0" smtClean="0">
                <a:latin typeface="+mn-lt"/>
              </a:rPr>
              <a:t>H</a:t>
            </a:r>
            <a:r>
              <a:rPr lang="en-US" sz="2400" dirty="0" smtClean="0">
                <a:latin typeface="+mn-lt"/>
              </a:rPr>
              <a:t>*(10)</a:t>
            </a:r>
          </a:p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602800" y="392640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9"/>
            <a:ext cx="8915400" cy="762699"/>
          </a:xfrm>
        </p:spPr>
        <p:txBody>
          <a:bodyPr>
            <a:normAutofit/>
          </a:bodyPr>
          <a:lstStyle/>
          <a:p>
            <a:r>
              <a:rPr lang="en-US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52"/>
            <a:ext cx="8077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Comparison measurements data (LS1 and </a:t>
            </a:r>
            <a:r>
              <a:rPr lang="en-US" dirty="0" smtClean="0"/>
              <a:t>YETS 15/16) </a:t>
            </a:r>
            <a:r>
              <a:rPr lang="en-US" dirty="0"/>
              <a:t>suggests over prediction of </a:t>
            </a:r>
            <a:r>
              <a:rPr lang="en-US" dirty="0" smtClean="0"/>
              <a:t>residual </a:t>
            </a:r>
            <a:r>
              <a:rPr lang="en-US" dirty="0" err="1" smtClean="0"/>
              <a:t>amb</a:t>
            </a:r>
            <a:r>
              <a:rPr lang="en-US" dirty="0" smtClean="0"/>
              <a:t> </a:t>
            </a:r>
            <a:r>
              <a:rPr lang="en-US" dirty="0"/>
              <a:t>dose eq. rates </a:t>
            </a:r>
            <a:r>
              <a:rPr lang="en-US" dirty="0" smtClean="0"/>
              <a:t>in </a:t>
            </a:r>
            <a:r>
              <a:rPr lang="en-US" dirty="0" smtClean="0"/>
              <a:t>certain</a:t>
            </a:r>
            <a:r>
              <a:rPr lang="en-US" dirty="0" smtClean="0"/>
              <a:t> </a:t>
            </a:r>
            <a:r>
              <a:rPr lang="en-US" dirty="0" smtClean="0"/>
              <a:t>regions</a:t>
            </a:r>
          </a:p>
          <a:p>
            <a:r>
              <a:rPr lang="en-US" dirty="0" smtClean="0"/>
              <a:t>BRIL CMS inputs / tools are okay</a:t>
            </a:r>
          </a:p>
          <a:p>
            <a:pPr lvl="1"/>
            <a:r>
              <a:rPr lang="en-US" dirty="0" smtClean="0"/>
              <a:t>We can always continue with minor improvements.</a:t>
            </a:r>
          </a:p>
          <a:p>
            <a:r>
              <a:rPr lang="en-US" dirty="0" smtClean="0"/>
              <a:t>Simulation settings used/suggested </a:t>
            </a:r>
            <a:r>
              <a:rPr lang="en-US" dirty="0" smtClean="0"/>
              <a:t>by RP group okay</a:t>
            </a:r>
          </a:p>
          <a:p>
            <a:r>
              <a:rPr lang="en-US" dirty="0" smtClean="0"/>
              <a:t>Cause of over </a:t>
            </a:r>
            <a:r>
              <a:rPr lang="en-US" dirty="0"/>
              <a:t>prediction seems </a:t>
            </a:r>
            <a:r>
              <a:rPr lang="en-US" dirty="0" smtClean="0"/>
              <a:t>to be a particular isomer </a:t>
            </a:r>
            <a:r>
              <a:rPr lang="en-US" dirty="0" smtClean="0"/>
              <a:t>production problem </a:t>
            </a:r>
            <a:r>
              <a:rPr lang="en-US" dirty="0" smtClean="0"/>
              <a:t>with FLUKA code </a:t>
            </a:r>
            <a:r>
              <a:rPr lang="en-US" dirty="0" smtClean="0"/>
              <a:t>(current 2011 </a:t>
            </a:r>
            <a:r>
              <a:rPr lang="en-US" dirty="0" err="1" smtClean="0"/>
              <a:t>vers</a:t>
            </a:r>
            <a:endParaRPr lang="en-US" dirty="0" smtClean="0"/>
          </a:p>
          <a:p>
            <a:r>
              <a:rPr lang="en-US" dirty="0" smtClean="0"/>
              <a:t>YETS </a:t>
            </a:r>
            <a:r>
              <a:rPr lang="en-US" dirty="0" smtClean="0"/>
              <a:t>2015 measurement campaign invaluable </a:t>
            </a:r>
            <a:r>
              <a:rPr lang="en-US" dirty="0" smtClean="0"/>
              <a:t>for verifying future CMS FLUKA </a:t>
            </a:r>
            <a:r>
              <a:rPr lang="en-US" dirty="0" smtClean="0"/>
              <a:t>simulations can be trusted </a:t>
            </a:r>
            <a:endParaRPr lang="en-US" dirty="0" smtClean="0"/>
          </a:p>
          <a:p>
            <a:pPr lvl="1"/>
            <a:r>
              <a:rPr lang="en-US" dirty="0" smtClean="0"/>
              <a:t>Comparisons to be made with development FLUKA asap.</a:t>
            </a:r>
            <a:endParaRPr lang="en-US" dirty="0" smtClean="0"/>
          </a:p>
          <a:p>
            <a:r>
              <a:rPr lang="en-US" b="1" dirty="0" smtClean="0"/>
              <a:t>Simulations for residual radiation in EYETS 2016/17 pixel </a:t>
            </a:r>
            <a:r>
              <a:rPr lang="en-US" b="1" dirty="0"/>
              <a:t>i</a:t>
            </a:r>
            <a:r>
              <a:rPr lang="en-US" b="1" dirty="0" smtClean="0"/>
              <a:t>nsertion </a:t>
            </a:r>
            <a:r>
              <a:rPr lang="en-US" dirty="0" smtClean="0"/>
              <a:t>with final </a:t>
            </a:r>
            <a:r>
              <a:rPr lang="en-US" dirty="0" err="1" smtClean="0"/>
              <a:t>beampipe</a:t>
            </a:r>
            <a:r>
              <a:rPr lang="en-US" dirty="0" smtClean="0"/>
              <a:t> shielding </a:t>
            </a:r>
            <a:r>
              <a:rPr lang="en-US" dirty="0" smtClean="0"/>
              <a:t>designs </a:t>
            </a:r>
            <a:r>
              <a:rPr lang="en-US" dirty="0" smtClean="0"/>
              <a:t>and FLUKA development version </a:t>
            </a:r>
            <a:r>
              <a:rPr lang="en-US" dirty="0" smtClean="0"/>
              <a:t>will </a:t>
            </a:r>
            <a:r>
              <a:rPr lang="en-US" dirty="0" smtClean="0"/>
              <a:t>be </a:t>
            </a:r>
            <a:r>
              <a:rPr lang="en-US" b="1" dirty="0" smtClean="0"/>
              <a:t>performed by HSE/RP group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391400" cy="762699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7" y="1295400"/>
            <a:ext cx="7224247" cy="50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Ag-110  Ag-110m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" y="1805720"/>
            <a:ext cx="4603498" cy="3694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74278"/>
            <a:ext cx="4213972" cy="3256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567328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http://www.nucleide.org/DDEP_WG/Nuclides/Ag-110m_tables.pdf</a:t>
            </a:r>
          </a:p>
        </p:txBody>
      </p:sp>
    </p:spTree>
    <p:extLst>
      <p:ext uri="{BB962C8B-B14F-4D97-AF65-F5344CB8AC3E}">
        <p14:creationId xmlns:p14="http://schemas.microsoft.com/office/powerpoint/2010/main" val="320108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857251"/>
            <a:ext cx="7886700" cy="994172"/>
          </a:xfrm>
        </p:spPr>
        <p:txBody>
          <a:bodyPr/>
          <a:lstStyle/>
          <a:p>
            <a:r>
              <a:rPr lang="en-US" dirty="0" smtClean="0"/>
              <a:t>Forming FLUKA PP collision profile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9" y="1687116"/>
            <a:ext cx="5598458" cy="34441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54" y="1687116"/>
            <a:ext cx="2607473" cy="1955605"/>
          </a:xfrm>
          <a:prstGeom prst="rect">
            <a:avLst/>
          </a:prstGeom>
        </p:spPr>
      </p:pic>
      <p:pic>
        <p:nvPicPr>
          <p:cNvPr id="1026" name="Picture 2" descr="http://cms-service-lumi.web.cern.ch/cms-service-lumi/publicplots/int_lumi_per_week_pp_201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40" y="366593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4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Cobalt 57  &amp;  58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2192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Gammas from </a:t>
            </a:r>
            <a:r>
              <a:rPr lang="en-US" b="1" baseline="30000" dirty="0"/>
              <a:t>57</a:t>
            </a:r>
            <a:r>
              <a:rPr lang="en-US" b="1" dirty="0"/>
              <a:t>Co (271.79 d </a:t>
            </a:r>
            <a:r>
              <a:rPr lang="en-US" b="1" i="1" dirty="0"/>
              <a:t>9</a:t>
            </a:r>
            <a:r>
              <a:rPr lang="en-US" b="1" dirty="0"/>
              <a:t>)</a:t>
            </a:r>
          </a:p>
          <a:p>
            <a:r>
              <a:rPr lang="en-US" b="1" dirty="0"/>
              <a:t>			</a:t>
            </a:r>
          </a:p>
          <a:p>
            <a:r>
              <a:rPr lang="tr-TR" b="1" dirty="0" err="1"/>
              <a:t>E</a:t>
            </a:r>
            <a:r>
              <a:rPr lang="tr-TR" dirty="0" err="1"/>
              <a:t>g</a:t>
            </a:r>
            <a:r>
              <a:rPr lang="tr-TR" b="1" dirty="0"/>
              <a:t> (</a:t>
            </a:r>
            <a:r>
              <a:rPr lang="tr-TR" b="1" dirty="0" err="1"/>
              <a:t>keV</a:t>
            </a:r>
            <a:r>
              <a:rPr lang="tr-TR" b="1" dirty="0"/>
              <a:t>)    	</a:t>
            </a:r>
            <a:r>
              <a:rPr lang="tr-TR" b="1" dirty="0" err="1"/>
              <a:t>I</a:t>
            </a:r>
            <a:r>
              <a:rPr lang="tr-TR" dirty="0" err="1"/>
              <a:t>g</a:t>
            </a:r>
            <a:r>
              <a:rPr lang="tr-TR" b="1" dirty="0"/>
              <a:t> (%)    	</a:t>
            </a:r>
            <a:r>
              <a:rPr lang="tr-TR" b="1" dirty="0" err="1"/>
              <a:t>Decay</a:t>
            </a:r>
            <a:r>
              <a:rPr lang="tr-TR" b="1" dirty="0"/>
              <a:t> </a:t>
            </a:r>
            <a:r>
              <a:rPr lang="tr-TR" b="1" dirty="0" err="1"/>
              <a:t>mode</a:t>
            </a:r>
            <a:r>
              <a:rPr lang="tr-TR" b="1" dirty="0"/>
              <a:t>	</a:t>
            </a:r>
            <a:r>
              <a:rPr lang="tr-TR" dirty="0"/>
              <a:t>		</a:t>
            </a:r>
          </a:p>
          <a:p>
            <a:r>
              <a:rPr lang="tr-TR" dirty="0"/>
              <a:t>14.41300 </a:t>
            </a:r>
            <a:r>
              <a:rPr lang="tr-TR" i="1" dirty="0"/>
              <a:t>15</a:t>
            </a:r>
            <a:r>
              <a:rPr lang="tr-TR" dirty="0"/>
              <a:t> 	9.16 </a:t>
            </a:r>
            <a:r>
              <a:rPr lang="tr-TR" i="1" dirty="0"/>
              <a:t>15</a:t>
            </a:r>
            <a:r>
              <a:rPr lang="tr-TR" dirty="0"/>
              <a:t> 	 </a:t>
            </a:r>
            <a:r>
              <a:rPr lang="tr-TR" dirty="0" smtClean="0"/>
              <a:t>  e</a:t>
            </a:r>
            <a:r>
              <a:rPr lang="tr-TR" dirty="0"/>
              <a:t> 	</a:t>
            </a:r>
          </a:p>
          <a:p>
            <a:r>
              <a:rPr lang="tr-TR" dirty="0"/>
              <a:t>122.0614 </a:t>
            </a:r>
            <a:r>
              <a:rPr lang="tr-TR" i="1" dirty="0"/>
              <a:t>4</a:t>
            </a:r>
            <a:r>
              <a:rPr lang="tr-TR" dirty="0"/>
              <a:t> 	85.60 </a:t>
            </a:r>
            <a:r>
              <a:rPr lang="tr-TR" i="1" dirty="0"/>
              <a:t>17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136.4743 </a:t>
            </a:r>
            <a:r>
              <a:rPr lang="tr-TR" i="1" dirty="0"/>
              <a:t>5</a:t>
            </a:r>
            <a:r>
              <a:rPr lang="tr-TR" dirty="0"/>
              <a:t> 	10.68 </a:t>
            </a:r>
            <a:r>
              <a:rPr lang="tr-TR" i="1" dirty="0"/>
              <a:t>8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230.29 </a:t>
            </a:r>
            <a:r>
              <a:rPr lang="tr-TR" i="1" dirty="0"/>
              <a:t>2</a:t>
            </a:r>
            <a:r>
              <a:rPr lang="tr-TR" dirty="0"/>
              <a:t> </a:t>
            </a:r>
            <a:r>
              <a:rPr lang="tr-TR" dirty="0" smtClean="0"/>
              <a:t>	</a:t>
            </a:r>
            <a:r>
              <a:rPr lang="tr-TR" dirty="0"/>
              <a:t>	0.0004 </a:t>
            </a:r>
            <a:r>
              <a:rPr lang="tr-TR" i="1" dirty="0"/>
              <a:t>4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339.54 </a:t>
            </a:r>
            <a:r>
              <a:rPr lang="tr-TR" i="1" dirty="0"/>
              <a:t>18</a:t>
            </a:r>
            <a:r>
              <a:rPr lang="tr-TR" dirty="0"/>
              <a:t> 	0.0139 </a:t>
            </a:r>
            <a:r>
              <a:rPr lang="tr-TR" i="1" dirty="0"/>
              <a:t>3</a:t>
            </a:r>
            <a:r>
              <a:rPr lang="tr-TR" dirty="0"/>
              <a:t> </a:t>
            </a:r>
            <a:r>
              <a:rPr lang="tr-TR" dirty="0" smtClean="0"/>
              <a:t>    e</a:t>
            </a:r>
            <a:r>
              <a:rPr lang="tr-TR" dirty="0"/>
              <a:t> 	</a:t>
            </a:r>
          </a:p>
          <a:p>
            <a:r>
              <a:rPr lang="tr-TR" dirty="0"/>
              <a:t>352.36 </a:t>
            </a:r>
            <a:r>
              <a:rPr lang="tr-TR" i="1" dirty="0"/>
              <a:t>1</a:t>
            </a:r>
            <a:r>
              <a:rPr lang="tr-TR" dirty="0"/>
              <a:t> 	</a:t>
            </a:r>
            <a:r>
              <a:rPr lang="tr-TR" dirty="0" smtClean="0"/>
              <a:t>	0.0132</a:t>
            </a:r>
            <a:r>
              <a:rPr lang="tr-TR" dirty="0"/>
              <a:t> </a:t>
            </a:r>
            <a:r>
              <a:rPr lang="tr-TR" i="1" dirty="0"/>
              <a:t>3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366.75 </a:t>
            </a:r>
            <a:r>
              <a:rPr lang="tr-TR" i="1" dirty="0"/>
              <a:t>1</a:t>
            </a:r>
            <a:r>
              <a:rPr lang="tr-TR" dirty="0"/>
              <a:t> 	</a:t>
            </a:r>
            <a:r>
              <a:rPr lang="tr-TR" dirty="0" smtClean="0"/>
              <a:t>	0.0013</a:t>
            </a:r>
            <a:r>
              <a:rPr lang="tr-TR" dirty="0"/>
              <a:t> </a:t>
            </a:r>
            <a:r>
              <a:rPr lang="tr-TR" i="1" dirty="0"/>
              <a:t>3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569.92 </a:t>
            </a:r>
            <a:r>
              <a:rPr lang="tr-TR" i="1" dirty="0"/>
              <a:t>4</a:t>
            </a:r>
            <a:r>
              <a:rPr lang="tr-TR" dirty="0"/>
              <a:t> 	</a:t>
            </a:r>
            <a:r>
              <a:rPr lang="tr-TR" dirty="0" smtClean="0"/>
              <a:t>	0.017</a:t>
            </a:r>
            <a:r>
              <a:rPr lang="tr-TR" dirty="0"/>
              <a:t> </a:t>
            </a:r>
            <a:r>
              <a:rPr lang="tr-TR" i="1" dirty="0"/>
              <a:t>1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692.03 </a:t>
            </a:r>
            <a:r>
              <a:rPr lang="tr-TR" i="1" dirty="0"/>
              <a:t>2</a:t>
            </a:r>
            <a:r>
              <a:rPr lang="tr-TR" dirty="0"/>
              <a:t> 	</a:t>
            </a:r>
            <a:r>
              <a:rPr lang="tr-TR" dirty="0" smtClean="0"/>
              <a:t>	0.157</a:t>
            </a:r>
            <a:r>
              <a:rPr lang="tr-TR" dirty="0"/>
              <a:t> </a:t>
            </a:r>
            <a:r>
              <a:rPr lang="tr-TR" i="1" dirty="0"/>
              <a:t>9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706.40 </a:t>
            </a:r>
            <a:r>
              <a:rPr lang="tr-TR" i="1" dirty="0"/>
              <a:t>20</a:t>
            </a:r>
            <a:r>
              <a:rPr lang="tr-TR" dirty="0"/>
              <a:t> 	0.0253 </a:t>
            </a:r>
            <a:r>
              <a:rPr lang="tr-TR" i="1" dirty="0"/>
              <a:t>5</a:t>
            </a:r>
            <a:r>
              <a:rPr lang="tr-TR" dirty="0"/>
              <a:t> 	</a:t>
            </a:r>
            <a:r>
              <a:rPr lang="tr-TR" dirty="0" smtClean="0"/>
              <a:t>   e</a:t>
            </a:r>
            <a:r>
              <a:rPr lang="tr-TR" dirty="0"/>
              <a:t> 	</a:t>
            </a:r>
          </a:p>
          <a:p>
            <a:r>
              <a:rPr lang="tr-TR" dirty="0"/>
              <a:t>			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14500" y="2570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21036"/>
              </p:ext>
            </p:extLst>
          </p:nvPr>
        </p:nvGraphicFramePr>
        <p:xfrm>
          <a:off x="5181600" y="1219200"/>
          <a:ext cx="3733800" cy="4000160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500020"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Gammas from </a:t>
                      </a:r>
                      <a:r>
                        <a:rPr lang="en-US" baseline="30000" dirty="0">
                          <a:latin typeface="ARIAL" panose="020B0604020202020204" pitchFamily="34" charset="0"/>
                        </a:rPr>
                        <a:t>58</a:t>
                      </a:r>
                      <a:r>
                        <a:rPr lang="en-US" dirty="0">
                          <a:latin typeface="ARIAL" panose="020B0604020202020204" pitchFamily="34" charset="0"/>
                        </a:rPr>
                        <a:t>Co (70.86 d </a:t>
                      </a:r>
                      <a:r>
                        <a:rPr lang="en-US" i="1" dirty="0"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dirty="0">
                          <a:latin typeface="ARIAL" panose="020B0604020202020204" pitchFamily="34" charset="0"/>
                        </a:rPr>
                        <a:t>)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00040"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E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GB"/>
                        <a:t> (keV)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I</a:t>
                      </a:r>
                      <a:r>
                        <a:rPr lang="en-GB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GB" dirty="0"/>
                        <a:t> (%)  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Decay mode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0020"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0020">
                <a:tc>
                  <a:txBody>
                    <a:bodyPr/>
                    <a:lstStyle/>
                    <a:p>
                      <a:r>
                        <a:rPr lang="en-GB"/>
                        <a:t>810.775 </a:t>
                      </a:r>
                      <a:r>
                        <a:rPr lang="en-GB" i="1"/>
                        <a:t>9</a:t>
                      </a:r>
                      <a:r>
                        <a:rPr lang="en-GB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99 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/>
                        <a:t>+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baseline="30000"/>
                        <a:t>+</a:t>
                      </a:r>
                      <a:r>
                        <a:rPr lang="en-GB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0020">
                <a:tc>
                  <a:txBody>
                    <a:bodyPr/>
                    <a:lstStyle/>
                    <a:p>
                      <a:r>
                        <a:rPr lang="en-GB" dirty="0"/>
                        <a:t>863.959 </a:t>
                      </a:r>
                      <a:r>
                        <a:rPr lang="en-GB" i="1" dirty="0"/>
                        <a:t>9</a:t>
                      </a:r>
                      <a:r>
                        <a:rPr lang="en-GB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0.683 </a:t>
                      </a:r>
                      <a:r>
                        <a:rPr lang="en-GB" i="1"/>
                        <a:t>11</a:t>
                      </a:r>
                      <a:r>
                        <a:rPr lang="en-GB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/>
                        <a:t>+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baseline="30000"/>
                        <a:t>+</a:t>
                      </a:r>
                      <a:r>
                        <a:rPr lang="en-GB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0040">
                <a:tc>
                  <a:txBody>
                    <a:bodyPr/>
                    <a:lstStyle/>
                    <a:p>
                      <a:r>
                        <a:rPr lang="en-GB" dirty="0"/>
                        <a:t>1674.730 </a:t>
                      </a:r>
                      <a:r>
                        <a:rPr lang="en-GB" i="1" dirty="0"/>
                        <a:t>10</a:t>
                      </a:r>
                      <a:r>
                        <a:rPr lang="en-GB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0.518 </a:t>
                      </a:r>
                      <a:r>
                        <a:rPr lang="en-GB" i="1" dirty="0"/>
                        <a:t>8</a:t>
                      </a:r>
                      <a:r>
                        <a:rPr lang="en-GB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dirty="0" err="1"/>
                        <a:t>+</a:t>
                      </a:r>
                      <a:r>
                        <a:rPr lang="en-GB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GB" baseline="30000" dirty="0"/>
                        <a:t>+</a:t>
                      </a:r>
                      <a:r>
                        <a:rPr lang="en-GB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4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0EC2-314C-4A9E-92BD-8F36AAD5F27D}" type="slidenum">
              <a:rPr lang="en-GB" smtClean="0"/>
              <a:t>26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86042" y="252663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SESAME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3941" y="1250954"/>
            <a:ext cx="9023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   Developed </a:t>
            </a:r>
            <a:r>
              <a:rPr lang="en-US" sz="1600" dirty="0"/>
              <a:t>by </a:t>
            </a:r>
            <a:r>
              <a:rPr lang="en-GB" sz="1600" dirty="0">
                <a:solidFill>
                  <a:srgbClr val="0070C0"/>
                </a:solidFill>
              </a:rPr>
              <a:t>Tim </a:t>
            </a:r>
            <a:r>
              <a:rPr lang="en-GB" sz="1600" dirty="0" err="1">
                <a:solidFill>
                  <a:srgbClr val="0070C0"/>
                </a:solidFill>
              </a:rPr>
              <a:t>Cooijmans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smtClean="0"/>
              <a:t>(Technical student 2014/2015) and </a:t>
            </a:r>
            <a:r>
              <a:rPr lang="en-GB" sz="1600" dirty="0">
                <a:solidFill>
                  <a:srgbClr val="0070C0"/>
                </a:solidFill>
              </a:rPr>
              <a:t>Moritz </a:t>
            </a:r>
            <a:r>
              <a:rPr lang="en-GB" sz="1600" dirty="0" err="1">
                <a:solidFill>
                  <a:srgbClr val="0070C0"/>
                </a:solidFill>
              </a:rPr>
              <a:t>Guthoff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   A </a:t>
            </a:r>
            <a:r>
              <a:rPr lang="en-US" sz="1600" dirty="0"/>
              <a:t>BRIL-developed tool for FLUKA activation simulations with CMS open scenarios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   Such </a:t>
            </a:r>
            <a:r>
              <a:rPr lang="en-US" sz="1600" dirty="0"/>
              <a:t>scenarios can be approximated by simulating prompt radiation in the closed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geometry and </a:t>
            </a:r>
            <a:r>
              <a:rPr lang="en-US" sz="1600" dirty="0"/>
              <a:t>decay radiation in the open </a:t>
            </a:r>
            <a:r>
              <a:rPr lang="en-US" sz="1600" dirty="0" smtClean="0"/>
              <a:t>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Sesame </a:t>
            </a:r>
            <a:r>
              <a:rPr lang="en-US" sz="1600" dirty="0"/>
              <a:t>provides the tools and workflow to separate the prompt and decay </a:t>
            </a:r>
          </a:p>
          <a:p>
            <a:r>
              <a:rPr lang="en-US" sz="1600" dirty="0" smtClean="0"/>
              <a:t>       simulations </a:t>
            </a:r>
            <a:r>
              <a:rPr lang="en-US" sz="1600" dirty="0"/>
              <a:t>and transform the model in </a:t>
            </a:r>
            <a:r>
              <a:rPr lang="en-US" sz="1600" dirty="0" smtClean="0"/>
              <a:t>between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Download and manual: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 https</a:t>
            </a:r>
            <a:r>
              <a:rPr lang="en-US" sz="1600" dirty="0">
                <a:solidFill>
                  <a:srgbClr val="FF0000"/>
                </a:solidFill>
              </a:rPr>
              <a:t>://</a:t>
            </a:r>
            <a:r>
              <a:rPr lang="en-US" sz="1600" dirty="0" smtClean="0">
                <a:solidFill>
                  <a:srgbClr val="FF0000"/>
                </a:solidFill>
              </a:rPr>
              <a:t>espace.cern.ch/cms-project-bril/SitePages/Sesame.aspx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396531"/>
            <a:ext cx="9084641" cy="3096343"/>
            <a:chOff x="0" y="3442570"/>
            <a:chExt cx="9084641" cy="30963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86518"/>
              <a:ext cx="3868989" cy="26523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663" y="3886517"/>
              <a:ext cx="3837978" cy="2652396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3801019" y="5316700"/>
              <a:ext cx="1342803" cy="137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26837" y="4539290"/>
              <a:ext cx="1600118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transformation of </a:t>
              </a:r>
            </a:p>
            <a:p>
              <a:r>
                <a:rPr lang="en-US" sz="1350" dirty="0"/>
                <a:t>geometry model</a:t>
              </a:r>
            </a:p>
            <a:p>
              <a:r>
                <a:rPr lang="en-US" sz="1350" dirty="0"/>
                <a:t>(including shielding)</a:t>
              </a:r>
              <a:endParaRPr lang="en-GB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0873" y="5515689"/>
              <a:ext cx="146309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transformation of </a:t>
              </a:r>
            </a:p>
            <a:p>
              <a:r>
                <a:rPr lang="en-US" sz="1350" dirty="0"/>
                <a:t>residual nuclei</a:t>
              </a:r>
              <a:endParaRPr lang="en-GB" sz="13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3941" y="3442570"/>
              <a:ext cx="3462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simulation of prompt radiation</a:t>
              </a:r>
              <a:endParaRPr lang="en-GB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21592" y="3467308"/>
              <a:ext cx="3340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simulation of decay radiation 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3" y="1430337"/>
            <a:ext cx="1485454" cy="329990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1680569" y="1725188"/>
            <a:ext cx="1623805" cy="144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4374" y="1263395"/>
            <a:ext cx="3610561" cy="92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Region Represents: </a:t>
            </a:r>
            <a:r>
              <a:rPr lang="en-US" sz="1350" b="1" dirty="0"/>
              <a:t>Axial Cable</a:t>
            </a:r>
          </a:p>
          <a:p>
            <a:r>
              <a:rPr lang="en-US" sz="1013" dirty="0"/>
              <a:t>FLUKA region name: </a:t>
            </a:r>
            <a:r>
              <a:rPr lang="en-GB" sz="1013" b="1" dirty="0" err="1"/>
              <a:t>Tktstcba</a:t>
            </a:r>
            <a:endParaRPr lang="en-GB" sz="1013" b="1" dirty="0"/>
          </a:p>
          <a:p>
            <a:r>
              <a:rPr lang="en-GB" sz="1013" dirty="0"/>
              <a:t>FLUKA M</a:t>
            </a:r>
            <a:r>
              <a:rPr lang="en-US" sz="1013" dirty="0" err="1"/>
              <a:t>aterial</a:t>
            </a:r>
            <a:r>
              <a:rPr lang="en-US" sz="1013" dirty="0"/>
              <a:t> name: </a:t>
            </a:r>
            <a:r>
              <a:rPr lang="en-US" sz="1013" b="1" dirty="0"/>
              <a:t>CAB-AXIA</a:t>
            </a:r>
          </a:p>
          <a:p>
            <a:r>
              <a:rPr lang="en-US" sz="1013" dirty="0"/>
              <a:t>Information from  GEANT 4 model in CMSSW, checked with CMS Internal Note 2007/000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395" y="2178942"/>
            <a:ext cx="361056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Volume:   113160 cm</a:t>
            </a:r>
            <a:r>
              <a:rPr lang="en-US" sz="1013" baseline="30000" dirty="0"/>
              <a:t>3 </a:t>
            </a:r>
            <a:endParaRPr lang="en-US" sz="1013" b="1" baseline="30000" dirty="0"/>
          </a:p>
          <a:p>
            <a:r>
              <a:rPr lang="en-US" sz="1013" dirty="0"/>
              <a:t>Density:    0.89388  g/cm</a:t>
            </a:r>
          </a:p>
          <a:p>
            <a:r>
              <a:rPr lang="en-GB" sz="1013" dirty="0"/>
              <a:t>Relative Mass Compositions  (%) :  </a:t>
            </a:r>
            <a:endParaRPr lang="en-US" sz="1013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95502" y="2730927"/>
          <a:ext cx="2598540" cy="1971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270"/>
                <a:gridCol w="1299270"/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Carbon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17.1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Hydrogen</a:t>
                      </a:r>
                      <a:r>
                        <a:rPr lang="en-US" sz="1100" b="1" i="0" baseline="0" dirty="0" smtClean="0"/>
                        <a:t> *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2.4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Nitrogen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Oxygen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0.7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Fluorine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9.5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err="1" smtClean="0"/>
                        <a:t>Aluminium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40.1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Silicon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Copper</a:t>
                      </a:r>
                      <a:endParaRPr lang="en-US" sz="1100" b="1" i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b="1" i="0" dirty="0" smtClean="0">
                          <a:solidFill>
                            <a:schemeClr val="accent1"/>
                          </a:solidFill>
                        </a:rPr>
                        <a:t>Silver</a:t>
                      </a:r>
                      <a:endParaRPr lang="en-US" sz="11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1402" y="4612020"/>
            <a:ext cx="9156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* bound state</a:t>
            </a:r>
            <a:endParaRPr lang="en-GB" sz="1013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2" y="4806301"/>
            <a:ext cx="7543800" cy="7355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" y="1287732"/>
            <a:ext cx="1944944" cy="329990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440525" y="1936413"/>
            <a:ext cx="1130039" cy="147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0104" y="1702666"/>
            <a:ext cx="4048116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Region Represents: </a:t>
            </a:r>
            <a:r>
              <a:rPr lang="en-US" sz="1350" b="1" dirty="0"/>
              <a:t>Thermal Shield, Cooling Pipes</a:t>
            </a:r>
          </a:p>
          <a:p>
            <a:r>
              <a:rPr lang="en-US" sz="1013" dirty="0"/>
              <a:t>FLUKA region name: </a:t>
            </a:r>
            <a:r>
              <a:rPr lang="en-US" sz="1013" b="1" dirty="0"/>
              <a:t>Tkectsh3</a:t>
            </a:r>
            <a:endParaRPr lang="en-GB" sz="1013" b="1" dirty="0"/>
          </a:p>
          <a:p>
            <a:r>
              <a:rPr lang="en-GB" sz="1013" dirty="0"/>
              <a:t>FLUKA M</a:t>
            </a:r>
            <a:r>
              <a:rPr lang="en-US" sz="1013" dirty="0" err="1"/>
              <a:t>aterial</a:t>
            </a:r>
            <a:r>
              <a:rPr lang="en-US" sz="1013" dirty="0"/>
              <a:t> name: </a:t>
            </a:r>
            <a:r>
              <a:rPr lang="en-US" sz="1013" b="1" dirty="0"/>
              <a:t>EC-CIRCP</a:t>
            </a:r>
          </a:p>
          <a:p>
            <a:r>
              <a:rPr lang="en-US" sz="1013" dirty="0"/>
              <a:t>Information from  GEANT 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814" y="2520624"/>
            <a:ext cx="361056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Volume:      16256 cm</a:t>
            </a:r>
            <a:r>
              <a:rPr lang="en-US" sz="1013" baseline="30000" dirty="0"/>
              <a:t>3 </a:t>
            </a:r>
            <a:endParaRPr lang="en-US" sz="1013" b="1" baseline="30000" dirty="0"/>
          </a:p>
          <a:p>
            <a:r>
              <a:rPr lang="en-US" sz="1013" dirty="0"/>
              <a:t>Density:     0.78 g/cm</a:t>
            </a:r>
          </a:p>
          <a:p>
            <a:r>
              <a:rPr lang="en-GB" sz="1013" dirty="0"/>
              <a:t>Relative Mass Compositions  (%) :  </a:t>
            </a:r>
            <a:endParaRPr lang="en-US" sz="1013" dirty="0"/>
          </a:p>
        </p:txBody>
      </p:sp>
      <p:sp>
        <p:nvSpPr>
          <p:cNvPr id="9" name="TextBox 8"/>
          <p:cNvSpPr txBox="1"/>
          <p:nvPr/>
        </p:nvSpPr>
        <p:spPr>
          <a:xfrm>
            <a:off x="5689465" y="4616700"/>
            <a:ext cx="9156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* bound state</a:t>
            </a:r>
            <a:endParaRPr lang="en-GB" sz="1013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772528" y="2398133"/>
          <a:ext cx="1488385" cy="219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948"/>
                <a:gridCol w="663437"/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carbon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13.40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copper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26.30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oxygen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0.30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hydrogen</a:t>
                      </a:r>
                      <a:r>
                        <a:rPr lang="en-US" sz="1100" baseline="0" dirty="0" smtClean="0"/>
                        <a:t> *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2.20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silicon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iron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41.30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aluminum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12.90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silver</a:t>
                      </a:r>
                      <a:endParaRPr lang="en-GB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1.80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zinc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1.50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manganese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3"/>
          <a:stretch/>
        </p:blipFill>
        <p:spPr>
          <a:xfrm>
            <a:off x="1037338" y="4776133"/>
            <a:ext cx="6995891" cy="8040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9991" y="1598164"/>
            <a:ext cx="3610561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Region Represents: </a:t>
            </a:r>
            <a:r>
              <a:rPr lang="en-US" sz="1350" b="1" dirty="0"/>
              <a:t>PIXEL CABLE </a:t>
            </a:r>
          </a:p>
          <a:p>
            <a:r>
              <a:rPr lang="en-US" sz="1013" dirty="0"/>
              <a:t>FLUKA region name: </a:t>
            </a:r>
            <a:r>
              <a:rPr lang="en-US" sz="1013" b="1" dirty="0" err="1"/>
              <a:t>Tkbhpcab</a:t>
            </a:r>
            <a:endParaRPr lang="en-GB" sz="1013" b="1" dirty="0"/>
          </a:p>
          <a:p>
            <a:r>
              <a:rPr lang="en-GB" sz="1013" dirty="0"/>
              <a:t>FLUKA M</a:t>
            </a:r>
            <a:r>
              <a:rPr lang="en-US" sz="1013" dirty="0" err="1"/>
              <a:t>aterial</a:t>
            </a:r>
            <a:r>
              <a:rPr lang="en-US" sz="1013" dirty="0"/>
              <a:t> name: </a:t>
            </a:r>
            <a:r>
              <a:rPr lang="en-US" sz="1013" b="1" dirty="0"/>
              <a:t>BHPIXCAB</a:t>
            </a:r>
          </a:p>
          <a:p>
            <a:r>
              <a:rPr lang="en-US" sz="1013" dirty="0"/>
              <a:t>Information from  GEANT 4 model in CMSSW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9" y="1221037"/>
            <a:ext cx="1348706" cy="22882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309020" y="2194918"/>
            <a:ext cx="1309291" cy="936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1772" y="2558998"/>
            <a:ext cx="361056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Volume:     1861.3 cm</a:t>
            </a:r>
            <a:r>
              <a:rPr lang="en-US" sz="1013" baseline="30000" dirty="0"/>
              <a:t>3 </a:t>
            </a:r>
            <a:endParaRPr lang="en-US" sz="1013" b="1" baseline="30000" dirty="0"/>
          </a:p>
          <a:p>
            <a:r>
              <a:rPr lang="en-US" sz="1013" dirty="0"/>
              <a:t>Density:    2.25064  g/cm</a:t>
            </a:r>
          </a:p>
          <a:p>
            <a:r>
              <a:rPr lang="en-GB" sz="1013" dirty="0"/>
              <a:t>Relative Mass Compositions  (%) :  </a:t>
            </a:r>
            <a:endParaRPr lang="en-US" sz="1013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659990" y="3248348"/>
          <a:ext cx="1488385" cy="131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948"/>
                <a:gridCol w="663437"/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carbon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26.30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iron</a:t>
                      </a:r>
                      <a:endParaRPr lang="en-GB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14.80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manganese</a:t>
                      </a:r>
                      <a:endParaRPr lang="en-GB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copper</a:t>
                      </a:r>
                      <a:endParaRPr lang="en-GB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47.50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fluorine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7.20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hydrogen</a:t>
                      </a:r>
                      <a:r>
                        <a:rPr lang="en-US" sz="1100" baseline="0" dirty="0" smtClean="0"/>
                        <a:t> *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4.10</a:t>
                      </a:r>
                      <a:endParaRPr lang="en-GB" sz="11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8471" y="4308531"/>
            <a:ext cx="9156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* bound state</a:t>
            </a:r>
            <a:endParaRPr lang="en-GB" sz="1013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9" y="4831618"/>
            <a:ext cx="7543800" cy="4149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9"/>
            <a:ext cx="7696200" cy="7626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Dependencies: Residual Radiation Estimates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52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FLUKA Code itself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general very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benchmarked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activation with hadronic cascade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ssues with isomer production </a:t>
            </a: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CMS Model for Prompt Field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Correct modelling of total mass in regions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Correct hydrogen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(moderating) content for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thermalising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neutrons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And, of course - All settings incl. the collision source (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DPMJET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-III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CMS Model for Decay Radiation 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Material compositions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(e.g. 1% impurity can be responsible for 99% of activity)</a:t>
            </a:r>
          </a:p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Normalization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&amp;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Luminosity Assumptions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Total luminosity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time distribution of luminosity.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general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ong-lived nuclei 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onger cooling times: depend on total luminosity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hort-lived nuclei 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horter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cooling times: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depends on instantaneous luminosity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0426" y="1372239"/>
            <a:ext cx="3610561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Region Represents: </a:t>
            </a:r>
            <a:r>
              <a:rPr lang="en-US" sz="1350" b="1" dirty="0"/>
              <a:t>Cable Tray and Cables</a:t>
            </a:r>
          </a:p>
          <a:p>
            <a:r>
              <a:rPr lang="en-US" sz="1013" dirty="0"/>
              <a:t>FLUKA region name: </a:t>
            </a:r>
            <a:r>
              <a:rPr lang="en-GB" sz="1013" dirty="0"/>
              <a:t>R059b  </a:t>
            </a:r>
          </a:p>
          <a:p>
            <a:r>
              <a:rPr lang="en-GB" sz="1013" dirty="0"/>
              <a:t>FLUKA M</a:t>
            </a:r>
            <a:r>
              <a:rPr lang="en-US" sz="1013" dirty="0" err="1"/>
              <a:t>aterial</a:t>
            </a:r>
            <a:r>
              <a:rPr lang="en-US" sz="1013" dirty="0"/>
              <a:t> name: CABLE_AV</a:t>
            </a:r>
          </a:p>
          <a:p>
            <a:r>
              <a:rPr lang="en-US" sz="1013" dirty="0"/>
              <a:t>Information  from  </a:t>
            </a:r>
            <a:r>
              <a:rPr lang="en-US" sz="1013" dirty="0" err="1"/>
              <a:t>Duccio’s</a:t>
            </a:r>
            <a:r>
              <a:rPr lang="en-US" sz="1013" dirty="0"/>
              <a:t> tables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0426" y="2207199"/>
            <a:ext cx="2103542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Volume:   ?</a:t>
            </a:r>
            <a:endParaRPr lang="en-US" sz="1013" b="1" baseline="30000" dirty="0"/>
          </a:p>
          <a:p>
            <a:r>
              <a:rPr lang="en-US" sz="1013" dirty="0"/>
              <a:t>Density:    0.88  g/cm</a:t>
            </a:r>
          </a:p>
          <a:p>
            <a:r>
              <a:rPr lang="en-GB" sz="1013" dirty="0"/>
              <a:t>Relative Mass Compositions  (%) :  </a:t>
            </a:r>
            <a:endParaRPr lang="en-US" sz="1013" dirty="0"/>
          </a:p>
        </p:txBody>
      </p:sp>
      <p:sp>
        <p:nvSpPr>
          <p:cNvPr id="6" name="TextBox 5"/>
          <p:cNvSpPr txBox="1"/>
          <p:nvPr/>
        </p:nvSpPr>
        <p:spPr>
          <a:xfrm>
            <a:off x="3359544" y="4737923"/>
            <a:ext cx="9156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* bound state</a:t>
            </a:r>
            <a:endParaRPr lang="en-GB" sz="1013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8" y="944735"/>
            <a:ext cx="2057000" cy="21148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959428" y="1629963"/>
            <a:ext cx="1831436" cy="9395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88145" y="2136585"/>
            <a:ext cx="2979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CABLE-AV:</a:t>
            </a:r>
            <a:br>
              <a:rPr lang="en-US" altLang="en-US" sz="7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7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7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288145" y="2390500"/>
          <a:ext cx="1576142" cy="3406664"/>
        </p:xfrm>
        <a:graphic>
          <a:graphicData uri="http://schemas.openxmlformats.org/drawingml/2006/table">
            <a:tbl>
              <a:tblPr/>
              <a:tblGrid>
                <a:gridCol w="788071"/>
                <a:gridCol w="788071"/>
              </a:tblGrid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Copper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33.720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Silver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0.602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 smtClean="0">
                          <a:effectLst/>
                        </a:rPr>
                        <a:t>Aluminium</a:t>
                      </a:r>
                      <a:endParaRPr lang="en-GB" sz="1000" dirty="0">
                        <a:effectLst/>
                      </a:endParaRP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4.529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Iron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27.296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Nickel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6.185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Manganese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0.884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Chromium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8.174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Molybdenum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1.105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Phosphor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0.020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 err="1">
                          <a:effectLst/>
                        </a:rPr>
                        <a:t>Sulfur</a:t>
                      </a:r>
                      <a:endParaRPr lang="en-GB" sz="1000" dirty="0">
                        <a:effectLst/>
                      </a:endParaRP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0.004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Cobalt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0.044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Carbon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9.689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Nitrogen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0.109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Hydrogen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1.293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Oxygen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0.435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Silicon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/>
                        <a:t>0.521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algn="just"/>
                      <a:r>
                        <a:rPr lang="en-GB" sz="1000" dirty="0">
                          <a:effectLst/>
                        </a:rPr>
                        <a:t>Fluorine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5.402</a:t>
                      </a:r>
                    </a:p>
                  </a:txBody>
                  <a:tcPr marL="47993" marR="47993" marT="23996" marB="23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r="1614"/>
          <a:stretch/>
        </p:blipFill>
        <p:spPr>
          <a:xfrm>
            <a:off x="334066" y="5199490"/>
            <a:ext cx="5808065" cy="63267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51263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6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371600"/>
            <a:ext cx="8420100" cy="4077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761"/>
            <a:ext cx="8534400" cy="580247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Simulations with updated Tracker in CMS FLUKA model + SESAME Tool  (for open configuration)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Predicted Ambient Dose Eq.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Rates, H*(10), higher than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expected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considering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easurements by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S.Bally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LS1)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>
              <a:solidFill>
                <a:srgbClr val="1C11AF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LS1 simulation (identical model, but LS1 settings) &amp; measurement comparison found here: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https://indico.cern.ch/event/468103/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 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Bergtrom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agreement near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beampipe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not so good at larger radii </a:t>
            </a:r>
          </a:p>
          <a:p>
            <a:pPr lvl="1"/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pPr lvl="1"/>
            <a:endParaRPr lang="en-US" dirty="0" smtClean="0">
              <a:solidFill>
                <a:srgbClr val="1C11AF"/>
              </a:solidFill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7512" y="2514600"/>
            <a:ext cx="4395417" cy="2783970"/>
            <a:chOff x="841978" y="3278276"/>
            <a:chExt cx="5181600" cy="31225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978" y="3278276"/>
              <a:ext cx="5181600" cy="312252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5292067" y="4501394"/>
              <a:ext cx="11496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H*(10) [</a:t>
              </a:r>
              <a:r>
                <a:rPr lang="en-GB" sz="12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uSv</a:t>
              </a:r>
              <a:r>
                <a:rPr lang="en-GB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/h]</a:t>
              </a:r>
              <a:endParaRPr lang="en-GB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1926"/>
            <a:ext cx="8839200" cy="762699"/>
          </a:xfrm>
        </p:spPr>
        <p:txBody>
          <a:bodyPr>
            <a:noAutofit/>
          </a:bodyPr>
          <a:lstStyle/>
          <a:p>
            <a:r>
              <a:rPr lang="en-US" sz="2800" dirty="0" smtClean="0"/>
              <a:t>Rad Level Estimates for Pixel Insertion EYETS 2016/17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Review of December Meeting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60747" y="5011739"/>
            <a:ext cx="1871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I.Bergstrom</a:t>
            </a:r>
            <a:r>
              <a:rPr lang="en-US" sz="1600" b="1" i="1" dirty="0" smtClean="0"/>
              <a:t> HSE/RP</a:t>
            </a:r>
            <a:endParaRPr lang="en-GB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626408"/>
            <a:ext cx="263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Heavy Ion Run is considered as cooling time. EYETS day 1 is 40 days since PP collisions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FLUKA simulations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2409" y="2826989"/>
            <a:ext cx="439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https://indico.cern.ch/event/468103/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zooms and 1d plots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77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39" y="363719"/>
            <a:ext cx="8534400" cy="76269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Contributions from Individual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Review from December Meeting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14" y="3738793"/>
            <a:ext cx="4191172" cy="26088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60" y="1091599"/>
            <a:ext cx="4305385" cy="26601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48000" y="145134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0910" y="42388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Tracker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Only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4601" y="156893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Beampipe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Only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5287578"/>
            <a:ext cx="268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EB, MB, HB, Solenoid Only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9" y="1142732"/>
            <a:ext cx="4045374" cy="2509838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38600" y="1219200"/>
            <a:ext cx="419100" cy="377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364019" y="1075337"/>
            <a:ext cx="419100" cy="3772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8210945" y="3753211"/>
            <a:ext cx="419100" cy="3772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019550" y="3839279"/>
            <a:ext cx="419100" cy="3772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176856" y="14956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2" y="3787844"/>
            <a:ext cx="4214132" cy="2623894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4019550" y="3849033"/>
            <a:ext cx="419100" cy="3772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819271" y="423600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Tracker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0" y="6460789"/>
            <a:ext cx="4505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 Contribution from Tracker and BH  at ~  30&lt;R&lt;120cm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400800" y="6324600"/>
            <a:ext cx="176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Plots by </a:t>
            </a:r>
            <a:r>
              <a:rPr lang="en-US" sz="1600" b="1" i="1" dirty="0" err="1" smtClean="0"/>
              <a:t>L.Gloggler</a:t>
            </a:r>
            <a:endParaRPr lang="en-GB" sz="1600" b="1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6041178" y="662894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 cool: EYETS </a:t>
            </a:r>
            <a:r>
              <a:rPr lang="en-US" b="1" dirty="0" smtClean="0">
                <a:solidFill>
                  <a:srgbClr val="00B050"/>
                </a:solidFill>
              </a:rPr>
              <a:t>2016/17Day </a:t>
            </a:r>
            <a:r>
              <a:rPr lang="en-US" b="1" dirty="0" smtClean="0">
                <a:solidFill>
                  <a:srgbClr val="00B050"/>
                </a:solidFill>
              </a:rPr>
              <a:t>33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626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Conclusions &amp; Follow-Up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Review from December Meeting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48" y="1274845"/>
            <a:ext cx="5518407" cy="5218034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FLUKA estimates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beampipe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activation okay</a:t>
            </a:r>
          </a:p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Beampipe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shielding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(extended) required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at ~3.3 m 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HF beam pipe contribution should be addressed (extend shielding/limit stay)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Bulkhead shield study performed by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L.Gloeggler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feasible for use in EYETS 2016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 redo study for LS2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r>
              <a:rPr lang="en-US" sz="1600" b="1" dirty="0" smtClean="0">
                <a:solidFill>
                  <a:srgbClr val="2E09B7"/>
                </a:solidFill>
                <a:latin typeface="+mn-lt"/>
                <a:sym typeface="Wingdings" panose="05000000000000000000" pitchFamily="2" charset="2"/>
              </a:rPr>
              <a:t>Key Follow Up Points: </a:t>
            </a:r>
            <a:endParaRPr lang="en-US" sz="1600" dirty="0" smtClean="0">
              <a:solidFill>
                <a:srgbClr val="2E09B7"/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n-US" sz="1600" b="1" dirty="0" smtClean="0">
                <a:latin typeface="+mn-lt"/>
                <a:sym typeface="Wingdings" panose="05000000000000000000" pitchFamily="2" charset="2"/>
              </a:rPr>
              <a:t>Investigate further Bulkhead contribution to dose rate</a:t>
            </a:r>
            <a:endParaRPr lang="en-US" sz="1600" b="1" dirty="0" smtClean="0">
              <a:latin typeface="+mn-lt"/>
            </a:endParaRP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Material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heck and make further simulations for residual nuclei / Gamma Spectra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identify main contributing nuclides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Investigate cable hotspot region </a:t>
            </a:r>
          </a:p>
          <a:p>
            <a:pPr lvl="1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xtensive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material check already in process 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Kurochkin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Profit from Benchmark Measurements in YETS 2015/16  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amma ray spec and H*(10) detailed map near bulkhead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ontribution from heavy ion run, in case of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-p collisions?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Simulations recently performed.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Please contact Heinz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Vincke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/Ida Bergstrom for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HSE/RP group results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29" y="3124200"/>
            <a:ext cx="3385271" cy="2071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6600" y="5102533"/>
            <a:ext cx="2023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 Bergstrom, HSE/RP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429000"/>
            <a:ext cx="230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H*(10) Dose Rates: with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hielding at 10.7m flange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655" y="677052"/>
            <a:ext cx="3287665" cy="2073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6600" y="914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RATIO PLOT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without/with shield at 3.3m flange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57800" y="1828800"/>
            <a:ext cx="3952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2236355"/>
            <a:ext cx="1371600" cy="818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6601" y="496755"/>
            <a:ext cx="2023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 Bergstrom, HSE/RP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Tracker Model in FLUKA - Material Check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999" y="931105"/>
            <a:ext cx="51243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The current CMS FLUKA TK </a:t>
            </a:r>
            <a:r>
              <a:rPr lang="en-US" dirty="0" smtClean="0"/>
              <a:t>model is b</a:t>
            </a:r>
            <a:r>
              <a:rPr lang="en-US" dirty="0" smtClean="0">
                <a:cs typeface="Times New Roman" panose="02020603050405020304" pitchFamily="18" charset="0"/>
              </a:rPr>
              <a:t>ased on material budget</a:t>
            </a:r>
            <a:r>
              <a:rPr lang="en-US" b="1" dirty="0" smtClean="0">
                <a:cs typeface="Times New Roman" panose="02020603050405020304" pitchFamily="18" charset="0"/>
              </a:rPr>
              <a:t> for </a:t>
            </a:r>
            <a:r>
              <a:rPr lang="en-US" b="1" dirty="0">
                <a:cs typeface="Times New Roman" panose="02020603050405020304" pitchFamily="18" charset="0"/>
              </a:rPr>
              <a:t>Phase </a:t>
            </a:r>
            <a:r>
              <a:rPr lang="en-US" b="1" dirty="0" smtClean="0">
                <a:cs typeface="Times New Roman" panose="02020603050405020304" pitchFamily="18" charset="0"/>
              </a:rPr>
              <a:t>I as in CMSSW</a:t>
            </a:r>
            <a:endParaRPr lang="en-US" b="1" dirty="0"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Bulkhead Regions - material taken directly from GEANT 4 model.</a:t>
            </a: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cs typeface="Times New Roman" panose="02020603050405020304" pitchFamily="18" charset="0"/>
              </a:rPr>
              <a:t>I.Kurochkin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N.Bacchetta</a:t>
            </a:r>
            <a:r>
              <a:rPr lang="en-US" dirty="0" smtClean="0">
                <a:cs typeface="Times New Roman" panose="02020603050405020304" pitchFamily="18" charset="0"/>
              </a:rPr>
              <a:t>, check: CMSSW material budget implemented to FLUKA – no faults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cs typeface="Times New Roman" panose="02020603050405020304" pitchFamily="18" charset="0"/>
              </a:rPr>
              <a:t>However </a:t>
            </a:r>
            <a:r>
              <a:rPr lang="en-US" dirty="0" smtClean="0">
                <a:cs typeface="Times New Roman" panose="02020603050405020304" pitchFamily="18" charset="0"/>
              </a:rPr>
              <a:t>- GEANT 4 /TK model itself may not contain correct material description. </a:t>
            </a: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Excess cobalt (2.8%) in “Inconel” used in GEANT4 models. There should be no cobalt (apart from </a:t>
            </a:r>
            <a:r>
              <a:rPr lang="en-US" i="1" dirty="0" smtClean="0">
                <a:cs typeface="Times New Roman" panose="02020603050405020304" pitchFamily="18" charset="0"/>
              </a:rPr>
              <a:t>very</a:t>
            </a:r>
            <a:r>
              <a:rPr lang="en-US" dirty="0" smtClean="0">
                <a:cs typeface="Times New Roman" panose="02020603050405020304" pitchFamily="18" charset="0"/>
              </a:rPr>
              <a:t> small trace amounts with nickel)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~200g </a:t>
            </a:r>
            <a:r>
              <a:rPr lang="en-US" dirty="0"/>
              <a:t>of </a:t>
            </a:r>
            <a:r>
              <a:rPr lang="en-US" dirty="0" smtClean="0"/>
              <a:t>cobalt in the </a:t>
            </a:r>
            <a:r>
              <a:rPr lang="en-US" dirty="0"/>
              <a:t>thermal screen </a:t>
            </a:r>
            <a:r>
              <a:rPr lang="en-US" dirty="0" smtClean="0"/>
              <a:t>region  should be removed  (&amp;1</a:t>
            </a:r>
            <a:r>
              <a:rPr lang="en-US" dirty="0" smtClean="0">
                <a:cs typeface="Times New Roman" panose="02020603050405020304" pitchFamily="18" charset="0"/>
              </a:rPr>
              <a:t>0g Cobalt in nose)</a:t>
            </a: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&amp; Add trace amounts where there is Nickel..?</a:t>
            </a:r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Conclusion:  </a:t>
            </a:r>
            <a:r>
              <a:rPr lang="en-US" dirty="0"/>
              <a:t>We can make minor improvements (as with any region) but this is unlikely cause of </a:t>
            </a:r>
            <a:r>
              <a:rPr lang="en-US" dirty="0" smtClean="0"/>
              <a:t>simulation/measurement </a:t>
            </a:r>
            <a:r>
              <a:rPr lang="en-US" dirty="0" smtClean="0"/>
              <a:t>difference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67412"/>
            <a:ext cx="2314237" cy="218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6"/>
          <a:stretch/>
        </p:blipFill>
        <p:spPr>
          <a:xfrm>
            <a:off x="5781872" y="881448"/>
            <a:ext cx="2895600" cy="166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3" t="3190" r="-11436" b="-591"/>
          <a:stretch/>
        </p:blipFill>
        <p:spPr>
          <a:xfrm>
            <a:off x="5629472" y="2590799"/>
            <a:ext cx="1600200" cy="207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/>
          <a:stretch/>
        </p:blipFill>
        <p:spPr>
          <a:xfrm>
            <a:off x="7086600" y="2595800"/>
            <a:ext cx="1828800" cy="18743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723300"/>
            <a:ext cx="5213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Tracker Model by Igor </a:t>
            </a:r>
            <a:r>
              <a:rPr lang="en-US" sz="1400" dirty="0" err="1" smtClean="0">
                <a:hlinkClick r:id="rId7"/>
              </a:rPr>
              <a:t>Kurochkin</a:t>
            </a:r>
            <a:r>
              <a:rPr lang="en-US" sz="1400" dirty="0" smtClean="0">
                <a:hlinkClick r:id="rId7"/>
              </a:rPr>
              <a:t>:</a:t>
            </a:r>
            <a:endParaRPr lang="en-GB" sz="1400" dirty="0" smtClean="0">
              <a:hlinkClick r:id="rId7"/>
            </a:endParaRPr>
          </a:p>
          <a:p>
            <a:r>
              <a:rPr lang="en-GB" sz="1400" dirty="0" smtClean="0">
                <a:hlinkClick r:id="rId7"/>
              </a:rPr>
              <a:t>https</a:t>
            </a:r>
            <a:r>
              <a:rPr lang="en-GB" sz="1400" dirty="0">
                <a:hlinkClick r:id="rId7"/>
              </a:rPr>
              <a:t>://espace.cern.ch/cms-project-bril/SitePages/v.3.9.0.0.aspx</a:t>
            </a:r>
            <a:endParaRPr lang="en-GB" sz="1400" dirty="0"/>
          </a:p>
          <a:p>
            <a:r>
              <a:rPr lang="en-GB" sz="1400" dirty="0">
                <a:solidFill>
                  <a:srgbClr val="0000FF"/>
                </a:solidFill>
              </a:rPr>
              <a:t>https://indico.cern.ch/event/386582/</a:t>
            </a:r>
          </a:p>
        </p:txBody>
      </p:sp>
    </p:spTree>
    <p:extLst>
      <p:ext uri="{BB962C8B-B14F-4D97-AF65-F5344CB8AC3E}">
        <p14:creationId xmlns:p14="http://schemas.microsoft.com/office/powerpoint/2010/main" val="16463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0EC2-314C-4A9E-92BD-8F36AAD5F27D}" type="slidenum">
              <a:rPr lang="en-GB" smtClean="0"/>
              <a:t>8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8550"/>
            <a:ext cx="10058400" cy="1260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contributing isotopes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Nuclei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(example hotspot region)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400" y="1204278"/>
            <a:ext cx="1850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material composition:</a:t>
            </a:r>
          </a:p>
          <a:p>
            <a:r>
              <a:rPr lang="en-US" sz="1400" dirty="0" smtClean="0"/>
              <a:t>carbon	    19.9%</a:t>
            </a:r>
          </a:p>
          <a:p>
            <a:r>
              <a:rPr lang="en-US" sz="1400" dirty="0" smtClean="0"/>
              <a:t>copper	    49.1%</a:t>
            </a:r>
          </a:p>
          <a:p>
            <a:r>
              <a:rPr lang="en-US" sz="1400" dirty="0" smtClean="0"/>
              <a:t>oxygen	    0.6%</a:t>
            </a:r>
          </a:p>
          <a:p>
            <a:r>
              <a:rPr lang="en-US" sz="1400" dirty="0" smtClean="0"/>
              <a:t>hydrogen	    2.8%</a:t>
            </a:r>
          </a:p>
          <a:p>
            <a:r>
              <a:rPr lang="en-US" sz="1400" dirty="0" smtClean="0"/>
              <a:t>silicon	    0.2%</a:t>
            </a:r>
          </a:p>
          <a:p>
            <a:r>
              <a:rPr lang="en-US" sz="1400" dirty="0" smtClean="0"/>
              <a:t>iron	    2.6%</a:t>
            </a:r>
          </a:p>
          <a:p>
            <a:r>
              <a:rPr lang="en-US" sz="1400" dirty="0" smtClean="0"/>
              <a:t>aluminum   	    12.4%</a:t>
            </a:r>
          </a:p>
          <a:p>
            <a:r>
              <a:rPr lang="en-US" sz="1400" dirty="0" smtClean="0"/>
              <a:t>silver	    1.7%</a:t>
            </a:r>
          </a:p>
          <a:p>
            <a:r>
              <a:rPr lang="en-US" sz="1400" dirty="0" smtClean="0"/>
              <a:t>fluorine	    10.7%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8534" y="1600199"/>
            <a:ext cx="3594234" cy="4420777"/>
            <a:chOff x="304629" y="1058376"/>
            <a:chExt cx="4064856" cy="47604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29" y="1058376"/>
              <a:ext cx="2291614" cy="4760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1092081" y="2463185"/>
              <a:ext cx="1687214" cy="1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96243" y="1841729"/>
              <a:ext cx="1773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Hotspot: bulkhead </a:t>
              </a:r>
            </a:p>
            <a:p>
              <a:r>
                <a:rPr lang="en-US" sz="1600" dirty="0" smtClean="0"/>
                <a:t>outer cable region</a:t>
              </a:r>
              <a:endParaRPr lang="en-GB" sz="16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12333"/>
            <a:ext cx="4633376" cy="2986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0207" y="1606562"/>
            <a:ext cx="3359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ost active isotopes in material: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aseline="30000" dirty="0" smtClean="0"/>
              <a:t>110</a:t>
            </a:r>
            <a:r>
              <a:rPr lang="en-US" sz="1600" dirty="0" smtClean="0"/>
              <a:t>Ag (incl. isomer)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aseline="30000" dirty="0" smtClean="0"/>
              <a:t>60</a:t>
            </a:r>
            <a:r>
              <a:rPr lang="en-US" sz="1600" dirty="0" smtClean="0"/>
              <a:t>Co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6309503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Plot by </a:t>
            </a:r>
            <a:r>
              <a:rPr lang="en-US" sz="1600" b="1" i="1" dirty="0" err="1" smtClean="0"/>
              <a:t>L.Gloggler</a:t>
            </a:r>
            <a:endParaRPr lang="en-GB" sz="1600" b="1" i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2895600"/>
            <a:ext cx="32766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17/03/2016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0EC2-314C-4A9E-92BD-8F36AAD5F27D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41" y="1143188"/>
            <a:ext cx="6249376" cy="4328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8700" y="5611372"/>
            <a:ext cx="7367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Boundary crossing from air to air at Z=297.3cm and 102 cm &lt; R &lt; 123.3 cm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Day 1 </a:t>
            </a:r>
            <a:r>
              <a:rPr lang="en-US" dirty="0"/>
              <a:t>EYETS </a:t>
            </a:r>
            <a:r>
              <a:rPr lang="en-US" dirty="0" smtClean="0"/>
              <a:t>2016/2017: Gamma energies consistent with </a:t>
            </a:r>
            <a:r>
              <a:rPr lang="en-US" dirty="0" smtClean="0">
                <a:solidFill>
                  <a:srgbClr val="FF0000"/>
                </a:solidFill>
              </a:rPr>
              <a:t>Ag -110m 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1509253"/>
            <a:ext cx="7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FLUKA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r="16626" b="644"/>
          <a:stretch/>
        </p:blipFill>
        <p:spPr>
          <a:xfrm>
            <a:off x="390631" y="1417539"/>
            <a:ext cx="1594280" cy="36878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1371600" y="2246677"/>
            <a:ext cx="0" cy="1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371600" y="2286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9044" y="1945378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118550"/>
            <a:ext cx="10058400" cy="1260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contributing isotopes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Spectrum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(near example hotspot region)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4982" y="1885085"/>
            <a:ext cx="204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Peak Identification: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Work in Progress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4608" y="5280595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Plot by </a:t>
            </a:r>
            <a:r>
              <a:rPr lang="en-US" sz="1600" b="1" i="1" dirty="0" err="1" smtClean="0"/>
              <a:t>L.Gloggler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288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10876</TotalTime>
  <Words>2322</Words>
  <Application>Microsoft Office PowerPoint</Application>
  <PresentationFormat>On-screen Show (4:3)</PresentationFormat>
  <Paragraphs>566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</vt:lpstr>
      <vt:lpstr>Calibri</vt:lpstr>
      <vt:lpstr>Helvetica</vt:lpstr>
      <vt:lpstr>SYMBOL</vt:lpstr>
      <vt:lpstr>Tahoma</vt:lpstr>
      <vt:lpstr>Times New Roman</vt:lpstr>
      <vt:lpstr>Wingdings</vt:lpstr>
      <vt:lpstr>Office Theme</vt:lpstr>
      <vt:lpstr>Status Summary: Estimation of Radiation Levels for the Pixel Insertion in (E)YETS 2016/17 and Residual Radiation Measurements: YETS 2015/16   </vt:lpstr>
      <vt:lpstr>Overview </vt:lpstr>
      <vt:lpstr>Dependencies: Residual Radiation Estimates </vt:lpstr>
      <vt:lpstr>Rad Level Estimates for Pixel Insertion EYETS 2016/17  Review of December Meeting</vt:lpstr>
      <vt:lpstr>Contributions from Individual Components Review from December Meeting </vt:lpstr>
      <vt:lpstr> Conclusions &amp; Follow-Up  Review from December Meeting </vt:lpstr>
      <vt:lpstr>Tracker Model in FLUKA - Material Check</vt:lpstr>
      <vt:lpstr>PowerPoint Presentation</vt:lpstr>
      <vt:lpstr>PowerPoint Presentation</vt:lpstr>
      <vt:lpstr>PowerPoint Presentation</vt:lpstr>
      <vt:lpstr>Silver 110m Isomer and FLUKA </vt:lpstr>
      <vt:lpstr>YETS 15/16 Gamma Ray Spec Measurements</vt:lpstr>
      <vt:lpstr>Beampipe, Z = 3.33m</vt:lpstr>
      <vt:lpstr>YETS 15/16 Simulations</vt:lpstr>
      <vt:lpstr>Simulations – Irradiation Profiles</vt:lpstr>
      <vt:lpstr>Spectra BeamPipe, Z= 3.21m</vt:lpstr>
      <vt:lpstr>Spectra Bulkhead</vt:lpstr>
      <vt:lpstr>PowerPoint Presentation</vt:lpstr>
      <vt:lpstr>FLUKA Results Ambient Dose Eq Rates </vt:lpstr>
      <vt:lpstr>Summary </vt:lpstr>
      <vt:lpstr>Back-Up Slides</vt:lpstr>
      <vt:lpstr>PowerPoint Presentation</vt:lpstr>
      <vt:lpstr>Ag-110  Ag-110m</vt:lpstr>
      <vt:lpstr>Forming FLUKA PP collision profile</vt:lpstr>
      <vt:lpstr>Cobalt 57  &amp;  58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BRIL Radiation Simulation</dc:title>
  <dc:creator>Sophie Mallows</dc:creator>
  <cp:lastModifiedBy>Sophie Mallows</cp:lastModifiedBy>
  <cp:revision>558</cp:revision>
  <dcterms:created xsi:type="dcterms:W3CDTF">2006-08-16T00:00:00Z</dcterms:created>
  <dcterms:modified xsi:type="dcterms:W3CDTF">2016-03-17T14:49:10Z</dcterms:modified>
</cp:coreProperties>
</file>