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42.xml" ContentType="application/vnd.openxmlformats-officedocument.presentationml.notesSlide+xml"/>
  <Override PartName="/ppt/slides/slide28.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50"/>
  </p:notesMasterIdLst>
  <p:handoutMasterIdLst>
    <p:handoutMasterId r:id="rId51"/>
  </p:handoutMasterIdLst>
  <p:sldIdLst>
    <p:sldId id="257" r:id="rId2"/>
    <p:sldId id="334" r:id="rId3"/>
    <p:sldId id="258" r:id="rId4"/>
    <p:sldId id="299" r:id="rId5"/>
    <p:sldId id="366" r:id="rId6"/>
    <p:sldId id="303" r:id="rId7"/>
    <p:sldId id="259" r:id="rId8"/>
    <p:sldId id="390" r:id="rId9"/>
    <p:sldId id="260" r:id="rId10"/>
    <p:sldId id="373" r:id="rId11"/>
    <p:sldId id="261" r:id="rId12"/>
    <p:sldId id="361" r:id="rId13"/>
    <p:sldId id="369" r:id="rId14"/>
    <p:sldId id="372" r:id="rId15"/>
    <p:sldId id="339" r:id="rId16"/>
    <p:sldId id="375" r:id="rId17"/>
    <p:sldId id="378" r:id="rId18"/>
    <p:sldId id="302" r:id="rId19"/>
    <p:sldId id="280" r:id="rId20"/>
    <p:sldId id="377" r:id="rId21"/>
    <p:sldId id="349" r:id="rId22"/>
    <p:sldId id="279" r:id="rId23"/>
    <p:sldId id="383" r:id="rId24"/>
    <p:sldId id="384" r:id="rId25"/>
    <p:sldId id="382" r:id="rId26"/>
    <p:sldId id="284" r:id="rId27"/>
    <p:sldId id="285" r:id="rId28"/>
    <p:sldId id="333" r:id="rId29"/>
    <p:sldId id="286" r:id="rId30"/>
    <p:sldId id="288" r:id="rId31"/>
    <p:sldId id="364" r:id="rId32"/>
    <p:sldId id="391" r:id="rId33"/>
    <p:sldId id="290" r:id="rId34"/>
    <p:sldId id="291" r:id="rId35"/>
    <p:sldId id="392" r:id="rId36"/>
    <p:sldId id="331" r:id="rId37"/>
    <p:sldId id="354" r:id="rId38"/>
    <p:sldId id="292" r:id="rId39"/>
    <p:sldId id="368" r:id="rId40"/>
    <p:sldId id="388" r:id="rId41"/>
    <p:sldId id="387" r:id="rId42"/>
    <p:sldId id="379" r:id="rId43"/>
    <p:sldId id="389" r:id="rId44"/>
    <p:sldId id="385" r:id="rId45"/>
    <p:sldId id="304" r:id="rId46"/>
    <p:sldId id="380" r:id="rId47"/>
    <p:sldId id="323" r:id="rId48"/>
    <p:sldId id="320" r:id="rId49"/>
  </p:sldIdLst>
  <p:sldSz cx="9144000" cy="6858000" type="screen4x3"/>
  <p:notesSz cx="6670675" cy="9875838"/>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F9933"/>
    <a:srgbClr val="FFCC00"/>
    <a:srgbClr val="FFFF00"/>
    <a:srgbClr val="000000"/>
    <a:srgbClr val="B80000"/>
    <a:srgbClr val="993300"/>
    <a:srgbClr val="777777"/>
    <a:srgbClr val="FFFF66"/>
    <a:srgbClr val="3399FF"/>
    <a:srgbClr val="3366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özepesen sötét stílus 2 – 2.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Világos stílus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660B408-B3CF-4A94-85FC-2B1E0A45F4A2}" styleName="Sötét stílus 2 – 1./2. jelölőszín">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Világos stílus 1 – 2. jelölőszín">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8244" autoAdjust="0"/>
    <p:restoredTop sz="95621" autoAdjust="0"/>
  </p:normalViewPr>
  <p:slideViewPr>
    <p:cSldViewPr>
      <p:cViewPr varScale="1">
        <p:scale>
          <a:sx n="146" d="100"/>
          <a:sy n="146" d="100"/>
        </p:scale>
        <p:origin x="-1200" y="-112"/>
      </p:cViewPr>
      <p:guideLst>
        <p:guide orient="horz" pos="2160"/>
        <p:guide pos="2880"/>
      </p:guideLst>
    </p:cSldViewPr>
  </p:slideViewPr>
  <p:outlineViewPr>
    <p:cViewPr>
      <p:scale>
        <a:sx n="33" d="100"/>
        <a:sy n="33" d="100"/>
      </p:scale>
      <p:origin x="0" y="435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3" y="2"/>
            <a:ext cx="2889795" cy="497424"/>
          </a:xfrm>
          <a:prstGeom prst="rect">
            <a:avLst/>
          </a:prstGeom>
        </p:spPr>
        <p:txBody>
          <a:bodyPr vert="horz" lIns="95712" tIns="47855" rIns="95712" bIns="47855" rtlCol="0"/>
          <a:lstStyle>
            <a:lvl1pPr algn="l">
              <a:defRPr sz="1300"/>
            </a:lvl1pPr>
          </a:lstStyle>
          <a:p>
            <a:pPr>
              <a:defRPr/>
            </a:pPr>
            <a:endParaRPr lang="en-US"/>
          </a:p>
        </p:txBody>
      </p:sp>
      <p:sp>
        <p:nvSpPr>
          <p:cNvPr id="3" name="Dátum helye 2"/>
          <p:cNvSpPr>
            <a:spLocks noGrp="1"/>
          </p:cNvSpPr>
          <p:nvPr>
            <p:ph type="dt" sz="quarter" idx="1"/>
          </p:nvPr>
        </p:nvSpPr>
        <p:spPr>
          <a:xfrm>
            <a:off x="3779324" y="2"/>
            <a:ext cx="2889795" cy="497424"/>
          </a:xfrm>
          <a:prstGeom prst="rect">
            <a:avLst/>
          </a:prstGeom>
        </p:spPr>
        <p:txBody>
          <a:bodyPr vert="horz" lIns="95712" tIns="47855" rIns="95712" bIns="47855" rtlCol="0"/>
          <a:lstStyle>
            <a:lvl1pPr algn="r">
              <a:defRPr sz="1300"/>
            </a:lvl1pPr>
          </a:lstStyle>
          <a:p>
            <a:pPr>
              <a:defRPr/>
            </a:pPr>
            <a:fld id="{604FA2BB-E22C-4F15-94AA-6DC1ACBA7712}" type="datetimeFigureOut">
              <a:rPr lang="hu-HU"/>
              <a:pPr>
                <a:defRPr/>
              </a:pPr>
              <a:t>4/24/19</a:t>
            </a:fld>
            <a:endParaRPr lang="en-US"/>
          </a:p>
        </p:txBody>
      </p:sp>
      <p:sp>
        <p:nvSpPr>
          <p:cNvPr id="4" name="Élőláb helye 3"/>
          <p:cNvSpPr>
            <a:spLocks noGrp="1"/>
          </p:cNvSpPr>
          <p:nvPr>
            <p:ph type="ftr" sz="quarter" idx="2"/>
          </p:nvPr>
        </p:nvSpPr>
        <p:spPr>
          <a:xfrm>
            <a:off x="3" y="9376837"/>
            <a:ext cx="2889795" cy="497424"/>
          </a:xfrm>
          <a:prstGeom prst="rect">
            <a:avLst/>
          </a:prstGeom>
        </p:spPr>
        <p:txBody>
          <a:bodyPr vert="horz" lIns="95712" tIns="47855" rIns="95712" bIns="47855" rtlCol="0" anchor="b"/>
          <a:lstStyle>
            <a:lvl1pPr algn="l">
              <a:defRPr sz="1300"/>
            </a:lvl1pPr>
          </a:lstStyle>
          <a:p>
            <a:pPr>
              <a:defRPr/>
            </a:pPr>
            <a:endParaRPr lang="en-US"/>
          </a:p>
        </p:txBody>
      </p:sp>
      <p:sp>
        <p:nvSpPr>
          <p:cNvPr id="5" name="Dia számának helye 4"/>
          <p:cNvSpPr>
            <a:spLocks noGrp="1"/>
          </p:cNvSpPr>
          <p:nvPr>
            <p:ph type="sldNum" sz="quarter" idx="3"/>
          </p:nvPr>
        </p:nvSpPr>
        <p:spPr>
          <a:xfrm>
            <a:off x="3779324" y="9376837"/>
            <a:ext cx="2889795" cy="497424"/>
          </a:xfrm>
          <a:prstGeom prst="rect">
            <a:avLst/>
          </a:prstGeom>
        </p:spPr>
        <p:txBody>
          <a:bodyPr vert="horz" lIns="95712" tIns="47855" rIns="95712" bIns="47855" rtlCol="0" anchor="b"/>
          <a:lstStyle>
            <a:lvl1pPr algn="r">
              <a:defRPr sz="1300"/>
            </a:lvl1pPr>
          </a:lstStyle>
          <a:p>
            <a:pPr>
              <a:defRPr/>
            </a:pPr>
            <a:fld id="{CD91EA8F-DBD7-4D81-B4B0-836F70071DF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1549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2"/>
            <a:ext cx="2891353" cy="495846"/>
          </a:xfrm>
          <a:prstGeom prst="rect">
            <a:avLst/>
          </a:prstGeom>
        </p:spPr>
        <p:txBody>
          <a:bodyPr vert="horz" lIns="95724" tIns="47861" rIns="95724" bIns="47861" rtlCol="0"/>
          <a:lstStyle>
            <a:lvl1pPr algn="l">
              <a:defRPr sz="1300"/>
            </a:lvl1pPr>
          </a:lstStyle>
          <a:p>
            <a:pPr>
              <a:defRPr/>
            </a:pPr>
            <a:endParaRPr lang="en-US"/>
          </a:p>
        </p:txBody>
      </p:sp>
      <p:sp>
        <p:nvSpPr>
          <p:cNvPr id="3" name="Dátum helye 2"/>
          <p:cNvSpPr>
            <a:spLocks noGrp="1"/>
          </p:cNvSpPr>
          <p:nvPr>
            <p:ph type="dt" idx="1"/>
          </p:nvPr>
        </p:nvSpPr>
        <p:spPr>
          <a:xfrm>
            <a:off x="3777767" y="2"/>
            <a:ext cx="2891353" cy="495846"/>
          </a:xfrm>
          <a:prstGeom prst="rect">
            <a:avLst/>
          </a:prstGeom>
        </p:spPr>
        <p:txBody>
          <a:bodyPr vert="horz" lIns="95724" tIns="47861" rIns="95724" bIns="47861" rtlCol="0"/>
          <a:lstStyle>
            <a:lvl1pPr algn="r">
              <a:defRPr sz="1300"/>
            </a:lvl1pPr>
          </a:lstStyle>
          <a:p>
            <a:pPr>
              <a:defRPr/>
            </a:pPr>
            <a:fld id="{203DF2FD-3D1B-498F-8DC1-C3CA942825CC}" type="datetimeFigureOut">
              <a:rPr lang="hu-HU"/>
              <a:pPr>
                <a:defRPr/>
              </a:pPr>
              <a:t>4/24/19</a:t>
            </a:fld>
            <a:endParaRPr lang="en-US"/>
          </a:p>
        </p:txBody>
      </p:sp>
      <p:sp>
        <p:nvSpPr>
          <p:cNvPr id="4" name="Diakép helye 3"/>
          <p:cNvSpPr>
            <a:spLocks noGrp="1" noRot="1" noChangeAspect="1"/>
          </p:cNvSpPr>
          <p:nvPr>
            <p:ph type="sldImg" idx="2"/>
          </p:nvPr>
        </p:nvSpPr>
        <p:spPr>
          <a:xfrm>
            <a:off x="865188" y="738188"/>
            <a:ext cx="4940300" cy="3706812"/>
          </a:xfrm>
          <a:prstGeom prst="rect">
            <a:avLst/>
          </a:prstGeom>
          <a:noFill/>
          <a:ln w="12700">
            <a:solidFill>
              <a:prstClr val="black"/>
            </a:solidFill>
          </a:ln>
        </p:spPr>
        <p:txBody>
          <a:bodyPr vert="horz" lIns="95724" tIns="47861" rIns="95724" bIns="47861" rtlCol="0" anchor="ctr"/>
          <a:lstStyle/>
          <a:p>
            <a:pPr lvl="0"/>
            <a:endParaRPr lang="en-US" noProof="0"/>
          </a:p>
        </p:txBody>
      </p:sp>
      <p:sp>
        <p:nvSpPr>
          <p:cNvPr id="5" name="Jegyzetek helye 4"/>
          <p:cNvSpPr>
            <a:spLocks noGrp="1"/>
          </p:cNvSpPr>
          <p:nvPr>
            <p:ph type="body" sz="quarter" idx="3"/>
          </p:nvPr>
        </p:nvSpPr>
        <p:spPr>
          <a:xfrm>
            <a:off x="665199" y="4693156"/>
            <a:ext cx="5340279" cy="4445233"/>
          </a:xfrm>
          <a:prstGeom prst="rect">
            <a:avLst/>
          </a:prstGeom>
        </p:spPr>
        <p:txBody>
          <a:bodyPr vert="horz" lIns="95724" tIns="47861" rIns="95724" bIns="47861" rtlCol="0">
            <a:normAutofit/>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endParaRPr lang="en-US" noProof="0"/>
          </a:p>
        </p:txBody>
      </p:sp>
      <p:sp>
        <p:nvSpPr>
          <p:cNvPr id="6" name="Élőláb helye 5"/>
          <p:cNvSpPr>
            <a:spLocks noGrp="1"/>
          </p:cNvSpPr>
          <p:nvPr>
            <p:ph type="ftr" sz="quarter" idx="4"/>
          </p:nvPr>
        </p:nvSpPr>
        <p:spPr>
          <a:xfrm>
            <a:off x="1" y="9378416"/>
            <a:ext cx="2891353" cy="495846"/>
          </a:xfrm>
          <a:prstGeom prst="rect">
            <a:avLst/>
          </a:prstGeom>
        </p:spPr>
        <p:txBody>
          <a:bodyPr vert="horz" lIns="95724" tIns="47861" rIns="95724" bIns="47861" rtlCol="0" anchor="b"/>
          <a:lstStyle>
            <a:lvl1pPr algn="l">
              <a:defRPr sz="1300"/>
            </a:lvl1pPr>
          </a:lstStyle>
          <a:p>
            <a:pPr>
              <a:defRPr/>
            </a:pPr>
            <a:endParaRPr lang="en-US"/>
          </a:p>
        </p:txBody>
      </p:sp>
      <p:sp>
        <p:nvSpPr>
          <p:cNvPr id="7" name="Dia számának helye 6"/>
          <p:cNvSpPr>
            <a:spLocks noGrp="1"/>
          </p:cNvSpPr>
          <p:nvPr>
            <p:ph type="sldNum" sz="quarter" idx="5"/>
          </p:nvPr>
        </p:nvSpPr>
        <p:spPr>
          <a:xfrm>
            <a:off x="3777767" y="9378416"/>
            <a:ext cx="2891353" cy="495846"/>
          </a:xfrm>
          <a:prstGeom prst="rect">
            <a:avLst/>
          </a:prstGeom>
        </p:spPr>
        <p:txBody>
          <a:bodyPr vert="horz" lIns="95724" tIns="47861" rIns="95724" bIns="47861" rtlCol="0" anchor="b"/>
          <a:lstStyle>
            <a:lvl1pPr algn="r">
              <a:defRPr sz="1300"/>
            </a:lvl1pPr>
          </a:lstStyle>
          <a:p>
            <a:pPr>
              <a:defRPr/>
            </a:pPr>
            <a:fld id="{FDCCFF25-E7DE-4997-8153-E015685C570F}"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6204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509150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1875830"/>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558672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4998747"/>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267566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2439522"/>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05551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6137245"/>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6638659"/>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154346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500850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9863240"/>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0488357"/>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906088"/>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379075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9469576"/>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7635509"/>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578010"/>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719662"/>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9133155"/>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1627814"/>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898924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127437"/>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4040226"/>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2355162"/>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8598420"/>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2946732"/>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953042"/>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8686831"/>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8000340"/>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1101887"/>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4122246"/>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919478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1918984"/>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9354754"/>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1809070"/>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8409761"/>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4499321"/>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3260290"/>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8816610"/>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4766470"/>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158461"/>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48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04316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992809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273324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FDCCFF25-E7DE-4997-8153-E015685C570F}" type="slidenum">
              <a:rPr lang="en-US" smtClean="0"/>
              <a:pPr>
                <a:defRPr/>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353878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26584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DCCFF25-E7DE-4997-8153-E015685C570F}" type="slidenum">
              <a:rPr lang="en-US" smtClean="0"/>
              <a:pPr>
                <a:defRPr/>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472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hu-HU"/>
              <a:t>Mintacím szerkesztése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561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200753AE-2B0B-4BE1-8039-191A4749E62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826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9263" y="0"/>
            <a:ext cx="2112962" cy="6126163"/>
          </a:xfrm>
        </p:spPr>
        <p:txBody>
          <a:bodyPr vert="eaVert"/>
          <a:lstStyle/>
          <a:p>
            <a:r>
              <a:rPr lang="hu-HU"/>
              <a:t>Mintacím szerkesztése</a:t>
            </a:r>
            <a:endParaRPr lang="en-US"/>
          </a:p>
        </p:txBody>
      </p:sp>
      <p:sp>
        <p:nvSpPr>
          <p:cNvPr id="3" name="Vertical Text Placeholder 2"/>
          <p:cNvSpPr>
            <a:spLocks noGrp="1"/>
          </p:cNvSpPr>
          <p:nvPr>
            <p:ph type="body" orient="vert" idx="1"/>
          </p:nvPr>
        </p:nvSpPr>
        <p:spPr>
          <a:xfrm>
            <a:off x="457200" y="0"/>
            <a:ext cx="6189663"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154B65D0-37A4-47D1-873E-8521925C934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3949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Cím és tábláza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69225" cy="1143000"/>
          </a:xfrm>
        </p:spPr>
        <p:txBody>
          <a:bodyPr/>
          <a:lstStyle/>
          <a:p>
            <a:r>
              <a:rPr lang="hu-HU"/>
              <a:t>Mintacím szerkesztése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hu-HU" noProof="0"/>
              <a:t>Táblázat beszúrásához kattintson az ikonra</a:t>
            </a:r>
            <a:endParaRPr lang="en-US" noProof="0"/>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74E06352-1CA4-4D9A-ABC8-0902E195BF1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242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CC80B6EA-118D-4C42-92C3-9D305B727CA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302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pPr>
              <a:defRPr/>
            </a:pPr>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DB9705A4-8595-4119-B130-AB97C03B3A2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10312753"/>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átum helye 3"/>
          <p:cNvSpPr>
            <a:spLocks noGrp="1"/>
          </p:cNvSpPr>
          <p:nvPr>
            <p:ph type="dt" sz="half" idx="10"/>
          </p:nvPr>
        </p:nvSpPr>
        <p:spPr/>
        <p:txBody>
          <a:bodyPr/>
          <a:lstStyle>
            <a:lvl1pPr>
              <a:defRPr/>
            </a:lvl1pPr>
          </a:lstStyle>
          <a:p>
            <a:pPr>
              <a:defRPr/>
            </a:pPr>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E090D31F-11F4-4411-A0AD-AB4C52338AB2}"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572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hu-HU"/>
              <a:t>Mintacím szerkesztése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átum helye 3"/>
          <p:cNvSpPr>
            <a:spLocks noGrp="1"/>
          </p:cNvSpPr>
          <p:nvPr>
            <p:ph type="dt" sz="half" idx="10"/>
          </p:nvPr>
        </p:nvSpPr>
        <p:spPr/>
        <p:txBody>
          <a:bodyPr/>
          <a:lstStyle>
            <a:lvl1pPr>
              <a:defRPr/>
            </a:lvl1pPr>
          </a:lstStyle>
          <a:p>
            <a:pPr>
              <a:defRPr/>
            </a:pPr>
            <a:endParaRPr lang="en-US"/>
          </a:p>
        </p:txBody>
      </p:sp>
      <p:sp>
        <p:nvSpPr>
          <p:cNvPr id="8" name="Élőláb helye 4"/>
          <p:cNvSpPr>
            <a:spLocks noGrp="1"/>
          </p:cNvSpPr>
          <p:nvPr>
            <p:ph type="ftr" sz="quarter" idx="11"/>
          </p:nvPr>
        </p:nvSpPr>
        <p:spPr/>
        <p:txBody>
          <a:bodyPr/>
          <a:lstStyle>
            <a:lvl1pPr>
              <a:defRPr/>
            </a:lvl1pPr>
          </a:lstStyle>
          <a:p>
            <a:pPr>
              <a:defRPr/>
            </a:pPr>
            <a:endParaRPr lang="en-US"/>
          </a:p>
        </p:txBody>
      </p:sp>
      <p:sp>
        <p:nvSpPr>
          <p:cNvPr id="9" name="Dia számának helye 5"/>
          <p:cNvSpPr>
            <a:spLocks noGrp="1"/>
          </p:cNvSpPr>
          <p:nvPr>
            <p:ph type="sldNum" sz="quarter" idx="12"/>
          </p:nvPr>
        </p:nvSpPr>
        <p:spPr/>
        <p:txBody>
          <a:bodyPr/>
          <a:lstStyle>
            <a:lvl1pPr>
              <a:defRPr/>
            </a:lvl1pPr>
          </a:lstStyle>
          <a:p>
            <a:pPr>
              <a:defRPr/>
            </a:pPr>
            <a:fld id="{7DC37380-E8F3-40C4-8944-D0EF9648CEF1}"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743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átum helye 3"/>
          <p:cNvSpPr>
            <a:spLocks noGrp="1"/>
          </p:cNvSpPr>
          <p:nvPr>
            <p:ph type="dt" sz="half" idx="10"/>
          </p:nvPr>
        </p:nvSpPr>
        <p:spPr/>
        <p:txBody>
          <a:bodyPr/>
          <a:lstStyle>
            <a:lvl1pPr>
              <a:defRPr/>
            </a:lvl1pPr>
          </a:lstStyle>
          <a:p>
            <a:pPr>
              <a:defRPr/>
            </a:pPr>
            <a:endParaRPr lang="en-US"/>
          </a:p>
        </p:txBody>
      </p:sp>
      <p:sp>
        <p:nvSpPr>
          <p:cNvPr id="4" name="Élőláb helye 4"/>
          <p:cNvSpPr>
            <a:spLocks noGrp="1"/>
          </p:cNvSpPr>
          <p:nvPr>
            <p:ph type="ftr" sz="quarter" idx="11"/>
          </p:nvPr>
        </p:nvSpPr>
        <p:spPr/>
        <p:txBody>
          <a:bodyPr/>
          <a:lstStyle>
            <a:lvl1pPr>
              <a:defRPr/>
            </a:lvl1pPr>
          </a:lstStyle>
          <a:p>
            <a:pPr>
              <a:defRPr/>
            </a:pPr>
            <a:endParaRPr lang="en-US"/>
          </a:p>
        </p:txBody>
      </p:sp>
      <p:sp>
        <p:nvSpPr>
          <p:cNvPr id="5" name="Dia számának helye 5"/>
          <p:cNvSpPr>
            <a:spLocks noGrp="1"/>
          </p:cNvSpPr>
          <p:nvPr>
            <p:ph type="sldNum" sz="quarter" idx="12"/>
          </p:nvPr>
        </p:nvSpPr>
        <p:spPr/>
        <p:txBody>
          <a:bodyPr/>
          <a:lstStyle>
            <a:lvl1pPr>
              <a:defRPr/>
            </a:lvl1pPr>
          </a:lstStyle>
          <a:p>
            <a:pPr>
              <a:defRPr/>
            </a:pPr>
            <a:fld id="{65212040-2619-4F50-91F4-462790CB4D5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850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endParaRPr lang="en-US"/>
          </a:p>
        </p:txBody>
      </p:sp>
      <p:sp>
        <p:nvSpPr>
          <p:cNvPr id="3" name="Élőláb helye 4"/>
          <p:cNvSpPr>
            <a:spLocks noGrp="1"/>
          </p:cNvSpPr>
          <p:nvPr>
            <p:ph type="ftr" sz="quarter" idx="11"/>
          </p:nvPr>
        </p:nvSpPr>
        <p:spPr/>
        <p:txBody>
          <a:bodyPr/>
          <a:lstStyle>
            <a:lvl1pPr>
              <a:defRPr/>
            </a:lvl1pPr>
          </a:lstStyle>
          <a:p>
            <a:pPr>
              <a:defRPr/>
            </a:pPr>
            <a:endParaRPr lang="en-US"/>
          </a:p>
        </p:txBody>
      </p:sp>
      <p:sp>
        <p:nvSpPr>
          <p:cNvPr id="4" name="Dia számának helye 5"/>
          <p:cNvSpPr>
            <a:spLocks noGrp="1"/>
          </p:cNvSpPr>
          <p:nvPr>
            <p:ph type="sldNum" sz="quarter" idx="12"/>
          </p:nvPr>
        </p:nvSpPr>
        <p:spPr/>
        <p:txBody>
          <a:bodyPr/>
          <a:lstStyle>
            <a:lvl1pPr>
              <a:defRPr/>
            </a:lvl1pPr>
          </a:lstStyle>
          <a:p>
            <a:pPr>
              <a:defRPr/>
            </a:pPr>
            <a:fld id="{BBE2ED79-2C59-40EC-B25D-DF30BB7BECE8}"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173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FC26545E-3B15-4EE5-9335-FB4096CB6D7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462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a:t>Kép beszúrásához kattintson az ikonra</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58E31A11-13C4-48DF-8CC4-0066F191C5B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91120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0"/>
            <a:ext cx="7769225"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t>Mintacím szerkesztése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Dátum helye 3"/>
          <p:cNvSpPr>
            <a:spLocks noGrp="1"/>
          </p:cNvSpPr>
          <p:nvPr>
            <p:ph type="dt" sz="half" idx="2"/>
          </p:nvPr>
        </p:nvSpPr>
        <p:spPr>
          <a:xfrm>
            <a:off x="428625" y="6492875"/>
            <a:ext cx="2133600" cy="365125"/>
          </a:xfrm>
          <a:prstGeom prst="rect">
            <a:avLst/>
          </a:prstGeom>
        </p:spPr>
        <p:txBody>
          <a:bodyPr/>
          <a:lstStyle>
            <a:lvl1pPr>
              <a:defRPr/>
            </a:lvl1pPr>
          </a:lstStyle>
          <a:p>
            <a:pPr>
              <a:defRPr/>
            </a:pPr>
            <a:endParaRPr lang="en-US"/>
          </a:p>
        </p:txBody>
      </p:sp>
      <p:sp>
        <p:nvSpPr>
          <p:cNvPr id="7" name="Élőláb helye 4"/>
          <p:cNvSpPr>
            <a:spLocks noGrp="1"/>
          </p:cNvSpPr>
          <p:nvPr>
            <p:ph type="ftr" sz="quarter" idx="3"/>
          </p:nvPr>
        </p:nvSpPr>
        <p:spPr>
          <a:xfrm>
            <a:off x="3143250" y="6492875"/>
            <a:ext cx="2895600" cy="365125"/>
          </a:xfrm>
          <a:prstGeom prst="rect">
            <a:avLst/>
          </a:prstGeom>
        </p:spPr>
        <p:txBody>
          <a:bodyPr/>
          <a:lstStyle>
            <a:lvl1pPr>
              <a:defRPr/>
            </a:lvl1pPr>
          </a:lstStyle>
          <a:p>
            <a:pPr>
              <a:defRPr/>
            </a:pPr>
            <a:endParaRPr lang="en-US"/>
          </a:p>
        </p:txBody>
      </p:sp>
      <p:sp>
        <p:nvSpPr>
          <p:cNvPr id="8" name="Dia számának helye 5"/>
          <p:cNvSpPr>
            <a:spLocks noGrp="1"/>
          </p:cNvSpPr>
          <p:nvPr>
            <p:ph type="sldNum" sz="quarter" idx="4"/>
          </p:nvPr>
        </p:nvSpPr>
        <p:spPr>
          <a:xfrm>
            <a:off x="8643938" y="6492875"/>
            <a:ext cx="500062" cy="365125"/>
          </a:xfrm>
          <a:prstGeom prst="rect">
            <a:avLst/>
          </a:prstGeom>
        </p:spPr>
        <p:txBody>
          <a:bodyPr/>
          <a:lstStyle>
            <a:lvl1pPr>
              <a:defRPr/>
            </a:lvl1pPr>
          </a:lstStyle>
          <a:p>
            <a:pPr>
              <a:defRPr/>
            </a:pPr>
            <a:fld id="{5579C7CA-3294-42FE-A601-78A7981290D0}" type="slidenum">
              <a:rPr lang="en-US"/>
              <a:pPr>
                <a:defRPr/>
              </a:pPr>
              <a:t>‹#›</a:t>
            </a:fld>
            <a:endParaRPr lang="en-US"/>
          </a:p>
        </p:txBody>
      </p:sp>
      <p:pic>
        <p:nvPicPr>
          <p:cNvPr id="10" name="Picture 9" descr="../../../Template/Logo%20CMS%20Safety.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BEA257C-8630-1849-9819-FB6553D927C3}"/>
              </a:ext>
            </a:extLst>
          </p:cNvPr>
          <p:cNvPicPr>
            <a:picLocks noChangeAspect="1"/>
          </p:cNvPicPr>
          <p:nvPr userDrawn="1"/>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3244"/>
            <a:ext cx="1111500" cy="11115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439"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s://twiki.cern.ch/twiki/bin/viewauth/CMS/OnlineWBSLIMOSInstructions" TargetMode="External"/><Relationship Id="rId4" Type="http://schemas.openxmlformats.org/officeDocument/2006/relationships/hyperlink" Target="https://edms.cern.ch/document/1253288"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8.pn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wmf"/><Relationship Id="rId6" Type="http://schemas.openxmlformats.org/officeDocument/2006/relationships/image" Target="../media/image45.jpe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png"/><Relationship Id="rId6"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png"/><Relationship Id="rId6"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8.jpeg"/><Relationship Id="rId5"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8" Type="http://schemas.openxmlformats.org/officeDocument/2006/relationships/image" Target="../media/image84.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05.emf"/></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hyperlink" Target="http://cmsonline.cern.ch/portal/page/portal/CMS%20online%20system/DSS/Environment" TargetMode="Externa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798" y="169125"/>
            <a:ext cx="8001001" cy="2591617"/>
          </a:xfrm>
        </p:spPr>
        <p:txBody>
          <a:bodyPr>
            <a:noAutofit/>
          </a:bodyPr>
          <a:lstStyle/>
          <a:p>
            <a:pPr algn="ctr" eaLnBrk="1" hangingPunct="1">
              <a:defRPr/>
            </a:pPr>
            <a:r>
              <a:rPr lang="fr-FR" sz="4800" b="1" dirty="0">
                <a:solidFill>
                  <a:schemeClr val="tx1"/>
                </a:solidFill>
              </a:rPr>
              <a:t>CMS</a:t>
            </a:r>
            <a:br>
              <a:rPr lang="fr-FR" sz="4800" b="1" dirty="0">
                <a:solidFill>
                  <a:schemeClr val="tx1"/>
                </a:solidFill>
              </a:rPr>
            </a:br>
            <a:r>
              <a:rPr lang="fr-FR" sz="4800" b="1" noProof="1">
                <a:solidFill>
                  <a:schemeClr val="tx1"/>
                </a:solidFill>
              </a:rPr>
              <a:t>Itinéraire de la Visite de </a:t>
            </a:r>
            <a:r>
              <a:rPr lang="fr-FR" sz="4800" b="1" noProof="1"/>
              <a:t>Sécurité durant le LS2</a:t>
            </a:r>
            <a:endParaRPr lang="fr-FR" sz="2400" b="1" noProof="1"/>
          </a:p>
        </p:txBody>
      </p:sp>
      <p:sp>
        <p:nvSpPr>
          <p:cNvPr id="3076" name="Szövegdoboz 3"/>
          <p:cNvSpPr txBox="1">
            <a:spLocks noChangeArrowheads="1"/>
          </p:cNvSpPr>
          <p:nvPr/>
        </p:nvSpPr>
        <p:spPr bwMode="auto">
          <a:xfrm>
            <a:off x="1503169" y="5854046"/>
            <a:ext cx="6137693"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dirty="0"/>
              <a:t>V0.1 - FR, Avril 01, 2019</a:t>
            </a:r>
          </a:p>
          <a:p>
            <a:pPr algn="ctr" eaLnBrk="1" hangingPunct="1"/>
            <a:r>
              <a:rPr lang="fr-FR" sz="1200" dirty="0"/>
              <a:t>Modifié par Noémi Béni, </a:t>
            </a:r>
            <a:r>
              <a:rPr lang="fr-FR" sz="1200" dirty="0" err="1"/>
              <a:t>Zoltán</a:t>
            </a:r>
            <a:r>
              <a:rPr lang="fr-FR" sz="1200" dirty="0"/>
              <a:t> </a:t>
            </a:r>
            <a:r>
              <a:rPr lang="fr-FR" sz="1200" dirty="0" err="1"/>
              <a:t>Szillási</a:t>
            </a:r>
            <a:r>
              <a:rPr lang="fr-FR" sz="1200" dirty="0"/>
              <a:t>, Roberto </a:t>
            </a:r>
            <a:r>
              <a:rPr lang="fr-FR" sz="1200" dirty="0" err="1"/>
              <a:t>Perruzza</a:t>
            </a:r>
            <a:r>
              <a:rPr lang="fr-FR" sz="1200" dirty="0"/>
              <a:t>, Niels Dupont et Chloé </a:t>
            </a:r>
            <a:r>
              <a:rPr lang="fr-FR" sz="1200" dirty="0" err="1"/>
              <a:t>Buiret</a:t>
            </a:r>
            <a:endParaRPr lang="fr-FR" sz="1200" dirty="0"/>
          </a:p>
        </p:txBody>
      </p:sp>
      <p:sp>
        <p:nvSpPr>
          <p:cNvPr id="3077" name="Szövegdoboz 4"/>
          <p:cNvSpPr txBox="1">
            <a:spLocks noChangeArrowheads="1"/>
          </p:cNvSpPr>
          <p:nvPr/>
        </p:nvSpPr>
        <p:spPr bwMode="auto">
          <a:xfrm>
            <a:off x="3596649" y="6581775"/>
            <a:ext cx="5551520"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000" dirty="0"/>
              <a:t>Si le document est endommagé ou nécessite des mises à jour, merci d’en informer ses auteurs</a:t>
            </a:r>
          </a:p>
        </p:txBody>
      </p:sp>
      <p:sp>
        <p:nvSpPr>
          <p:cNvPr id="6" name="Szövegdoboz 5"/>
          <p:cNvSpPr txBox="1"/>
          <p:nvPr/>
        </p:nvSpPr>
        <p:spPr>
          <a:xfrm>
            <a:off x="0" y="6581775"/>
            <a:ext cx="1309974" cy="276999"/>
          </a:xfrm>
          <a:prstGeom prst="rect">
            <a:avLst/>
          </a:prstGeom>
          <a:noFill/>
        </p:spPr>
        <p:txBody>
          <a:bodyPr wrap="none">
            <a:spAutoFit/>
          </a:bodyPr>
          <a:lstStyle/>
          <a:p>
            <a:pPr>
              <a:defRPr/>
            </a:pPr>
            <a:r>
              <a:rPr lang="fr-FR" sz="1200" b="1">
                <a:solidFill>
                  <a:schemeClr val="accent3">
                    <a:lumMod val="50000"/>
                  </a:schemeClr>
                </a:solidFill>
              </a:rPr>
              <a:t>EDMS 1253288 </a:t>
            </a:r>
            <a:endParaRPr lang="fr-FR" sz="1200" b="1" dirty="0">
              <a:solidFill>
                <a:schemeClr val="accent3">
                  <a:lumMod val="50000"/>
                </a:schemeClr>
              </a:solidFill>
            </a:endParaRPr>
          </a:p>
        </p:txBody>
      </p:sp>
      <p:graphicFrame>
        <p:nvGraphicFramePr>
          <p:cNvPr id="2" name="Tab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73A58B8-EE7D-B940-935C-4B7B11B6DF97}"/>
              </a:ext>
            </a:extLst>
          </p:cNvPr>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39932298"/>
              </p:ext>
            </p:extLst>
          </p:nvPr>
        </p:nvGraphicFramePr>
        <p:xfrm>
          <a:off x="1997992" y="2973894"/>
          <a:ext cx="5148014" cy="2667000"/>
        </p:xfrm>
        <a:graphic>
          <a:graphicData uri="http://schemas.openxmlformats.org/drawingml/2006/table">
            <a:tbl>
              <a:tblPr firstRow="1" bandRow="1">
                <a:tableStyleId>{5940675A-B579-460E-94D1-54222C63F5DA}</a:tableStyleId>
              </a:tblPr>
              <a:tblGrid>
                <a:gridCol w="3995886">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71225627"/>
                    </a:ext>
                  </a:extLst>
                </a:gridCol>
                <a:gridCol w="1152128">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1503799326"/>
                    </a:ext>
                  </a:extLst>
                </a:gridCol>
              </a:tblGrid>
              <a:tr h="354833">
                <a:tc gridSpan="2">
                  <a:txBody>
                    <a:bodyPr/>
                    <a:lstStyle/>
                    <a:p>
                      <a:pPr algn="ctr"/>
                      <a:r>
                        <a:rPr lang="fr-FR" b="1" noProof="0"/>
                        <a:t>Numéros</a:t>
                      </a:r>
                      <a:r>
                        <a:rPr lang="fr-FR" b="1" baseline="0" noProof="0"/>
                        <a:t> de téléphone utiles</a:t>
                      </a:r>
                      <a:endParaRPr lang="fr-FR" b="1" noProof="0"/>
                    </a:p>
                  </a:txBody>
                  <a:tcPr anchor="ctr">
                    <a:solidFill>
                      <a:schemeClr val="bg1">
                        <a:lumMod val="95000"/>
                      </a:schemeClr>
                    </a:solidFill>
                  </a:tcPr>
                </a:tc>
                <a:tc hMerge="1">
                  <a:txBody>
                    <a:bodyPr/>
                    <a:lstStyle/>
                    <a:p>
                      <a:endParaRPr lang="it-IT" dirty="0"/>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3466424209"/>
                  </a:ext>
                </a:extLst>
              </a:tr>
              <a:tr h="370840">
                <a:tc>
                  <a:txBody>
                    <a:bodyPr/>
                    <a:lstStyle/>
                    <a:p>
                      <a:r>
                        <a:rPr lang="fr-FR" sz="1800" noProof="0"/>
                        <a:t>Shift technique CMS </a:t>
                      </a:r>
                      <a:endParaRPr lang="fr-FR" noProof="0"/>
                    </a:p>
                  </a:txBody>
                  <a:tcPr/>
                </a:tc>
                <a:tc>
                  <a:txBody>
                    <a:bodyPr/>
                    <a:lstStyle/>
                    <a:p>
                      <a:r>
                        <a:rPr lang="fr-FR" sz="1800" b="1" noProof="0"/>
                        <a:t>75140</a:t>
                      </a:r>
                      <a:endParaRPr lang="fr-FR" b="1" noProof="0"/>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446017731"/>
                  </a:ext>
                </a:extLst>
              </a:tr>
              <a:tr h="370840">
                <a:tc>
                  <a:txBody>
                    <a:bodyPr/>
                    <a:lstStyle/>
                    <a:p>
                      <a:r>
                        <a:rPr lang="fr-FR" sz="1800" noProof="0"/>
                        <a:t>Shift leader CMS </a:t>
                      </a:r>
                      <a:endParaRPr lang="fr-FR" noProof="0"/>
                    </a:p>
                  </a:txBody>
                  <a:tcPr/>
                </a:tc>
                <a:tc>
                  <a:txBody>
                    <a:bodyPr/>
                    <a:lstStyle/>
                    <a:p>
                      <a:r>
                        <a:rPr lang="fr-FR" sz="1800" b="1" noProof="0"/>
                        <a:t>77111</a:t>
                      </a:r>
                      <a:endParaRPr lang="fr-FR" b="1" noProof="0"/>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2377137077"/>
                  </a:ext>
                </a:extLst>
              </a:tr>
              <a:tr h="370840">
                <a:tc>
                  <a:txBody>
                    <a:bodyPr/>
                    <a:lstStyle/>
                    <a:p>
                      <a:r>
                        <a:rPr lang="fr-FR" sz="1800" noProof="0"/>
                        <a:t>Téléphones</a:t>
                      </a:r>
                      <a:r>
                        <a:rPr lang="fr-FR" sz="1800" baseline="0" noProof="0"/>
                        <a:t> portables S</a:t>
                      </a:r>
                      <a:r>
                        <a:rPr lang="fr-FR" sz="1800" noProof="0"/>
                        <a:t>hift Technique CMS</a:t>
                      </a:r>
                      <a:endParaRPr lang="fr-FR" noProof="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noProof="0"/>
                        <a:t>16 8648</a:t>
                      </a:r>
                    </a:p>
                    <a:p>
                      <a:pPr marL="0" marR="0" indent="0" algn="l" defTabSz="914400" rtl="0" eaLnBrk="1" fontAlgn="auto" latinLnBrk="0" hangingPunct="1">
                        <a:lnSpc>
                          <a:spcPct val="100000"/>
                        </a:lnSpc>
                        <a:spcBef>
                          <a:spcPts val="0"/>
                        </a:spcBef>
                        <a:spcAft>
                          <a:spcPts val="0"/>
                        </a:spcAft>
                        <a:buClrTx/>
                        <a:buSzTx/>
                        <a:buFontTx/>
                        <a:buNone/>
                        <a:tabLst/>
                        <a:defRPr/>
                      </a:pPr>
                      <a:r>
                        <a:rPr lang="fr-FR" b="1" noProof="0"/>
                        <a:t>16 8649</a:t>
                      </a:r>
                    </a:p>
                    <a:p>
                      <a:pPr marL="0" marR="0" indent="0" algn="l" defTabSz="914400" rtl="0" eaLnBrk="1" fontAlgn="auto" latinLnBrk="0" hangingPunct="1">
                        <a:lnSpc>
                          <a:spcPct val="100000"/>
                        </a:lnSpc>
                        <a:spcBef>
                          <a:spcPts val="0"/>
                        </a:spcBef>
                        <a:spcAft>
                          <a:spcPts val="0"/>
                        </a:spcAft>
                        <a:buClrTx/>
                        <a:buSzTx/>
                        <a:buFontTx/>
                        <a:buNone/>
                        <a:tabLst/>
                        <a:defRPr/>
                      </a:pPr>
                      <a:r>
                        <a:rPr lang="fr-FR" b="1" noProof="0"/>
                        <a:t>16 2137</a:t>
                      </a:r>
                    </a:p>
                    <a:p>
                      <a:pPr marL="0" marR="0" indent="0" algn="l" defTabSz="914400" rtl="0" eaLnBrk="1" fontAlgn="auto" latinLnBrk="0" hangingPunct="1">
                        <a:lnSpc>
                          <a:spcPct val="100000"/>
                        </a:lnSpc>
                        <a:spcBef>
                          <a:spcPts val="0"/>
                        </a:spcBef>
                        <a:spcAft>
                          <a:spcPts val="0"/>
                        </a:spcAft>
                        <a:buClrTx/>
                        <a:buSzTx/>
                        <a:buFontTx/>
                        <a:buNone/>
                        <a:tabLst/>
                        <a:defRPr/>
                      </a:pPr>
                      <a:r>
                        <a:rPr lang="fr-FR" b="1" noProof="0"/>
                        <a:t>16 2129 </a:t>
                      </a:r>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773896108"/>
                  </a:ext>
                </a:extLst>
              </a:tr>
              <a:tr h="370840">
                <a:tc>
                  <a:txBody>
                    <a:bodyPr/>
                    <a:lstStyle/>
                    <a:p>
                      <a:r>
                        <a:rPr lang="fr-FR" sz="1800" noProof="0"/>
                        <a:t>Coordination technique d’astreinte</a:t>
                      </a:r>
                      <a:endParaRPr lang="fr-FR" noProof="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t>16 5000</a:t>
                      </a:r>
                      <a:endParaRPr lang="fr-FR" b="1" noProof="0" dirty="0"/>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268505397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3" name="Kép 5"/>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0" y="51530"/>
            <a:ext cx="1568449" cy="11351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2291" name="Cím 2"/>
          <p:cNvSpPr>
            <a:spLocks noGrp="1"/>
          </p:cNvSpPr>
          <p:nvPr>
            <p:ph type="title"/>
          </p:nvPr>
        </p:nvSpPr>
        <p:spPr>
          <a:xfrm>
            <a:off x="1143001" y="0"/>
            <a:ext cx="6705600" cy="1143000"/>
          </a:xfrm>
        </p:spPr>
        <p:txBody>
          <a:bodyPr/>
          <a:lstStyle/>
          <a:p>
            <a:pPr algn="ctr"/>
            <a:r>
              <a:rPr lang="fr-FR" b="1" dirty="0"/>
              <a:t>SI1-1 SCX5: Salle de Contrôle – Vérification du chargeur TETRA</a:t>
            </a:r>
          </a:p>
        </p:txBody>
      </p:sp>
      <p:pic>
        <p:nvPicPr>
          <p:cNvPr id="3" name="Picture 2" descr="20160624_154530.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41277" y="1194674"/>
            <a:ext cx="7128792" cy="4009947"/>
          </a:xfrm>
          <a:prstGeom prst="rect">
            <a:avLst/>
          </a:prstGeom>
        </p:spPr>
      </p:pic>
      <p:sp>
        <p:nvSpPr>
          <p:cNvPr id="2" name="Rectangle 1"/>
          <p:cNvSpPr/>
          <p:nvPr/>
        </p:nvSpPr>
        <p:spPr>
          <a:xfrm rot="177434">
            <a:off x="4894655" y="3408002"/>
            <a:ext cx="2016224" cy="150133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547664" y="4662913"/>
            <a:ext cx="2442270" cy="369332"/>
          </a:xfrm>
          <a:prstGeom prst="rect">
            <a:avLst/>
          </a:prstGeom>
          <a:noFill/>
          <a:ln>
            <a:solidFill>
              <a:srgbClr val="FFFF00"/>
            </a:solidFill>
          </a:ln>
        </p:spPr>
        <p:txBody>
          <a:bodyPr wrap="none" rtlCol="0">
            <a:spAutoFit/>
          </a:bodyPr>
          <a:lstStyle/>
          <a:p>
            <a:r>
              <a:rPr lang="fr-FR" b="1" dirty="0">
                <a:solidFill>
                  <a:srgbClr val="FFFF00"/>
                </a:solidFill>
              </a:rPr>
              <a:t>Chargeur de batterie</a:t>
            </a:r>
          </a:p>
        </p:txBody>
      </p:sp>
      <p:sp>
        <p:nvSpPr>
          <p:cNvPr id="12294" name="Text Box 3"/>
          <p:cNvSpPr txBox="1">
            <a:spLocks noChangeArrowheads="1"/>
          </p:cNvSpPr>
          <p:nvPr/>
        </p:nvSpPr>
        <p:spPr bwMode="auto">
          <a:xfrm>
            <a:off x="323528" y="5211409"/>
            <a:ext cx="8089404" cy="166199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Vérification du chargeur TETRA</a:t>
            </a:r>
          </a:p>
          <a:p>
            <a:pPr eaLnBrk="1" hangingPunct="1"/>
            <a:r>
              <a:rPr lang="fr-FR" dirty="0"/>
              <a:t>Vous pouvez trouver les radios TETRA et leur chargeur sous le</a:t>
            </a:r>
            <a:r>
              <a:rPr lang="fr-FR" dirty="0">
                <a:solidFill>
                  <a:srgbClr val="FFCC00"/>
                </a:solidFill>
              </a:rPr>
              <a:t> </a:t>
            </a:r>
            <a:r>
              <a:rPr lang="fr-FR" dirty="0"/>
              <a:t>Synoptique DSS dans la salle de contrôle</a:t>
            </a:r>
          </a:p>
          <a:p>
            <a:pPr marL="171450" indent="-171450" eaLnBrk="1" hangingPunct="1">
              <a:buFont typeface="Lucida Grande"/>
              <a:buChar char="-"/>
            </a:pPr>
            <a:r>
              <a:rPr lang="fr-FR" sz="1600" dirty="0"/>
              <a:t>Vérifiez que toutes les </a:t>
            </a:r>
            <a:r>
              <a:rPr lang="fr-FR" sz="1600" dirty="0" err="1"/>
              <a:t>LEDs</a:t>
            </a:r>
            <a:r>
              <a:rPr lang="fr-FR" sz="1600" dirty="0"/>
              <a:t> du chargeur de batterie FONCTIONNENT (vert ou orange = OK)</a:t>
            </a:r>
          </a:p>
          <a:p>
            <a:pPr marL="171450" indent="-171450" eaLnBrk="1" hangingPunct="1">
              <a:buFont typeface="Lucida Grande"/>
              <a:buChar char="-"/>
            </a:pPr>
            <a:r>
              <a:rPr lang="fr-FR" sz="1600" dirty="0">
                <a:solidFill>
                  <a:srgbClr val="FF0000"/>
                </a:solidFill>
              </a:rPr>
              <a:t>Si ce n’est pas le cas, mentionnez-le dans votre e-log</a:t>
            </a:r>
          </a:p>
        </p:txBody>
      </p:sp>
      <p:sp>
        <p:nvSpPr>
          <p:cNvPr id="12292" name="Dia számának helye 1"/>
          <p:cNvSpPr>
            <a:spLocks noGrp="1"/>
          </p:cNvSpPr>
          <p:nvPr>
            <p:ph type="sldNum" sz="quarter" idx="12"/>
          </p:nvPr>
        </p:nvSpPr>
        <p:spPr bwMode="auto">
          <a:xfrm>
            <a:off x="8643938" y="6503988"/>
            <a:ext cx="500062" cy="365125"/>
          </a:xfr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E01F0A-AA68-4EFA-A885-F859FA67B961}" type="slidenum">
              <a:rPr lang="en-US" smtClean="0"/>
              <a:pPr eaLnBrk="1" hangingPunct="1"/>
              <a:t>10</a:t>
            </a:fld>
            <a:endParaRPr lang="en-US"/>
          </a:p>
        </p:txBody>
      </p:sp>
      <p:cxnSp>
        <p:nvCxnSpPr>
          <p:cNvPr id="6" name="Straight Arrow Connector 5"/>
          <p:cNvCxnSpPr>
            <a:cxnSpLocks/>
            <a:stCxn id="24" idx="3"/>
            <a:endCxn id="2" idx="1"/>
          </p:cNvCxnSpPr>
          <p:nvPr/>
        </p:nvCxnSpPr>
        <p:spPr>
          <a:xfrm flipV="1">
            <a:off x="3989934" y="4106659"/>
            <a:ext cx="906063" cy="740920"/>
          </a:xfrm>
          <a:prstGeom prst="straightConnector1">
            <a:avLst/>
          </a:prstGeom>
          <a:noFill/>
          <a:ln w="28575" cmpd="sng">
            <a:solidFill>
              <a:srgbClr val="FFFF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6209768"/>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3"/>
          <p:cNvSpPr>
            <a:spLocks noGrp="1"/>
          </p:cNvSpPr>
          <p:nvPr>
            <p:ph type="title" idx="4294967295"/>
          </p:nvPr>
        </p:nvSpPr>
        <p:spPr>
          <a:xfrm>
            <a:off x="1143001" y="0"/>
            <a:ext cx="6381750" cy="1143000"/>
          </a:xfrm>
        </p:spPr>
        <p:txBody>
          <a:bodyPr/>
          <a:lstStyle/>
          <a:p>
            <a:pPr algn="ctr" eaLnBrk="1" hangingPunct="1"/>
            <a:r>
              <a:rPr lang="fr-FR" sz="3600" b="1" dirty="0"/>
              <a:t>SI1-1 SCX5: Salle de Contrôle de Surface</a:t>
            </a:r>
          </a:p>
        </p:txBody>
      </p:sp>
      <p:pic>
        <p:nvPicPr>
          <p:cNvPr id="11267" name="Kép 5"/>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0" y="51530"/>
            <a:ext cx="1568449" cy="11351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268" name="Dia számának helye 5"/>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01E10-8A86-475F-B836-6101CAA5FC6E}" type="slidenum">
              <a:rPr lang="en-US" smtClean="0"/>
              <a:pPr eaLnBrk="1" hangingPunct="1"/>
              <a:t>11</a:t>
            </a:fld>
            <a:endParaRPr lang="en-US"/>
          </a:p>
        </p:txBody>
      </p:sp>
      <p:sp>
        <p:nvSpPr>
          <p:cNvPr id="11269" name="Text Box 3"/>
          <p:cNvSpPr txBox="1">
            <a:spLocks noChangeArrowheads="1"/>
          </p:cNvSpPr>
          <p:nvPr/>
        </p:nvSpPr>
        <p:spPr bwMode="auto">
          <a:xfrm>
            <a:off x="32805" y="3789040"/>
            <a:ext cx="5619315" cy="3139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600" b="1" dirty="0"/>
              <a:t>Vérifiez les Armoires Rouges et de Premiers Secours*:</a:t>
            </a:r>
            <a:endParaRPr lang="fr-FR" sz="1600" dirty="0"/>
          </a:p>
          <a:p>
            <a:pPr eaLnBrk="1" hangingPunct="1"/>
            <a:r>
              <a:rPr lang="fr-FR" sz="1400" i="1" dirty="0"/>
              <a:t>Cette armoire est située à l’entrée de la Salle de Contrôle, près des toilettes.</a:t>
            </a:r>
          </a:p>
          <a:p>
            <a:pPr eaLnBrk="1" hangingPunct="1"/>
            <a:r>
              <a:rPr lang="fr-FR" sz="1400" i="1" dirty="0"/>
              <a:t>-</a:t>
            </a:r>
            <a:r>
              <a:rPr lang="fr-FR" sz="1400" dirty="0"/>
              <a:t> Vérifiez la clé de l’armoire. Elle doit être dans la petite boîte rouge.</a:t>
            </a:r>
          </a:p>
          <a:p>
            <a:pPr eaLnBrk="1" hangingPunct="1">
              <a:buFontTx/>
              <a:buChar char="-"/>
            </a:pPr>
            <a:r>
              <a:rPr lang="fr-FR" sz="1400" dirty="0"/>
              <a:t> Vérifiez la vitre de la petite boîte rouge.</a:t>
            </a:r>
          </a:p>
          <a:p>
            <a:pPr eaLnBrk="1" hangingPunct="1">
              <a:buFontTx/>
              <a:buChar char="-"/>
            </a:pPr>
            <a:r>
              <a:rPr lang="fr-FR" sz="1400" dirty="0"/>
              <a:t> Vérifiez que le brise-vitre soit toujours là.</a:t>
            </a:r>
          </a:p>
          <a:p>
            <a:pPr eaLnBrk="1" hangingPunct="1">
              <a:buFontTx/>
              <a:buChar char="-"/>
            </a:pPr>
            <a:r>
              <a:rPr lang="fr-FR" sz="1400" dirty="0"/>
              <a:t> Vérifiez que la lumière fonctionne en débranchant/rebranchant la prise.</a:t>
            </a:r>
          </a:p>
          <a:p>
            <a:pPr eaLnBrk="1" hangingPunct="1"/>
            <a:r>
              <a:rPr lang="fr-FR" sz="1400" dirty="0"/>
              <a:t>Cette armoire </a:t>
            </a:r>
            <a:r>
              <a:rPr lang="fr-FR" sz="1400" b="1" u="sng" dirty="0">
                <a:solidFill>
                  <a:srgbClr val="FF0000"/>
                </a:solidFill>
              </a:rPr>
              <a:t>peut, ou non</a:t>
            </a:r>
            <a:r>
              <a:rPr lang="fr-FR" sz="1400" dirty="0"/>
              <a:t>, contenir des masques auto-sauveteur.</a:t>
            </a:r>
          </a:p>
          <a:p>
            <a:pPr eaLnBrk="1" hangingPunct="1"/>
            <a:endParaRPr lang="fr-FR" sz="1400" dirty="0">
              <a:solidFill>
                <a:srgbClr val="FF0000"/>
              </a:solidFill>
            </a:endParaRPr>
          </a:p>
          <a:p>
            <a:pPr eaLnBrk="1" hangingPunct="1"/>
            <a:r>
              <a:rPr lang="fr-FR" sz="1400" dirty="0">
                <a:solidFill>
                  <a:srgbClr val="FF0000"/>
                </a:solidFill>
              </a:rPr>
              <a:t>Si vous voyez des anomalies (clé manquante, vitre brisée… etc.), faîtes une note dans votre e-log et informez </a:t>
            </a:r>
            <a:r>
              <a:rPr lang="fr-FR" sz="1400" b="1" dirty="0">
                <a:solidFill>
                  <a:srgbClr val="FF0000"/>
                </a:solidFill>
              </a:rPr>
              <a:t>Davide </a:t>
            </a:r>
            <a:r>
              <a:rPr lang="fr-FR" sz="1400" b="1" dirty="0" err="1">
                <a:solidFill>
                  <a:srgbClr val="FF0000"/>
                </a:solidFill>
              </a:rPr>
              <a:t>Pagnani</a:t>
            </a:r>
            <a:r>
              <a:rPr lang="fr-FR" sz="1400" b="1" dirty="0">
                <a:solidFill>
                  <a:srgbClr val="FF0000"/>
                </a:solidFill>
              </a:rPr>
              <a:t> (</a:t>
            </a:r>
            <a:r>
              <a:rPr lang="fr-FR" sz="1400" b="1" u="sng" dirty="0">
                <a:solidFill>
                  <a:srgbClr val="FF0000"/>
                </a:solidFill>
              </a:rPr>
              <a:t>164813</a:t>
            </a:r>
            <a:r>
              <a:rPr lang="fr-FR" sz="1400" b="1" dirty="0">
                <a:solidFill>
                  <a:srgbClr val="FF0000"/>
                </a:solidFill>
              </a:rPr>
              <a:t>)</a:t>
            </a:r>
            <a:r>
              <a:rPr lang="fr-FR" sz="1400" dirty="0">
                <a:solidFill>
                  <a:srgbClr val="FF0000"/>
                </a:solidFill>
              </a:rPr>
              <a:t> ou Niels Dupont (165186). (Appelez seulement pendant les heures de travail)</a:t>
            </a:r>
          </a:p>
        </p:txBody>
      </p:sp>
      <p:pic>
        <p:nvPicPr>
          <p:cNvPr id="11270" name="Kép 8" descr="CIMG9260_small.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585614" y="3915355"/>
            <a:ext cx="3466085" cy="25983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3" name="Ellipszis 12"/>
          <p:cNvSpPr/>
          <p:nvPr/>
        </p:nvSpPr>
        <p:spPr>
          <a:xfrm>
            <a:off x="7168281" y="4725144"/>
            <a:ext cx="500063" cy="5000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72" name="Picture 2" descr="DSCN5578"/>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14313" y="1196752"/>
            <a:ext cx="3821112" cy="25384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273" name="Text Box 3"/>
          <p:cNvSpPr txBox="1">
            <a:spLocks noChangeArrowheads="1"/>
          </p:cNvSpPr>
          <p:nvPr/>
        </p:nvSpPr>
        <p:spPr bwMode="auto">
          <a:xfrm>
            <a:off x="4134644" y="1172201"/>
            <a:ext cx="4840287" cy="270843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600" b="1" dirty="0"/>
              <a:t>Vérifiez le défibrillateur:</a:t>
            </a:r>
            <a:endParaRPr lang="fr-FR" sz="1600" dirty="0"/>
          </a:p>
          <a:p>
            <a:pPr eaLnBrk="1" hangingPunct="1"/>
            <a:r>
              <a:rPr lang="fr-FR" sz="1400" i="1" dirty="0"/>
              <a:t>Cette armoire est située à l’entrée de la Salle de Contrôle, près des toilettes.</a:t>
            </a:r>
            <a:endParaRPr lang="fr-FR" sz="1400" dirty="0"/>
          </a:p>
          <a:p>
            <a:pPr eaLnBrk="1" hangingPunct="1">
              <a:buFontTx/>
              <a:buChar char="-"/>
            </a:pPr>
            <a:r>
              <a:rPr lang="fr-FR" sz="1400" dirty="0"/>
              <a:t>  Vérifiez le scellé sur la boîte (scellé rouge), qui doit être intact</a:t>
            </a:r>
            <a:endParaRPr lang="fr-FR" sz="1400" strike="sngStrike" dirty="0"/>
          </a:p>
          <a:p>
            <a:pPr eaLnBrk="1" hangingPunct="1">
              <a:buFontTx/>
              <a:buChar char="-"/>
            </a:pPr>
            <a:r>
              <a:rPr lang="fr-FR" sz="1400" dirty="0"/>
              <a:t> Vérifiez que la lumière verte clignote</a:t>
            </a:r>
          </a:p>
          <a:p>
            <a:pPr eaLnBrk="1" hangingPunct="1"/>
            <a:endParaRPr lang="fr-FR" sz="1400" dirty="0"/>
          </a:p>
          <a:p>
            <a:pPr eaLnBrk="1" hangingPunct="1"/>
            <a:r>
              <a:rPr lang="fr-FR" sz="1400" dirty="0">
                <a:solidFill>
                  <a:srgbClr val="FF0000"/>
                </a:solidFill>
              </a:rPr>
              <a:t>Si vous voyez qu’un des scellés</a:t>
            </a:r>
            <a:r>
              <a:rPr lang="fr-FR" sz="1400" dirty="0">
                <a:solidFill>
                  <a:srgbClr val="FFCC00"/>
                </a:solidFill>
              </a:rPr>
              <a:t> </a:t>
            </a:r>
            <a:r>
              <a:rPr lang="fr-FR" sz="1400" dirty="0">
                <a:solidFill>
                  <a:srgbClr val="FF0000"/>
                </a:solidFill>
              </a:rPr>
              <a:t>est cassé ou manquant ou qu’une des lumières vertes ne clignote pas, faîtes une note dans votre e-log et informez </a:t>
            </a:r>
            <a:r>
              <a:rPr lang="fr-FR" sz="1400" b="1" u="sng" dirty="0">
                <a:solidFill>
                  <a:srgbClr val="FF0000"/>
                </a:solidFill>
              </a:rPr>
              <a:t>Davide </a:t>
            </a:r>
            <a:r>
              <a:rPr lang="fr-FR" sz="1400" b="1" u="sng" dirty="0" err="1">
                <a:solidFill>
                  <a:srgbClr val="FF0000"/>
                </a:solidFill>
              </a:rPr>
              <a:t>Pagnani</a:t>
            </a:r>
            <a:r>
              <a:rPr lang="fr-FR" sz="1400" b="1" u="sng" dirty="0">
                <a:solidFill>
                  <a:srgbClr val="FF0000"/>
                </a:solidFill>
              </a:rPr>
              <a:t> (164813)</a:t>
            </a:r>
            <a:r>
              <a:rPr lang="fr-FR" sz="1400" dirty="0">
                <a:solidFill>
                  <a:srgbClr val="FF0000"/>
                </a:solidFill>
              </a:rPr>
              <a:t> ou Niels Dupont (165186) (Appelez seulement pendant les heures de travail)</a:t>
            </a:r>
          </a:p>
        </p:txBody>
      </p:sp>
      <p:cxnSp>
        <p:nvCxnSpPr>
          <p:cNvPr id="21" name="Egyenes összekötő nyíllal 20"/>
          <p:cNvCxnSpPr>
            <a:cxnSpLocks/>
            <a:endCxn id="34" idx="6"/>
          </p:cNvCxnSpPr>
          <p:nvPr/>
        </p:nvCxnSpPr>
        <p:spPr>
          <a:xfrm flipH="1" flipV="1">
            <a:off x="3000375" y="1655391"/>
            <a:ext cx="1211585" cy="333449"/>
          </a:xfrm>
          <a:prstGeom prst="straightConnector1">
            <a:avLst/>
          </a:prstGeom>
          <a:noFill/>
          <a:ln>
            <a:solidFill>
              <a:srgbClr val="FFFF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2" name="Egyenes összekötő nyíllal 21"/>
          <p:cNvCxnSpPr>
            <a:cxnSpLocks/>
          </p:cNvCxnSpPr>
          <p:nvPr/>
        </p:nvCxnSpPr>
        <p:spPr>
          <a:xfrm flipH="1" flipV="1">
            <a:off x="2733676" y="2447702"/>
            <a:ext cx="1478284" cy="18256"/>
          </a:xfrm>
          <a:prstGeom prst="straightConnector1">
            <a:avLst/>
          </a:prstGeom>
          <a:noFill/>
          <a:ln>
            <a:solidFill>
              <a:srgbClr val="FFFF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34" name="Ellipszis 33"/>
          <p:cNvSpPr/>
          <p:nvPr/>
        </p:nvSpPr>
        <p:spPr>
          <a:xfrm>
            <a:off x="2571750" y="1482502"/>
            <a:ext cx="428625" cy="34577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4352FCC-1E1E-3E43-BE81-B3E906D43962}"/>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43001" y="2780928"/>
            <a:ext cx="7098808" cy="3150096"/>
          </a:xfrm>
          <a:prstGeom prst="rect">
            <a:avLst/>
          </a:prstGeom>
        </p:spPr>
      </p:pic>
      <p:sp>
        <p:nvSpPr>
          <p:cNvPr id="2" name="Cím 1"/>
          <p:cNvSpPr>
            <a:spLocks noGrp="1"/>
          </p:cNvSpPr>
          <p:nvPr>
            <p:ph type="title"/>
          </p:nvPr>
        </p:nvSpPr>
        <p:spPr>
          <a:xfrm>
            <a:off x="1143001" y="0"/>
            <a:ext cx="6381750" cy="1143000"/>
          </a:xfrm>
        </p:spPr>
        <p:txBody>
          <a:bodyPr/>
          <a:lstStyle/>
          <a:p>
            <a:pPr algn="ctr"/>
            <a:r>
              <a:rPr lang="en-US" sz="3600" b="1" dirty="0"/>
              <a:t>SI1-</a:t>
            </a:r>
            <a:r>
              <a:rPr lang="hu-HU" sz="3600" b="1" dirty="0"/>
              <a:t>2: SX5 et 3594</a:t>
            </a:r>
          </a:p>
        </p:txBody>
      </p:sp>
      <p:sp>
        <p:nvSpPr>
          <p:cNvPr id="4" name="Tartalom helye 3"/>
          <p:cNvSpPr>
            <a:spLocks noGrp="1"/>
          </p:cNvSpPr>
          <p:nvPr>
            <p:ph idx="1"/>
          </p:nvPr>
        </p:nvSpPr>
        <p:spPr>
          <a:xfrm>
            <a:off x="251520" y="1340768"/>
            <a:ext cx="8712968" cy="1250032"/>
          </a:xfrm>
        </p:spPr>
        <p:txBody>
          <a:bodyPr/>
          <a:lstStyle/>
          <a:p>
            <a:r>
              <a:rPr lang="hu-HU" sz="1800" dirty="0"/>
              <a:t>Allez au bâtiment SX5. Entrez dans le bâtiment. Regardez autour de vous et fermez les portes laissées ouvertes ou bloquées en position ouverte.</a:t>
            </a:r>
          </a:p>
          <a:p>
            <a:r>
              <a:rPr lang="fr-FR" sz="1800" dirty="0"/>
              <a:t>Passez par le</a:t>
            </a:r>
            <a:r>
              <a:rPr lang="hu-HU" sz="1800" dirty="0"/>
              <a:t> bâtiment 3594. Regardez autour de vous pendant que vous le traversez.</a:t>
            </a:r>
          </a:p>
        </p:txBody>
      </p:sp>
      <p:sp>
        <p:nvSpPr>
          <p:cNvPr id="3" name="Dia számának helye 2"/>
          <p:cNvSpPr>
            <a:spLocks noGrp="1"/>
          </p:cNvSpPr>
          <p:nvPr>
            <p:ph type="sldNum" sz="quarter" idx="12"/>
          </p:nvPr>
        </p:nvSpPr>
        <p:spPr/>
        <p:txBody>
          <a:bodyPr/>
          <a:lstStyle/>
          <a:p>
            <a:pPr>
              <a:defRPr/>
            </a:pPr>
            <a:fld id="{65212040-2619-4F50-91F4-462790CB4D54}" type="slidenum">
              <a:rPr lang="en-US" smtClean="0"/>
              <a:pPr>
                <a:defRPr/>
              </a:pPr>
              <a:t>12</a:t>
            </a:fld>
            <a:endParaRPr lang="en-US"/>
          </a:p>
        </p:txBody>
      </p:sp>
      <p:pic>
        <p:nvPicPr>
          <p:cNvPr id="5" name="Kép 9"/>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0" y="51531"/>
            <a:ext cx="1568448" cy="11351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7" name="Szövegdoboz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AC59C66-7A4C-8B4B-A685-EC6970F73F1F}"/>
              </a:ext>
            </a:extLst>
          </p:cNvPr>
          <p:cNvSpPr txBox="1"/>
          <p:nvPr/>
        </p:nvSpPr>
        <p:spPr>
          <a:xfrm rot="548747">
            <a:off x="1933111" y="3692005"/>
            <a:ext cx="620683" cy="369332"/>
          </a:xfrm>
          <a:prstGeom prst="rect">
            <a:avLst/>
          </a:prstGeom>
          <a:solidFill>
            <a:srgbClr val="FFFF00">
              <a:alpha val="81960"/>
            </a:srgbClr>
          </a:solidFill>
          <a:ln>
            <a:noFill/>
          </a:ln>
        </p:spPr>
        <p:txBody>
          <a:bodyPr wrap="none">
            <a:spAutoFit/>
          </a:bodyPr>
          <a:lstStyle>
            <a:defPPr>
              <a:defRPr lang="hu-HU"/>
            </a:defPPr>
            <a:lvl1pPr eaLnBrk="1" hangingPunct="1">
              <a:defRPr b="1">
                <a:solidFill>
                  <a:srgbClr val="0000FF"/>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hu-HU" dirty="0"/>
              <a:t>SX5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2669863"/>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3"/>
          <p:cNvSpPr>
            <a:spLocks noGrp="1"/>
          </p:cNvSpPr>
          <p:nvPr>
            <p:ph type="title" idx="4294967295"/>
          </p:nvPr>
        </p:nvSpPr>
        <p:spPr>
          <a:xfrm>
            <a:off x="1142999" y="38026"/>
            <a:ext cx="6453337" cy="1143000"/>
          </a:xfrm>
        </p:spPr>
        <p:txBody>
          <a:bodyPr/>
          <a:lstStyle/>
          <a:p>
            <a:pPr algn="ctr" eaLnBrk="1" hangingPunct="1"/>
            <a:r>
              <a:rPr lang="en-US" sz="3600" b="1" dirty="0"/>
              <a:t>SI1-</a:t>
            </a:r>
            <a:r>
              <a:rPr lang="hu-HU" sz="3600" b="1" dirty="0"/>
              <a:t>3a: </a:t>
            </a:r>
            <a:r>
              <a:rPr lang="fr-FR" sz="3600" b="1" dirty="0"/>
              <a:t>SDX5 - </a:t>
            </a:r>
            <a:r>
              <a:rPr lang="fr-FR" sz="3600" b="1" dirty="0" err="1"/>
              <a:t>Inertage</a:t>
            </a:r>
            <a:r>
              <a:rPr lang="fr-FR" sz="3600" b="1" dirty="0"/>
              <a:t> d’urgence N2</a:t>
            </a:r>
          </a:p>
        </p:txBody>
      </p:sp>
      <p:sp>
        <p:nvSpPr>
          <p:cNvPr id="11268" name="Dia számának helye 5"/>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01E10-8A86-475F-B836-6101CAA5FC6E}" type="slidenum">
              <a:rPr lang="en-US" smtClean="0"/>
              <a:pPr eaLnBrk="1" hangingPunct="1"/>
              <a:t>13</a:t>
            </a:fld>
            <a:endParaRPr lang="en-US"/>
          </a:p>
        </p:txBody>
      </p:sp>
      <p:sp>
        <p:nvSpPr>
          <p:cNvPr id="11273" name="Text Box 3"/>
          <p:cNvSpPr txBox="1">
            <a:spLocks noChangeArrowheads="1"/>
          </p:cNvSpPr>
          <p:nvPr/>
        </p:nvSpPr>
        <p:spPr bwMode="auto">
          <a:xfrm>
            <a:off x="161332" y="1193385"/>
            <a:ext cx="4986808" cy="563231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Vérifiez que :</a:t>
            </a:r>
          </a:p>
          <a:p>
            <a:pPr eaLnBrk="1" hangingPunct="1"/>
            <a:endParaRPr lang="fr-FR" b="1" dirty="0"/>
          </a:p>
          <a:p>
            <a:pPr marL="285750" indent="-285750" eaLnBrk="1" hangingPunct="1">
              <a:buFont typeface="Lucida Grande"/>
              <a:buChar char="-"/>
            </a:pPr>
            <a:r>
              <a:rPr lang="fr-FR" b="1" dirty="0"/>
              <a:t>Toutes les lumières du tableau soient vertes</a:t>
            </a:r>
          </a:p>
          <a:p>
            <a:pPr marL="285750" indent="-285750" eaLnBrk="1" hangingPunct="1">
              <a:buFont typeface="Lucida Grande"/>
              <a:buChar char="-"/>
            </a:pPr>
            <a:endParaRPr lang="fr-FR" b="1" dirty="0"/>
          </a:p>
          <a:p>
            <a:pPr marL="285750" indent="-285750" eaLnBrk="1" hangingPunct="1">
              <a:buFont typeface="Lucida Grande"/>
              <a:buChar char="-"/>
            </a:pPr>
            <a:r>
              <a:rPr lang="fr-FR" b="1" dirty="0"/>
              <a:t>La fenêtre de la boîte rouge ne soit pas cassée et que la clé soit toujours à l’intérieur</a:t>
            </a:r>
          </a:p>
          <a:p>
            <a:pPr marL="285750" indent="-285750" eaLnBrk="1" hangingPunct="1">
              <a:buFont typeface="Lucida Grande"/>
              <a:buChar char="-"/>
            </a:pPr>
            <a:endParaRPr lang="fr-FR" b="1" dirty="0"/>
          </a:p>
          <a:p>
            <a:pPr marL="285750" indent="-285750" eaLnBrk="1" hangingPunct="1">
              <a:buFont typeface="Lucida Grande"/>
              <a:buChar char="-"/>
            </a:pPr>
            <a:r>
              <a:rPr lang="fr-FR" b="1" dirty="0"/>
              <a:t>Il n’y a pas besoin de vérifier la pression </a:t>
            </a:r>
            <a:r>
              <a:rPr lang="fr-FR" b="1"/>
              <a:t>du manomètre</a:t>
            </a:r>
            <a:endParaRPr lang="fr-FR" b="1" dirty="0"/>
          </a:p>
          <a:p>
            <a:pPr marL="285750" indent="-285750" eaLnBrk="1" hangingPunct="1">
              <a:buFont typeface="Lucida Grande"/>
              <a:buChar char="-"/>
            </a:pPr>
            <a:endParaRPr lang="fr-FR" b="1" dirty="0"/>
          </a:p>
          <a:p>
            <a:pPr marL="285750" indent="-285750" eaLnBrk="1" hangingPunct="1">
              <a:buFont typeface="Lucida Grande"/>
              <a:buChar char="-"/>
            </a:pPr>
            <a:r>
              <a:rPr lang="fr-FR" b="1" dirty="0"/>
              <a:t>Vérifiez les manomètres du réservoir N2 à l’extérieur </a:t>
            </a:r>
            <a:r>
              <a:rPr lang="fr-FR" b="1" u="sng" dirty="0"/>
              <a:t>uniquement pendant la journée</a:t>
            </a:r>
            <a:r>
              <a:rPr lang="fr-FR" b="1" dirty="0"/>
              <a:t> (voir page suivante)</a:t>
            </a:r>
          </a:p>
          <a:p>
            <a:pPr eaLnBrk="1" hangingPunct="1"/>
            <a:endParaRPr lang="fr-FR" dirty="0">
              <a:solidFill>
                <a:srgbClr val="FF0000"/>
              </a:solidFill>
            </a:endParaRPr>
          </a:p>
          <a:p>
            <a:pPr eaLnBrk="1" hangingPunct="1"/>
            <a:r>
              <a:rPr lang="fr-FR" dirty="0">
                <a:solidFill>
                  <a:srgbClr val="FF0000"/>
                </a:solidFill>
              </a:rPr>
              <a:t>En cas de problème, faites une note dans votre e-log et informez Niels Dupont (165186) (Appelez seulement pendant les heures de travail)</a:t>
            </a:r>
            <a:endParaRPr lang="fr-FR"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66320" y="1401328"/>
            <a:ext cx="3477618" cy="5216427"/>
          </a:xfrm>
          <a:prstGeom prst="rect">
            <a:avLst/>
          </a:prstGeom>
        </p:spPr>
      </p:pic>
      <p:sp>
        <p:nvSpPr>
          <p:cNvPr id="7" name="Rectangle 6"/>
          <p:cNvSpPr/>
          <p:nvPr/>
        </p:nvSpPr>
        <p:spPr>
          <a:xfrm>
            <a:off x="7740352" y="3957364"/>
            <a:ext cx="903585" cy="2529819"/>
          </a:xfrm>
          <a:prstGeom prst="rect">
            <a:avLst/>
          </a:prstGeom>
          <a:noFill/>
          <a:ln w="5715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166320" y="3597325"/>
            <a:ext cx="504056" cy="648072"/>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Kép 9"/>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1" y="51531"/>
            <a:ext cx="1568446" cy="11351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1272968"/>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8" name="Dia számának helye 5"/>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701E10-8A86-475F-B836-6101CAA5FC6E}" type="slidenum">
              <a:rPr lang="en-US" smtClean="0"/>
              <a:pPr eaLnBrk="1" hangingPunct="1"/>
              <a:t>14</a:t>
            </a:fld>
            <a:endParaRPr lang="en-US"/>
          </a:p>
        </p:txBody>
      </p:sp>
      <p:pic>
        <p:nvPicPr>
          <p:cNvPr id="9" name="Kép 9"/>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1" y="51531"/>
            <a:ext cx="1568446" cy="11351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273" name="Text Box 3"/>
          <p:cNvSpPr txBox="1">
            <a:spLocks noChangeArrowheads="1"/>
          </p:cNvSpPr>
          <p:nvPr/>
        </p:nvSpPr>
        <p:spPr bwMode="auto">
          <a:xfrm>
            <a:off x="251521" y="3613666"/>
            <a:ext cx="6336703" cy="3046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mj-lt"/>
              <a:buAutoNum type="arabicPeriod"/>
            </a:pPr>
            <a:r>
              <a:rPr lang="fr-FR" sz="1600" dirty="0">
                <a:solidFill>
                  <a:srgbClr val="000000"/>
                </a:solidFill>
              </a:rPr>
              <a:t>Sortez de SDX5 et allez vers le </a:t>
            </a:r>
            <a:r>
              <a:rPr lang="fr-FR" sz="1600" dirty="0" err="1"/>
              <a:t>gas</a:t>
            </a:r>
            <a:r>
              <a:rPr lang="fr-FR" sz="1600" dirty="0"/>
              <a:t> building </a:t>
            </a:r>
            <a:r>
              <a:rPr lang="fr-FR" sz="1600" dirty="0">
                <a:solidFill>
                  <a:srgbClr val="000000"/>
                </a:solidFill>
              </a:rPr>
              <a:t>(SGX5).</a:t>
            </a:r>
          </a:p>
          <a:p>
            <a:pPr marL="342900" indent="-342900" eaLnBrk="1" hangingPunct="1">
              <a:buFont typeface="+mj-lt"/>
              <a:buAutoNum type="arabicPeriod"/>
            </a:pPr>
            <a:r>
              <a:rPr lang="fr-FR" sz="1600" dirty="0">
                <a:solidFill>
                  <a:srgbClr val="000000"/>
                </a:solidFill>
              </a:rPr>
              <a:t>Allez aux réservoirs N2 sur le côté gauche (les 2 jaunes derrières les blancs)</a:t>
            </a:r>
          </a:p>
          <a:p>
            <a:pPr marL="342900" indent="-342900" eaLnBrk="1" hangingPunct="1">
              <a:buFont typeface="+mj-lt"/>
              <a:buAutoNum type="arabicPeriod"/>
            </a:pPr>
            <a:r>
              <a:rPr lang="fr-FR" sz="1600" dirty="0">
                <a:solidFill>
                  <a:srgbClr val="000000"/>
                </a:solidFill>
              </a:rPr>
              <a:t>Vérifiez les manomètres de ces deux réservoirs N2: </a:t>
            </a:r>
          </a:p>
          <a:p>
            <a:pPr marL="758825" lvl="1" indent="-400050" eaLnBrk="1" hangingPunct="1">
              <a:buFont typeface="+mj-lt"/>
              <a:buAutoNum type="romanUcPeriod"/>
            </a:pPr>
            <a:r>
              <a:rPr lang="fr-FR" sz="1600" dirty="0">
                <a:solidFill>
                  <a:srgbClr val="000000"/>
                </a:solidFill>
              </a:rPr>
              <a:t>Vous pouvez les atteindre en haut des escaliers, en accédant entre les deux réservoirs. </a:t>
            </a:r>
          </a:p>
          <a:p>
            <a:pPr marL="358775" eaLnBrk="1" hangingPunct="1"/>
            <a:r>
              <a:rPr lang="fr-FR" sz="1600" b="1" dirty="0">
                <a:solidFill>
                  <a:srgbClr val="000000"/>
                </a:solidFill>
              </a:rPr>
              <a:t>La pression normale est entre </a:t>
            </a:r>
            <a:r>
              <a:rPr lang="fr-FR" sz="1600" b="1" dirty="0"/>
              <a:t>10 et 14 bars.</a:t>
            </a:r>
          </a:p>
          <a:p>
            <a:pPr marL="541338" lvl="1" indent="-176213" eaLnBrk="1" hangingPunct="1">
              <a:buFont typeface="Lucida Grande"/>
              <a:buChar char="-"/>
            </a:pPr>
            <a:r>
              <a:rPr lang="fr-FR" sz="1600" dirty="0">
                <a:solidFill>
                  <a:srgbClr val="FF0000"/>
                </a:solidFill>
              </a:rPr>
              <a:t>Si l’un d’entre eux est en-dessous de 10 bars, signalez-le à Niels Dupont (165186) (Appelez seulement pendant les heures de travail)</a:t>
            </a:r>
          </a:p>
          <a:p>
            <a:pPr marL="541338" lvl="1" indent="-176213" eaLnBrk="1" hangingPunct="1">
              <a:buFont typeface="Lucida Grande"/>
              <a:buChar char="-"/>
            </a:pPr>
            <a:r>
              <a:rPr lang="fr-FR" sz="1600" dirty="0">
                <a:solidFill>
                  <a:srgbClr val="FF0000"/>
                </a:solidFill>
              </a:rPr>
              <a:t>Si l’un d’entre eux est au-dessus de 14 bars, faîtes une note dans votre e-log. </a:t>
            </a:r>
          </a:p>
        </p:txBody>
      </p:sp>
      <p:grpSp>
        <p:nvGrpSpPr>
          <p:cNvPr id="22" name="Group 21"/>
          <p:cNvGrpSpPr/>
          <p:nvPr/>
        </p:nvGrpSpPr>
        <p:grpSpPr>
          <a:xfrm>
            <a:off x="611560" y="1299937"/>
            <a:ext cx="3600400" cy="2025225"/>
            <a:chOff x="179512" y="1268760"/>
            <a:chExt cx="3600400" cy="2025225"/>
          </a:xfrm>
        </p:grpSpPr>
        <p:pic>
          <p:nvPicPr>
            <p:cNvPr id="4" name="Picture 3"/>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9512" y="1268760"/>
              <a:ext cx="3600400" cy="2025225"/>
            </a:xfrm>
            <a:prstGeom prst="rect">
              <a:avLst/>
            </a:prstGeom>
          </p:spPr>
        </p:pic>
        <p:sp>
          <p:nvSpPr>
            <p:cNvPr id="5" name="Rectangle 4"/>
            <p:cNvSpPr/>
            <p:nvPr/>
          </p:nvSpPr>
          <p:spPr>
            <a:xfrm>
              <a:off x="323528" y="1916832"/>
              <a:ext cx="864096" cy="57606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zövegdoboz 6"/>
            <p:cNvSpPr txBox="1">
              <a:spLocks noChangeArrowheads="1"/>
            </p:cNvSpPr>
            <p:nvPr/>
          </p:nvSpPr>
          <p:spPr bwMode="auto">
            <a:xfrm>
              <a:off x="179512" y="1268760"/>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grpSp>
      <p:grpSp>
        <p:nvGrpSpPr>
          <p:cNvPr id="20" name="Group 19"/>
          <p:cNvGrpSpPr/>
          <p:nvPr/>
        </p:nvGrpSpPr>
        <p:grpSpPr>
          <a:xfrm>
            <a:off x="5004048" y="1299936"/>
            <a:ext cx="3600400" cy="2025225"/>
            <a:chOff x="3923928" y="1268760"/>
            <a:chExt cx="3600400" cy="2025225"/>
          </a:xfrm>
        </p:grpSpPr>
        <p:pic>
          <p:nvPicPr>
            <p:cNvPr id="11" name="Picture 10"/>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923928" y="1268760"/>
              <a:ext cx="3600400" cy="2025225"/>
            </a:xfrm>
            <a:prstGeom prst="rect">
              <a:avLst/>
            </a:prstGeom>
          </p:spPr>
        </p:pic>
        <p:sp>
          <p:nvSpPr>
            <p:cNvPr id="15" name="Szövegdoboz 6"/>
            <p:cNvSpPr txBox="1">
              <a:spLocks noChangeArrowheads="1"/>
            </p:cNvSpPr>
            <p:nvPr/>
          </p:nvSpPr>
          <p:spPr bwMode="auto">
            <a:xfrm>
              <a:off x="3923928" y="1268760"/>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cxnSp>
          <p:nvCxnSpPr>
            <p:cNvPr id="19" name="Egyenes összekötő nyíllal 11"/>
            <p:cNvCxnSpPr/>
            <p:nvPr/>
          </p:nvCxnSpPr>
          <p:spPr>
            <a:xfrm flipV="1">
              <a:off x="4139952" y="2571180"/>
              <a:ext cx="576064" cy="209748"/>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Szövegdoboz 6"/>
            <p:cNvSpPr txBox="1">
              <a:spLocks noChangeArrowheads="1"/>
            </p:cNvSpPr>
            <p:nvPr/>
          </p:nvSpPr>
          <p:spPr bwMode="auto">
            <a:xfrm>
              <a:off x="4067944" y="2852936"/>
              <a:ext cx="241673" cy="215444"/>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dirty="0">
                  <a:solidFill>
                    <a:srgbClr val="002060"/>
                  </a:solidFill>
                </a:rPr>
                <a:t>I.</a:t>
              </a:r>
            </a:p>
          </p:txBody>
        </p:sp>
      </p:grpSp>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CF24702-A854-2045-94AB-851FE2F868C8}"/>
              </a:ext>
            </a:extLst>
          </p:cNvPr>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88224" y="3444889"/>
            <a:ext cx="2016224" cy="1512168"/>
          </a:xfrm>
          <a:prstGeom prst="rect">
            <a:avLst/>
          </a:prstGeom>
        </p:spPr>
      </p:pic>
      <p:pic>
        <p:nvPicPr>
          <p:cNvPr id="7" name="Pictur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F68905F-E0A5-7046-87AB-B473F091402F}"/>
              </a:ext>
            </a:extLst>
          </p:cNvPr>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88224" y="4941168"/>
            <a:ext cx="2016224" cy="1512168"/>
          </a:xfrm>
          <a:prstGeom prst="rect">
            <a:avLst/>
          </a:prstGeom>
        </p:spPr>
      </p:pic>
      <p:sp>
        <p:nvSpPr>
          <p:cNvPr id="28" name="Szövegdoboz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F608253-ADC9-2D43-A921-4F9EAB421B9C}"/>
              </a:ext>
            </a:extLst>
          </p:cNvPr>
          <p:cNvSpPr txBox="1">
            <a:spLocks noChangeArrowheads="1"/>
          </p:cNvSpPr>
          <p:nvPr/>
        </p:nvSpPr>
        <p:spPr bwMode="auto">
          <a:xfrm>
            <a:off x="6588224" y="3429000"/>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I.</a:t>
            </a:r>
          </a:p>
        </p:txBody>
      </p:sp>
      <p:sp>
        <p:nvSpPr>
          <p:cNvPr id="11266" name="Title 3"/>
          <p:cNvSpPr>
            <a:spLocks noGrp="1"/>
          </p:cNvSpPr>
          <p:nvPr>
            <p:ph type="title" idx="4294967295"/>
          </p:nvPr>
        </p:nvSpPr>
        <p:spPr>
          <a:xfrm>
            <a:off x="1192695" y="34036"/>
            <a:ext cx="6475650" cy="1193892"/>
          </a:xfrm>
        </p:spPr>
        <p:txBody>
          <a:bodyPr/>
          <a:lstStyle/>
          <a:p>
            <a:pPr algn="ctr" eaLnBrk="1" hangingPunct="1"/>
            <a:r>
              <a:rPr lang="fr-FR" sz="2000" b="1" dirty="0"/>
              <a:t>SI1-3b: SDX5 – Inertage d’urgence N2</a:t>
            </a:r>
            <a:br>
              <a:rPr lang="fr-FR" sz="2000" b="1" dirty="0"/>
            </a:br>
            <a:r>
              <a:rPr lang="fr-FR" sz="2000" b="1" dirty="0"/>
              <a:t>Vérification des manomètres aux réservoirs N2 à l’extérieur</a:t>
            </a:r>
            <a:br>
              <a:rPr lang="fr-FR" sz="2000" b="1" dirty="0"/>
            </a:br>
            <a:r>
              <a:rPr lang="fr-FR" sz="2000" b="1" cap="all" dirty="0">
                <a:solidFill>
                  <a:srgbClr val="FF0000"/>
                </a:solidFill>
              </a:rPr>
              <a:t>uniquement pendant LA </a:t>
            </a:r>
            <a:r>
              <a:rPr lang="fr-FR" sz="2000" b="1" cap="all" dirty="0" err="1">
                <a:solidFill>
                  <a:srgbClr val="FF0000"/>
                </a:solidFill>
              </a:rPr>
              <a:t>JOURNéE</a:t>
            </a:r>
            <a:r>
              <a:rPr lang="fr-FR" sz="2000" b="1" cap="all" dirty="0">
                <a:solidFill>
                  <a:srgbClr val="FF0000"/>
                </a:solidFill>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9139752"/>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Cím 4"/>
          <p:cNvSpPr>
            <a:spLocks noGrp="1"/>
          </p:cNvSpPr>
          <p:nvPr>
            <p:ph type="title"/>
          </p:nvPr>
        </p:nvSpPr>
        <p:spPr>
          <a:xfrm>
            <a:off x="1143001" y="0"/>
            <a:ext cx="6381750" cy="1143000"/>
          </a:xfrm>
        </p:spPr>
        <p:txBody>
          <a:bodyPr/>
          <a:lstStyle/>
          <a:p>
            <a:pPr algn="ctr"/>
            <a:r>
              <a:rPr lang="fr-FR" sz="3600" b="1" dirty="0"/>
              <a:t>SI1-4 Extérieur: Zone de déchets</a:t>
            </a:r>
          </a:p>
        </p:txBody>
      </p:sp>
      <p:sp>
        <p:nvSpPr>
          <p:cNvPr id="13315" name="Dia számának helye 1"/>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DBB240-F780-490C-AEE8-EB8E2D3D9F65}" type="slidenum">
              <a:rPr lang="en-US" smtClean="0"/>
              <a:pPr eaLnBrk="1" hangingPunct="1"/>
              <a:t>15</a:t>
            </a:fld>
            <a:endParaRPr lang="en-US"/>
          </a:p>
        </p:txBody>
      </p:sp>
      <p:pic>
        <p:nvPicPr>
          <p:cNvPr id="13316" name="Kép 9"/>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0" y="51530"/>
            <a:ext cx="1568449" cy="11351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3317" name="Kép 9"/>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251520" y="3724017"/>
            <a:ext cx="5597533" cy="2474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 name="Téglalap 7"/>
          <p:cNvSpPr/>
          <p:nvPr/>
        </p:nvSpPr>
        <p:spPr>
          <a:xfrm>
            <a:off x="95513" y="1075197"/>
            <a:ext cx="8840812" cy="2554545"/>
          </a:xfrm>
          <a:prstGeom prst="rect">
            <a:avLst/>
          </a:prstGeom>
        </p:spPr>
        <p:txBody>
          <a:bodyPr wrap="square">
            <a:spAutoFit/>
          </a:bodyPr>
          <a:lstStyle/>
          <a:p>
            <a:pPr>
              <a:defRPr/>
            </a:pPr>
            <a:r>
              <a:rPr lang="fr-FR" sz="1600" b="1" dirty="0"/>
              <a:t>Vérifiez la zone de déchets (voir images):</a:t>
            </a:r>
          </a:p>
          <a:p>
            <a:pPr marL="342900" indent="-342900">
              <a:buFontTx/>
              <a:buAutoNum type="arabicPeriod"/>
              <a:defRPr/>
            </a:pPr>
            <a:r>
              <a:rPr lang="fr-FR" sz="1600" dirty="0"/>
              <a:t>Vérifiez qu’il n’y ait pas de fuite, de stockage désordonné, de poubelle/container plein(e)</a:t>
            </a:r>
          </a:p>
          <a:p>
            <a:pPr marL="800100" lvl="1" indent="-342900">
              <a:buFont typeface="Arial" pitchFamily="34" charset="0"/>
              <a:buChar char="−"/>
              <a:defRPr/>
            </a:pPr>
            <a:r>
              <a:rPr lang="fr-FR" sz="1600" dirty="0">
                <a:solidFill>
                  <a:srgbClr val="FF0000"/>
                </a:solidFill>
              </a:rPr>
              <a:t>En cas de liquide renversé, de stockage désordonné, de poubelle/container plein(e), faîtes une note dans le e-log et informez Romuald </a:t>
            </a:r>
            <a:r>
              <a:rPr lang="fr-FR" sz="1600" dirty="0" err="1">
                <a:solidFill>
                  <a:srgbClr val="FF0000"/>
                </a:solidFill>
              </a:rPr>
              <a:t>Bihery</a:t>
            </a:r>
            <a:r>
              <a:rPr lang="fr-FR" sz="1600" dirty="0">
                <a:solidFill>
                  <a:srgbClr val="FF0000"/>
                </a:solidFill>
              </a:rPr>
              <a:t> (160647) ou Niels Dupont (165186). (Appelez seulement pendant les heures de travail)</a:t>
            </a:r>
          </a:p>
          <a:p>
            <a:pPr marL="342900" indent="-342900">
              <a:buFont typeface="+mj-lt"/>
              <a:buAutoNum type="arabicPeriod"/>
              <a:defRPr/>
            </a:pPr>
            <a:r>
              <a:rPr lang="fr-FR" sz="1600" dirty="0"/>
              <a:t>Vérifiez l’Armoire de Premiers Secours : </a:t>
            </a:r>
          </a:p>
          <a:p>
            <a:pPr marL="804863" lvl="1" indent="-347663">
              <a:buFont typeface="Arial" pitchFamily="34" charset="0"/>
              <a:buChar char="−"/>
              <a:defRPr/>
            </a:pPr>
            <a:r>
              <a:rPr lang="fr-FR" sz="1600" dirty="0"/>
              <a:t>La clé de l’armoire doit être dans la petite boîte rouge.</a:t>
            </a:r>
          </a:p>
          <a:p>
            <a:pPr marL="804863" lvl="1" indent="-347663">
              <a:buFont typeface="Arial" pitchFamily="34" charset="0"/>
              <a:buChar char="−"/>
              <a:defRPr/>
            </a:pPr>
            <a:r>
              <a:rPr lang="fr-FR" sz="1600" dirty="0"/>
              <a:t>Vérifiez la vitre de la petite boîte rouge. </a:t>
            </a:r>
          </a:p>
          <a:p>
            <a:pPr marL="804863" lvl="1" indent="-347663">
              <a:buFont typeface="Arial" pitchFamily="34" charset="0"/>
              <a:buChar char="−"/>
              <a:defRPr/>
            </a:pPr>
            <a:r>
              <a:rPr lang="fr-FR" sz="1600" dirty="0"/>
              <a:t>Vérifiez que le brise-glace soit toujours là.</a:t>
            </a:r>
          </a:p>
          <a:p>
            <a:pPr>
              <a:defRPr/>
            </a:pPr>
            <a:r>
              <a:rPr lang="fr-FR" sz="1600" dirty="0"/>
              <a:t>3. Vérifiez l’intégrité du Kit d’Absorption d’Urgence.</a:t>
            </a:r>
          </a:p>
        </p:txBody>
      </p:sp>
      <p:pic>
        <p:nvPicPr>
          <p:cNvPr id="13320" name="Kép 12" descr="DSC_0870_s.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456290" y="2567731"/>
            <a:ext cx="2024584" cy="1794826"/>
          </a:xfrm>
          <a:prstGeom prst="rect">
            <a:avLst/>
          </a:prstGeom>
          <a:noFill/>
          <a:ln>
            <a:noFill/>
          </a:ln>
          <a:effectLst>
            <a:outerShdw blurRad="50800" dist="38100" dir="13500000" algn="br"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3321" name="Szövegdoboz 6"/>
          <p:cNvSpPr txBox="1">
            <a:spLocks noChangeArrowheads="1"/>
          </p:cNvSpPr>
          <p:nvPr/>
        </p:nvSpPr>
        <p:spPr bwMode="auto">
          <a:xfrm>
            <a:off x="6437941" y="2564904"/>
            <a:ext cx="312738" cy="369887"/>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2</a:t>
            </a:r>
            <a:endParaRPr lang="en-US" b="1" dirty="0">
              <a:solidFill>
                <a:srgbClr val="002060"/>
              </a:solidFill>
            </a:endParaRPr>
          </a:p>
        </p:txBody>
      </p:sp>
      <p:sp>
        <p:nvSpPr>
          <p:cNvPr id="13322" name="Szövegdoboz 6"/>
          <p:cNvSpPr txBox="1">
            <a:spLocks noChangeArrowheads="1"/>
          </p:cNvSpPr>
          <p:nvPr/>
        </p:nvSpPr>
        <p:spPr bwMode="auto">
          <a:xfrm>
            <a:off x="323528" y="3779192"/>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grpSp>
        <p:nvGrpSpPr>
          <p:cNvPr id="2" name="Group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A87DEC6-8A3A-384D-8A9A-15A61F43B511}"/>
              </a:ext>
            </a:extLst>
          </p:cNvPr>
          <p:cNvGrpSpPr/>
          <p:nvPr/>
        </p:nvGrpSpPr>
        <p:grpSpPr>
          <a:xfrm>
            <a:off x="6156176" y="4437112"/>
            <a:ext cx="2624625" cy="1733924"/>
            <a:chOff x="6318865" y="4031838"/>
            <a:chExt cx="2624625" cy="1733924"/>
          </a:xfrm>
        </p:grpSpPr>
        <p:pic>
          <p:nvPicPr>
            <p:cNvPr id="10" name="Pictur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861FC2A-CD0D-134C-BBED-B41A23EE092C}"/>
                </a:ext>
              </a:extLst>
            </p:cNvPr>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18865" y="4031838"/>
              <a:ext cx="1300443" cy="1733924"/>
            </a:xfrm>
            <a:prstGeom prst="rect">
              <a:avLst/>
            </a:prstGeom>
          </p:spPr>
        </p:pic>
        <p:pic>
          <p:nvPicPr>
            <p:cNvPr id="12" name="Pictur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82C9C09-6112-074D-B3AB-B9EA05492E63}"/>
                </a:ext>
              </a:extLst>
            </p:cNvPr>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47853" y="4038246"/>
              <a:ext cx="1295637" cy="1727516"/>
            </a:xfrm>
            <a:prstGeom prst="rect">
              <a:avLst/>
            </a:prstGeom>
          </p:spPr>
        </p:pic>
      </p:grpSp>
      <p:sp>
        <p:nvSpPr>
          <p:cNvPr id="13" name="Szövegdoboz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82D528A-AFE6-F441-B343-3ED7F28CA8B2}"/>
              </a:ext>
            </a:extLst>
          </p:cNvPr>
          <p:cNvSpPr txBox="1">
            <a:spLocks noChangeArrowheads="1"/>
          </p:cNvSpPr>
          <p:nvPr/>
        </p:nvSpPr>
        <p:spPr bwMode="auto">
          <a:xfrm>
            <a:off x="6156176" y="4509120"/>
            <a:ext cx="312738" cy="369887"/>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3</a:t>
            </a:r>
            <a:endParaRPr lang="en-US" b="1" dirty="0">
              <a:solidFill>
                <a:srgbClr val="002060"/>
              </a:solidFill>
            </a:endParaRPr>
          </a:p>
        </p:txBody>
      </p:sp>
      <p:sp>
        <p:nvSpPr>
          <p:cNvPr id="4" name="Rectang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97D64B1-1F80-CD47-98FB-20D04CE2F27C}"/>
              </a:ext>
            </a:extLst>
          </p:cNvPr>
          <p:cNvSpPr/>
          <p:nvPr/>
        </p:nvSpPr>
        <p:spPr>
          <a:xfrm>
            <a:off x="155455" y="6267217"/>
            <a:ext cx="8780870" cy="523220"/>
          </a:xfrm>
          <a:prstGeom prst="rect">
            <a:avLst/>
          </a:prstGeom>
        </p:spPr>
        <p:txBody>
          <a:bodyPr wrap="square">
            <a:spAutoFit/>
          </a:bodyPr>
          <a:lstStyle/>
          <a:p>
            <a:r>
              <a:rPr lang="it-IT" sz="1400" dirty="0">
                <a:solidFill>
                  <a:srgbClr val="FF0000"/>
                </a:solidFill>
              </a:rPr>
              <a:t>Si vous voyez des anomalies (clé manquante, vitre brisé… etc.), faîtes une note dans votre e-log et informez Davide Pagnani (164813) ou Niels Dupont (165186). (Appelez seulement pendant les heures de travail)</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0"/>
            <a:ext cx="6381328" cy="1143000"/>
          </a:xfrm>
        </p:spPr>
        <p:txBody>
          <a:bodyPr/>
          <a:lstStyle/>
          <a:p>
            <a:pPr algn="ctr"/>
            <a:r>
              <a:rPr lang="fr-FR" sz="3600" b="1" dirty="0"/>
              <a:t>SI1-5 à PM54 – Vérifications des lecteurs de dosimètre</a:t>
            </a:r>
            <a:endParaRPr lang="fr-FR" sz="2800" b="1" dirty="0"/>
          </a:p>
        </p:txBody>
      </p:sp>
      <p:sp>
        <p:nvSpPr>
          <p:cNvPr id="3" name="Slide Number Placeholder 2"/>
          <p:cNvSpPr>
            <a:spLocks noGrp="1"/>
          </p:cNvSpPr>
          <p:nvPr>
            <p:ph type="sldNum" sz="quarter" idx="12"/>
          </p:nvPr>
        </p:nvSpPr>
        <p:spPr/>
        <p:txBody>
          <a:bodyPr/>
          <a:lstStyle/>
          <a:p>
            <a:pPr>
              <a:defRPr/>
            </a:pPr>
            <a:fld id="{65212040-2619-4F50-91F4-462790CB4D54}" type="slidenum">
              <a:rPr lang="en-US" smtClean="0"/>
              <a:pPr>
                <a:defRPr/>
              </a:pPr>
              <a:t>16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83568" y="1268113"/>
            <a:ext cx="3200000" cy="1800000"/>
          </a:xfrm>
          <a:prstGeom prst="rect">
            <a:avLst/>
          </a:prstGeom>
        </p:spPr>
      </p:pic>
      <p:sp>
        <p:nvSpPr>
          <p:cNvPr id="7" name="Szövegdoboz 6"/>
          <p:cNvSpPr txBox="1">
            <a:spLocks noChangeArrowheads="1"/>
          </p:cNvSpPr>
          <p:nvPr/>
        </p:nvSpPr>
        <p:spPr bwMode="auto">
          <a:xfrm>
            <a:off x="683568" y="1268113"/>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pic>
        <p:nvPicPr>
          <p:cNvPr id="8" name="Picture 7"/>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83568" y="3141168"/>
            <a:ext cx="3200000" cy="1800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644008" y="1259112"/>
            <a:ext cx="3200000" cy="180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644008" y="3141168"/>
            <a:ext cx="3200000" cy="1800000"/>
          </a:xfrm>
          <a:prstGeom prst="rect">
            <a:avLst/>
          </a:prstGeom>
        </p:spPr>
      </p:pic>
      <p:sp>
        <p:nvSpPr>
          <p:cNvPr id="11" name="Text Box 3"/>
          <p:cNvSpPr txBox="1">
            <a:spLocks noChangeArrowheads="1"/>
          </p:cNvSpPr>
          <p:nvPr/>
        </p:nvSpPr>
        <p:spPr bwMode="auto">
          <a:xfrm>
            <a:off x="683568" y="4941168"/>
            <a:ext cx="7560840" cy="181588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600" dirty="0">
                <a:solidFill>
                  <a:srgbClr val="000000"/>
                </a:solidFill>
              </a:rPr>
              <a:t>Avant d’aller dans USC55, vérifiez que les trois lecteurs de dosimètre près des </a:t>
            </a:r>
            <a:r>
              <a:rPr lang="fr-FR" sz="1600" dirty="0"/>
              <a:t>dispositifs d’accès </a:t>
            </a:r>
            <a:r>
              <a:rPr lang="fr-FR" sz="1600" dirty="0">
                <a:solidFill>
                  <a:srgbClr val="000000"/>
                </a:solidFill>
              </a:rPr>
              <a:t>PM54 FONCTIONNENT. </a:t>
            </a:r>
            <a:br>
              <a:rPr lang="fr-FR" sz="1600" dirty="0">
                <a:solidFill>
                  <a:srgbClr val="000000"/>
                </a:solidFill>
              </a:rPr>
            </a:br>
            <a:r>
              <a:rPr lang="fr-FR" sz="1600" dirty="0">
                <a:solidFill>
                  <a:srgbClr val="000000"/>
                </a:solidFill>
              </a:rPr>
              <a:t>Il y a trois lecteurs de dosimètres:</a:t>
            </a:r>
          </a:p>
          <a:p>
            <a:pPr marL="446088" indent="-271463" eaLnBrk="1" hangingPunct="1">
              <a:buFont typeface="+mj-lt"/>
              <a:buAutoNum type="arabicPeriod"/>
            </a:pPr>
            <a:r>
              <a:rPr lang="fr-FR" sz="1600" dirty="0">
                <a:solidFill>
                  <a:srgbClr val="000000"/>
                </a:solidFill>
              </a:rPr>
              <a:t>Un à la porte simple</a:t>
            </a:r>
          </a:p>
          <a:p>
            <a:pPr marL="446088" indent="-271463" eaLnBrk="1" hangingPunct="1">
              <a:buFont typeface="+mj-lt"/>
              <a:buAutoNum type="arabicPeriod"/>
            </a:pPr>
            <a:r>
              <a:rPr lang="fr-FR" sz="1600" dirty="0">
                <a:solidFill>
                  <a:srgbClr val="000000"/>
                </a:solidFill>
              </a:rPr>
              <a:t>Deux à la porte double</a:t>
            </a:r>
          </a:p>
          <a:p>
            <a:pPr eaLnBrk="1" hangingPunct="1"/>
            <a:r>
              <a:rPr lang="fr-FR" sz="1600" dirty="0">
                <a:solidFill>
                  <a:srgbClr val="000000"/>
                </a:solidFill>
              </a:rPr>
              <a:t>Si vous avez un dosimètre personnel, lisez-le sur tous les lecteurs.</a:t>
            </a:r>
            <a:br>
              <a:rPr lang="fr-FR" sz="1600" dirty="0">
                <a:solidFill>
                  <a:srgbClr val="000000"/>
                </a:solidFill>
              </a:rPr>
            </a:br>
            <a:r>
              <a:rPr lang="fr-FR" sz="1600" dirty="0">
                <a:solidFill>
                  <a:srgbClr val="FF0000"/>
                </a:solidFill>
              </a:rPr>
              <a:t>Si vous voyez des anomalies, signalez-les dans votre e-log.</a:t>
            </a:r>
          </a:p>
        </p:txBody>
      </p:sp>
      <p:sp>
        <p:nvSpPr>
          <p:cNvPr id="12" name="Szövegdoboz 6"/>
          <p:cNvSpPr txBox="1">
            <a:spLocks noChangeArrowheads="1"/>
          </p:cNvSpPr>
          <p:nvPr/>
        </p:nvSpPr>
        <p:spPr bwMode="auto">
          <a:xfrm>
            <a:off x="683568" y="3131320"/>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cxnSp>
        <p:nvCxnSpPr>
          <p:cNvPr id="13" name="Egyenes összekötő nyíllal 11"/>
          <p:cNvCxnSpPr/>
          <p:nvPr/>
        </p:nvCxnSpPr>
        <p:spPr>
          <a:xfrm flipH="1">
            <a:off x="1331640" y="4572327"/>
            <a:ext cx="504056" cy="6276"/>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59832" y="2051200"/>
            <a:ext cx="720080" cy="57606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084168" y="3780239"/>
            <a:ext cx="720080" cy="57606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zövegdoboz 6"/>
          <p:cNvSpPr txBox="1">
            <a:spLocks noChangeArrowheads="1"/>
          </p:cNvSpPr>
          <p:nvPr/>
        </p:nvSpPr>
        <p:spPr bwMode="auto">
          <a:xfrm>
            <a:off x="4644008" y="1268113"/>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8" name="Szövegdoboz 6"/>
          <p:cNvSpPr txBox="1">
            <a:spLocks noChangeArrowheads="1"/>
          </p:cNvSpPr>
          <p:nvPr/>
        </p:nvSpPr>
        <p:spPr bwMode="auto">
          <a:xfrm>
            <a:off x="4644008" y="3141168"/>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pic>
        <p:nvPicPr>
          <p:cNvPr id="19" name="Kép 9"/>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0" y="51530"/>
            <a:ext cx="1568448" cy="11351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7029869"/>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0"/>
            <a:ext cx="6309320" cy="1143000"/>
          </a:xfrm>
        </p:spPr>
        <p:txBody>
          <a:bodyPr/>
          <a:lstStyle/>
          <a:p>
            <a:pPr algn="ctr"/>
            <a:r>
              <a:rPr lang="fr-FR" sz="3600" b="1" dirty="0"/>
              <a:t>SI1-5 à PM54 – Vérification des écrans d’information</a:t>
            </a:r>
          </a:p>
        </p:txBody>
      </p:sp>
      <p:sp>
        <p:nvSpPr>
          <p:cNvPr id="3" name="Slide Number Placeholder 2"/>
          <p:cNvSpPr>
            <a:spLocks noGrp="1"/>
          </p:cNvSpPr>
          <p:nvPr>
            <p:ph type="sldNum" sz="quarter" idx="12"/>
          </p:nvPr>
        </p:nvSpPr>
        <p:spPr/>
        <p:txBody>
          <a:bodyPr/>
          <a:lstStyle/>
          <a:p>
            <a:pPr>
              <a:defRPr/>
            </a:pPr>
            <a:fld id="{65212040-2619-4F50-91F4-462790CB4D54}" type="slidenum">
              <a:rPr lang="en-US" smtClean="0"/>
              <a:pPr>
                <a:defRPr/>
              </a:pPr>
              <a:t>17</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3527" y="1412776"/>
            <a:ext cx="4992553" cy="28083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5400000">
            <a:off x="4431984" y="2560904"/>
            <a:ext cx="5248583" cy="2952328"/>
          </a:xfrm>
          <a:prstGeom prst="rect">
            <a:avLst/>
          </a:prstGeom>
        </p:spPr>
      </p:pic>
      <p:sp>
        <p:nvSpPr>
          <p:cNvPr id="11" name="Text Box 3"/>
          <p:cNvSpPr txBox="1">
            <a:spLocks noChangeArrowheads="1"/>
          </p:cNvSpPr>
          <p:nvPr/>
        </p:nvSpPr>
        <p:spPr bwMode="auto">
          <a:xfrm>
            <a:off x="275520" y="4360311"/>
            <a:ext cx="5040560" cy="21698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500" dirty="0">
                <a:solidFill>
                  <a:srgbClr val="000000"/>
                </a:solidFill>
              </a:rPr>
              <a:t>Avant d’aller dans USC55, vérifiez les trois écrans :</a:t>
            </a:r>
          </a:p>
          <a:p>
            <a:pPr marL="171450" indent="-171450" eaLnBrk="1" hangingPunct="1">
              <a:buFontTx/>
              <a:buChar char="-"/>
            </a:pPr>
            <a:r>
              <a:rPr lang="fr-FR" sz="1500" dirty="0">
                <a:solidFill>
                  <a:srgbClr val="000000"/>
                </a:solidFill>
              </a:rPr>
              <a:t>Comptage des visiteurs près de la porte MAD PM54</a:t>
            </a:r>
          </a:p>
          <a:p>
            <a:pPr marL="171450" indent="-171450" eaLnBrk="1" hangingPunct="1">
              <a:buFontTx/>
              <a:buChar char="-"/>
            </a:pPr>
            <a:r>
              <a:rPr lang="fr-FR" sz="1500" dirty="0"/>
              <a:t>Message simple d’alerte </a:t>
            </a:r>
            <a:r>
              <a:rPr lang="fr-FR" sz="1500" dirty="0">
                <a:solidFill>
                  <a:srgbClr val="000000"/>
                </a:solidFill>
              </a:rPr>
              <a:t>(SAM) au dessus du PAD,</a:t>
            </a:r>
          </a:p>
          <a:p>
            <a:pPr marL="171450" indent="-171450" eaLnBrk="1" hangingPunct="1">
              <a:buFontTx/>
              <a:buChar char="-"/>
            </a:pPr>
            <a:r>
              <a:rPr lang="fr-FR" sz="1500" dirty="0">
                <a:solidFill>
                  <a:srgbClr val="000000"/>
                </a:solidFill>
              </a:rPr>
              <a:t>Liste IMPACT (au dessus des lecteurs de dosimètre)</a:t>
            </a:r>
          </a:p>
          <a:p>
            <a:pPr eaLnBrk="1" hangingPunct="1"/>
            <a:r>
              <a:rPr lang="fr-FR" sz="1500" dirty="0">
                <a:solidFill>
                  <a:srgbClr val="000000"/>
                </a:solidFill>
              </a:rPr>
              <a:t>Vérifiez que les écrans fonctionnent et qu’ils affichent les informations (page web de comptage de visiteurs, liste IMPACT, Point 5 </a:t>
            </a:r>
            <a:r>
              <a:rPr lang="fr-FR" sz="1500" dirty="0" err="1">
                <a:solidFill>
                  <a:srgbClr val="000000"/>
                </a:solidFill>
              </a:rPr>
              <a:t>infor</a:t>
            </a:r>
            <a:r>
              <a:rPr lang="fr-FR" sz="1500" dirty="0">
                <a:solidFill>
                  <a:srgbClr val="000000"/>
                </a:solidFill>
              </a:rPr>
              <a:t>).</a:t>
            </a:r>
          </a:p>
          <a:p>
            <a:pPr eaLnBrk="1" hangingPunct="1"/>
            <a:r>
              <a:rPr lang="fr-FR" sz="1500" dirty="0">
                <a:solidFill>
                  <a:srgbClr val="FF0000"/>
                </a:solidFill>
              </a:rPr>
              <a:t>Si vous trouvez une anomalie, informez Zoltan </a:t>
            </a:r>
            <a:r>
              <a:rPr lang="fr-FR" sz="1500" dirty="0" err="1">
                <a:solidFill>
                  <a:srgbClr val="FF0000"/>
                </a:solidFill>
              </a:rPr>
              <a:t>Szillasi</a:t>
            </a:r>
            <a:r>
              <a:rPr lang="fr-FR" sz="1500" dirty="0">
                <a:solidFill>
                  <a:srgbClr val="FF0000"/>
                </a:solidFill>
              </a:rPr>
              <a:t> ou 165000, par e-mail et signalez-le dans votre e-log.</a:t>
            </a:r>
          </a:p>
        </p:txBody>
      </p:sp>
      <p:cxnSp>
        <p:nvCxnSpPr>
          <p:cNvPr id="13" name="Egyenes összekötő nyíllal 11"/>
          <p:cNvCxnSpPr/>
          <p:nvPr/>
        </p:nvCxnSpPr>
        <p:spPr>
          <a:xfrm flipH="1" flipV="1">
            <a:off x="1187624" y="2348880"/>
            <a:ext cx="504056" cy="1368152"/>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300192" y="2276872"/>
            <a:ext cx="1224136" cy="936104"/>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Kép 9"/>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7524750" y="51530"/>
            <a:ext cx="1568448" cy="11351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2" name="Egyenes összekötő nyíllal 11"/>
          <p:cNvCxnSpPr/>
          <p:nvPr/>
        </p:nvCxnSpPr>
        <p:spPr>
          <a:xfrm flipH="1" flipV="1">
            <a:off x="1691680" y="2348880"/>
            <a:ext cx="576064" cy="1512168"/>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3621040"/>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Cím 5"/>
          <p:cNvSpPr>
            <a:spLocks noGrp="1"/>
          </p:cNvSpPr>
          <p:nvPr>
            <p:ph type="title"/>
          </p:nvPr>
        </p:nvSpPr>
        <p:spPr>
          <a:xfrm>
            <a:off x="714375" y="2665413"/>
            <a:ext cx="7772400" cy="1362075"/>
          </a:xfrm>
        </p:spPr>
        <p:txBody>
          <a:bodyPr/>
          <a:lstStyle/>
          <a:p>
            <a:pPr algn="ctr">
              <a:defRPr/>
            </a:pPr>
            <a:r>
              <a:rPr lang="en-US" dirty="0" err="1">
                <a:solidFill>
                  <a:schemeClr val="tx1"/>
                </a:solidFill>
              </a:rPr>
              <a:t>Visite</a:t>
            </a:r>
            <a:r>
              <a:rPr lang="en-US" dirty="0"/>
              <a:t> de </a:t>
            </a:r>
            <a:r>
              <a:rPr lang="en-US" dirty="0" err="1"/>
              <a:t>sécurité</a:t>
            </a:r>
            <a:r>
              <a:rPr lang="en-US" dirty="0"/>
              <a:t> dans USC55</a:t>
            </a:r>
          </a:p>
        </p:txBody>
      </p:sp>
      <p:sp>
        <p:nvSpPr>
          <p:cNvPr id="14340"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C4B272-7DFE-4420-A7F8-C275572BA72E}" type="slidenum">
              <a:rPr lang="en-US" smtClean="0"/>
              <a:pPr eaLnBrk="1" hangingPunct="1"/>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0"/>
            <a:ext cx="6618288" cy="1143000"/>
          </a:xfrm>
        </p:spPr>
        <p:txBody>
          <a:bodyPr/>
          <a:lstStyle/>
          <a:p>
            <a:pPr algn="ctr" eaLnBrk="1" hangingPunct="1"/>
            <a:r>
              <a:rPr lang="en-US" sz="3600" b="1" dirty="0"/>
              <a:t>Orientation </a:t>
            </a:r>
            <a:r>
              <a:rPr lang="en-US" sz="3600" b="1" dirty="0" err="1"/>
              <a:t>en</a:t>
            </a:r>
            <a:r>
              <a:rPr lang="en-US" sz="3600" b="1" dirty="0"/>
              <a:t> Souterrain</a:t>
            </a:r>
          </a:p>
        </p:txBody>
      </p:sp>
      <p:grpSp>
        <p:nvGrpSpPr>
          <p:cNvPr id="2" name="Csoportba foglalás 1"/>
          <p:cNvGrpSpPr>
            <a:grpSpLocks noChangeAspect="1"/>
          </p:cNvGrpSpPr>
          <p:nvPr/>
        </p:nvGrpSpPr>
        <p:grpSpPr>
          <a:xfrm>
            <a:off x="1583667" y="764704"/>
            <a:ext cx="6303205" cy="3960440"/>
            <a:chOff x="320675" y="1066800"/>
            <a:chExt cx="8486775" cy="5332413"/>
          </a:xfrm>
        </p:grpSpPr>
        <p:pic>
          <p:nvPicPr>
            <p:cNvPr id="15363" name="Picture 3" descr="CMS"/>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20675" y="1066800"/>
              <a:ext cx="8486775" cy="53324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5364" name="Text Box 4"/>
            <p:cNvSpPr txBox="1">
              <a:spLocks noChangeArrowheads="1"/>
            </p:cNvSpPr>
            <p:nvPr/>
          </p:nvSpPr>
          <p:spPr bwMode="auto">
            <a:xfrm>
              <a:off x="4800601" y="2286000"/>
              <a:ext cx="1568844" cy="4558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t>UXC 55</a:t>
              </a:r>
            </a:p>
          </p:txBody>
        </p:sp>
        <p:sp>
          <p:nvSpPr>
            <p:cNvPr id="15365" name="Text Box 5"/>
            <p:cNvSpPr txBox="1">
              <a:spLocks noChangeArrowheads="1"/>
            </p:cNvSpPr>
            <p:nvPr/>
          </p:nvSpPr>
          <p:spPr bwMode="auto">
            <a:xfrm>
              <a:off x="4648200" y="4724399"/>
              <a:ext cx="1602734" cy="4558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t>USC 55</a:t>
              </a:r>
            </a:p>
          </p:txBody>
        </p:sp>
        <p:sp>
          <p:nvSpPr>
            <p:cNvPr id="15366" name="Text Box 7"/>
            <p:cNvSpPr txBox="1">
              <a:spLocks noChangeArrowheads="1"/>
            </p:cNvSpPr>
            <p:nvPr/>
          </p:nvSpPr>
          <p:spPr bwMode="auto">
            <a:xfrm>
              <a:off x="4114800" y="4724399"/>
              <a:ext cx="411164" cy="455834"/>
            </a:xfrm>
            <a:prstGeom prst="rect">
              <a:avLst/>
            </a:prstGeom>
            <a:solidFill>
              <a:schemeClr val="bg1"/>
            </a:solidFill>
            <a:ln w="9525">
              <a:solidFill>
                <a:schemeClr val="tx1"/>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b="1"/>
                <a:t>PM54 Lift</a:t>
              </a:r>
            </a:p>
          </p:txBody>
        </p:sp>
        <p:sp>
          <p:nvSpPr>
            <p:cNvPr id="15367" name="Text Box 8"/>
            <p:cNvSpPr txBox="1">
              <a:spLocks noChangeArrowheads="1"/>
            </p:cNvSpPr>
            <p:nvPr/>
          </p:nvSpPr>
          <p:spPr bwMode="auto">
            <a:xfrm>
              <a:off x="4403724" y="1712912"/>
              <a:ext cx="3132152" cy="455836"/>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err="1"/>
                <a:t>Caverne</a:t>
              </a:r>
              <a:r>
                <a:rPr lang="en-US" sz="1600" dirty="0"/>
                <a:t> </a:t>
              </a:r>
              <a:r>
                <a:rPr lang="en-US" sz="1600" dirty="0" err="1"/>
                <a:t>Expérimentale</a:t>
              </a:r>
              <a:endParaRPr lang="en-US" sz="1600" dirty="0"/>
            </a:p>
          </p:txBody>
        </p:sp>
        <p:sp>
          <p:nvSpPr>
            <p:cNvPr id="15368" name="Text Box 9"/>
            <p:cNvSpPr txBox="1">
              <a:spLocks noChangeArrowheads="1"/>
            </p:cNvSpPr>
            <p:nvPr/>
          </p:nvSpPr>
          <p:spPr bwMode="auto">
            <a:xfrm>
              <a:off x="1219200" y="4495800"/>
              <a:ext cx="2672431" cy="455836"/>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err="1"/>
                <a:t>Caverne</a:t>
              </a:r>
              <a:r>
                <a:rPr lang="en-US" sz="1600" dirty="0"/>
                <a:t> de Service</a:t>
              </a:r>
            </a:p>
          </p:txBody>
        </p:sp>
      </p:grpSp>
      <p:sp>
        <p:nvSpPr>
          <p:cNvPr id="15369" name="Dia számának helye 8"/>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CAB37E-6851-4B98-8F20-B35025C7D454}" type="slidenum">
              <a:rPr lang="en-US" smtClean="0"/>
              <a:pPr eaLnBrk="1" hangingPunct="1"/>
              <a:t>19</a:t>
            </a:fld>
            <a:endParaRPr lang="en-US"/>
          </a:p>
        </p:txBody>
      </p:sp>
      <p:graphicFrame>
        <p:nvGraphicFramePr>
          <p:cNvPr id="4" name="Táblázat 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23077869"/>
              </p:ext>
            </p:extLst>
          </p:nvPr>
        </p:nvGraphicFramePr>
        <p:xfrm>
          <a:off x="233772" y="4509120"/>
          <a:ext cx="8676456" cy="2194559"/>
        </p:xfrm>
        <a:graphic>
          <a:graphicData uri="http://schemas.openxmlformats.org/drawingml/2006/table">
            <a:tbl>
              <a:tblPr bandRow="1">
                <a:tableStyleId>{2D5ABB26-0587-4C30-8999-92F81FD0307C}</a:tableStyleId>
              </a:tblPr>
              <a:tblGrid>
                <a:gridCol w="1241884">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gridCol w="7434572">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648072">
                <a:tc>
                  <a:txBody>
                    <a:bodyPr/>
                    <a:lstStyle/>
                    <a:p>
                      <a:r>
                        <a:rPr lang="en-US" sz="1800" dirty="0" err="1"/>
                        <a:t>Niveau</a:t>
                      </a:r>
                      <a:r>
                        <a:rPr lang="fr-FR" sz="1800" dirty="0"/>
                        <a:t> -1:</a:t>
                      </a:r>
                      <a:endParaRPr lang="hu-HU" sz="1800" dirty="0"/>
                    </a:p>
                  </a:txBody>
                  <a:tcPr/>
                </a:tc>
                <a:tc>
                  <a:txBody>
                    <a:bodyPr/>
                    <a:lstStyle/>
                    <a:p>
                      <a:pPr>
                        <a:defRPr/>
                      </a:pPr>
                      <a:r>
                        <a:rPr lang="fr-FR" sz="1800" dirty="0"/>
                        <a:t>Accès à la zone rack S2, la salle de contrôle souterraine, la zone de l’aimant</a:t>
                      </a:r>
                      <a:r>
                        <a:rPr lang="hu-HU" sz="1800" dirty="0"/>
                        <a:t>,</a:t>
                      </a:r>
                      <a:r>
                        <a:rPr lang="hu-HU" sz="1800" baseline="0" dirty="0"/>
                        <a:t> </a:t>
                      </a:r>
                      <a:r>
                        <a:rPr lang="fr-FR" sz="1800" baseline="0" dirty="0"/>
                        <a:t>la zone rack </a:t>
                      </a:r>
                      <a:r>
                        <a:rPr lang="fr-FR" sz="1800" dirty="0"/>
                        <a:t>S4 </a:t>
                      </a:r>
                    </a:p>
                    <a:p>
                      <a:pPr>
                        <a:defRPr/>
                      </a:pPr>
                      <a:r>
                        <a:rPr lang="fr-FR" sz="1800" dirty="0"/>
                        <a:t>Pas d’accès direct à la caverne UXC55</a:t>
                      </a:r>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r h="510167">
                <a:tc>
                  <a:txBody>
                    <a:bodyPr/>
                    <a:lstStyle/>
                    <a:p>
                      <a:r>
                        <a:rPr lang="fr-FR" sz="1800" dirty="0"/>
                        <a:t>Niveau</a:t>
                      </a:r>
                      <a:r>
                        <a:rPr lang="hu-HU" sz="1800" dirty="0"/>
                        <a:t> </a:t>
                      </a:r>
                      <a:r>
                        <a:rPr lang="fr-FR" sz="1800" dirty="0"/>
                        <a:t>-2:</a:t>
                      </a:r>
                      <a:endParaRPr lang="hu-HU" sz="1800" dirty="0"/>
                    </a:p>
                  </a:txBody>
                  <a:tcPr/>
                </a:tc>
                <a:tc>
                  <a:txBody>
                    <a:bodyPr/>
                    <a:lstStyle/>
                    <a:p>
                      <a:pPr>
                        <a:defRPr/>
                      </a:pPr>
                      <a:r>
                        <a:rPr lang="fr-FR" sz="1800" dirty="0">
                          <a:solidFill>
                            <a:schemeClr val="tx1"/>
                          </a:solidFill>
                        </a:rPr>
                        <a:t>Accès à la zone rack S1, salle </a:t>
                      </a:r>
                      <a:r>
                        <a:rPr lang="hu-HU" sz="1800" dirty="0">
                          <a:solidFill>
                            <a:schemeClr val="tx1"/>
                          </a:solidFill>
                        </a:rPr>
                        <a:t>EN</a:t>
                      </a:r>
                      <a:r>
                        <a:rPr lang="fr-FR" sz="1800" dirty="0">
                          <a:solidFill>
                            <a:schemeClr val="tx1"/>
                          </a:solidFill>
                        </a:rPr>
                        <a:t>-CV, gaz room</a:t>
                      </a:r>
                    </a:p>
                    <a:p>
                      <a:pPr>
                        <a:defRPr/>
                      </a:pPr>
                      <a:r>
                        <a:rPr lang="fr-FR" sz="1800" dirty="0">
                          <a:solidFill>
                            <a:schemeClr val="tx1"/>
                          </a:solidFill>
                        </a:rPr>
                        <a:t>Accès au niveau du tube du faisceau de la caverne UXC55 (Balcon X3 near</a:t>
                      </a:r>
                      <a:r>
                        <a:rPr lang="hu-HU" sz="1800" dirty="0">
                          <a:solidFill>
                            <a:schemeClr val="tx1"/>
                          </a:solidFill>
                        </a:rPr>
                        <a:t>, </a:t>
                      </a:r>
                      <a:r>
                        <a:rPr lang="fr-FR" sz="1800" dirty="0">
                          <a:solidFill>
                            <a:schemeClr val="tx1"/>
                          </a:solidFill>
                        </a:rPr>
                        <a:t>plateforme visiteurs)</a:t>
                      </a:r>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1"/>
                  </a:ext>
                </a:extLst>
              </a:tr>
              <a:tr h="291088">
                <a:tc>
                  <a:txBody>
                    <a:bodyPr/>
                    <a:lstStyle/>
                    <a:p>
                      <a:r>
                        <a:rPr lang="fr-FR" sz="1800" dirty="0"/>
                        <a:t>Niveau</a:t>
                      </a:r>
                      <a:r>
                        <a:rPr lang="hu-HU" sz="1800" dirty="0"/>
                        <a:t> </a:t>
                      </a:r>
                      <a:r>
                        <a:rPr lang="fr-FR" sz="1800" dirty="0"/>
                        <a:t>-3:</a:t>
                      </a:r>
                      <a:endParaRPr lang="hu-HU"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tx1"/>
                          </a:solidFill>
                        </a:rPr>
                        <a:t>Accès à US54 (Zone tampon)</a:t>
                      </a:r>
                      <a:r>
                        <a:rPr lang="fr-FR" sz="1800" baseline="0" dirty="0">
                          <a:solidFill>
                            <a:schemeClr val="tx1"/>
                          </a:solidFill>
                        </a:rPr>
                        <a:t> et à la caverne </a:t>
                      </a:r>
                      <a:r>
                        <a:rPr lang="hu-HU" sz="1800" dirty="0">
                          <a:solidFill>
                            <a:schemeClr val="tx1"/>
                          </a:solidFill>
                        </a:rPr>
                        <a:t>UXC</a:t>
                      </a:r>
                      <a:r>
                        <a:rPr lang="de-DE" sz="1800" dirty="0">
                          <a:solidFill>
                            <a:schemeClr val="tx1"/>
                          </a:solidFill>
                        </a:rPr>
                        <a:t>55</a:t>
                      </a:r>
                      <a:r>
                        <a:rPr lang="hu-HU" sz="1800" dirty="0">
                          <a:solidFill>
                            <a:schemeClr val="tx1"/>
                          </a:solidFill>
                        </a:rPr>
                        <a:t> </a:t>
                      </a:r>
                      <a:r>
                        <a:rPr lang="fr-FR" sz="1800" dirty="0">
                          <a:solidFill>
                            <a:schemeClr val="tx1"/>
                          </a:solidFill>
                        </a:rPr>
                        <a:t>(X1 </a:t>
                      </a:r>
                      <a:r>
                        <a:rPr lang="fr-FR" sz="1800" dirty="0" err="1">
                          <a:solidFill>
                            <a:schemeClr val="tx1"/>
                          </a:solidFill>
                        </a:rPr>
                        <a:t>near</a:t>
                      </a:r>
                      <a:r>
                        <a:rPr lang="fr-FR" sz="1800" dirty="0">
                          <a:solidFill>
                            <a:schemeClr val="tx1"/>
                          </a:solidFill>
                        </a:rPr>
                        <a:t>)</a:t>
                      </a:r>
                      <a:endParaRPr lang="hu-HU" sz="1800" dirty="0">
                        <a:solidFill>
                          <a:schemeClr val="tx1"/>
                        </a:solidFill>
                      </a:endParaRPr>
                    </a:p>
                  </a:txBody>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Cím 5"/>
          <p:cNvSpPr>
            <a:spLocks noGrp="1"/>
          </p:cNvSpPr>
          <p:nvPr>
            <p:ph type="title"/>
          </p:nvPr>
        </p:nvSpPr>
        <p:spPr>
          <a:xfrm>
            <a:off x="899592" y="0"/>
            <a:ext cx="7738016" cy="1143000"/>
          </a:xfrm>
        </p:spPr>
        <p:txBody>
          <a:bodyPr/>
          <a:lstStyle/>
          <a:p>
            <a:pPr algn="ctr"/>
            <a:r>
              <a:rPr lang="fr-FR" sz="3600" b="1" dirty="0"/>
              <a:t>Document électronique</a:t>
            </a:r>
          </a:p>
        </p:txBody>
      </p:sp>
      <p:sp>
        <p:nvSpPr>
          <p:cNvPr id="4099" name="Tartalom helye 7"/>
          <p:cNvSpPr>
            <a:spLocks noGrp="1"/>
          </p:cNvSpPr>
          <p:nvPr>
            <p:ph idx="1"/>
          </p:nvPr>
        </p:nvSpPr>
        <p:spPr>
          <a:xfrm>
            <a:off x="702992" y="1484784"/>
            <a:ext cx="7738016" cy="1698927"/>
          </a:xfrm>
        </p:spPr>
        <p:txBody>
          <a:bodyPr wrap="none">
            <a:spAutoFit/>
          </a:bodyPr>
          <a:lstStyle/>
          <a:p>
            <a:pPr algn="ctr">
              <a:buFontTx/>
              <a:buNone/>
            </a:pPr>
            <a:r>
              <a:rPr lang="fr-FR" sz="1800"/>
              <a:t>Ce document peut être consulté ici:</a:t>
            </a:r>
          </a:p>
          <a:p>
            <a:pPr algn="ctr">
              <a:buFontTx/>
              <a:buNone/>
            </a:pPr>
            <a:r>
              <a:rPr lang="fr-FR" sz="1800">
                <a:hlinkClick r:id="rId3"/>
              </a:rPr>
              <a:t>https://twiki.cern.ch/twiki/bin/viewauth/CMS/OnlineWBSLIMOSInstructions</a:t>
            </a:r>
            <a:endParaRPr lang="fr-FR" sz="1800"/>
          </a:p>
          <a:p>
            <a:pPr algn="ctr">
              <a:buFontTx/>
              <a:buNone/>
            </a:pPr>
            <a:endParaRPr lang="fr-FR" sz="1800"/>
          </a:p>
          <a:p>
            <a:pPr algn="ctr">
              <a:buFontTx/>
              <a:buNone/>
            </a:pPr>
            <a:r>
              <a:rPr lang="fr-FR" sz="1800"/>
              <a:t>Et sur EDMS:</a:t>
            </a:r>
          </a:p>
          <a:p>
            <a:pPr algn="ctr">
              <a:buFontTx/>
              <a:buNone/>
            </a:pPr>
            <a:r>
              <a:rPr lang="fr-FR" sz="1800">
                <a:hlinkClick r:id="rId4"/>
              </a:rPr>
              <a:t>https://edms.cern.ch/document/1253288</a:t>
            </a:r>
            <a:endParaRPr lang="fr-F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2A93359-4E14-6546-A55D-4249E24C0B3F}"/>
              </a:ext>
            </a:extLst>
          </p:cNvPr>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516" r="5324"/>
          <a:stretch/>
        </p:blipFill>
        <p:spPr>
          <a:xfrm rot="5400000">
            <a:off x="1070473" y="3052614"/>
            <a:ext cx="1818479" cy="1814613"/>
          </a:xfrm>
          <a:prstGeom prst="rect">
            <a:avLst/>
          </a:prstGeom>
        </p:spPr>
      </p:pic>
      <p:sp>
        <p:nvSpPr>
          <p:cNvPr id="2" name="Title 1"/>
          <p:cNvSpPr>
            <a:spLocks noGrp="1"/>
          </p:cNvSpPr>
          <p:nvPr>
            <p:ph type="title"/>
          </p:nvPr>
        </p:nvSpPr>
        <p:spPr>
          <a:xfrm>
            <a:off x="1001567" y="0"/>
            <a:ext cx="8142433" cy="1143000"/>
          </a:xfrm>
        </p:spPr>
        <p:txBody>
          <a:bodyPr/>
          <a:lstStyle/>
          <a:p>
            <a:pPr algn="ctr"/>
            <a:r>
              <a:rPr lang="fr-FR" sz="3600" b="1" dirty="0"/>
              <a:t>SI2-0 – Niveau 0 à l’ascenseur PM54</a:t>
            </a:r>
          </a:p>
        </p:txBody>
      </p:sp>
      <p:sp>
        <p:nvSpPr>
          <p:cNvPr id="3" name="Slide Number Placeholder 2"/>
          <p:cNvSpPr>
            <a:spLocks noGrp="1"/>
          </p:cNvSpPr>
          <p:nvPr>
            <p:ph type="sldNum" sz="quarter" idx="12"/>
          </p:nvPr>
        </p:nvSpPr>
        <p:spPr/>
        <p:txBody>
          <a:bodyPr/>
          <a:lstStyle/>
          <a:p>
            <a:pPr>
              <a:defRPr/>
            </a:pPr>
            <a:fld id="{65212040-2619-4F50-91F4-462790CB4D54}" type="slidenum">
              <a:rPr lang="en-US" smtClean="0"/>
              <a:pPr>
                <a:defRPr/>
              </a:pPr>
              <a:t>20</a:t>
            </a:fld>
            <a:endParaRPr lang="en-US"/>
          </a:p>
        </p:txBody>
      </p:sp>
      <p:sp>
        <p:nvSpPr>
          <p:cNvPr id="11" name="Text Box 3"/>
          <p:cNvSpPr txBox="1">
            <a:spLocks noChangeArrowheads="1"/>
          </p:cNvSpPr>
          <p:nvPr/>
        </p:nvSpPr>
        <p:spPr bwMode="auto">
          <a:xfrm>
            <a:off x="3679932" y="3077740"/>
            <a:ext cx="5154101" cy="37548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dirty="0">
                <a:solidFill>
                  <a:srgbClr val="000000"/>
                </a:solidFill>
              </a:rPr>
              <a:t>Avant de prendre l’ascenseur, vérifiez les points suivants dans la pièce:</a:t>
            </a:r>
          </a:p>
          <a:p>
            <a:pPr marL="228600" indent="-228600" eaLnBrk="1" hangingPunct="1">
              <a:buFont typeface="+mj-lt"/>
              <a:buAutoNum type="arabicPeriod"/>
            </a:pPr>
            <a:r>
              <a:rPr lang="fr-FR" sz="1400" dirty="0">
                <a:solidFill>
                  <a:srgbClr val="000000"/>
                </a:solidFill>
              </a:rPr>
              <a:t>Vérifiez que la porte des escaliers pressurisés soit fermée, qu’aucun objet n’obstrue son ouverture et essayez de l’ouvrir.</a:t>
            </a:r>
          </a:p>
          <a:p>
            <a:pPr marL="228600" indent="-228600" eaLnBrk="1" hangingPunct="1">
              <a:buFont typeface="+mj-lt"/>
              <a:buAutoNum type="arabicPeriod"/>
            </a:pPr>
            <a:r>
              <a:rPr lang="fr-FR" sz="1400" dirty="0">
                <a:solidFill>
                  <a:srgbClr val="000000"/>
                </a:solidFill>
              </a:rPr>
              <a:t>Vérifiez que les caisses à casques pour visiteurs (grises) soient fermées et verrouillées (seulement lorsqu’il n’y a pas de visiteurs dans la pièce)</a:t>
            </a:r>
          </a:p>
          <a:p>
            <a:pPr marL="228600" indent="-228600" eaLnBrk="1" hangingPunct="1">
              <a:buFont typeface="Lucida Grande"/>
              <a:buChar char="-"/>
            </a:pPr>
            <a:r>
              <a:rPr lang="fr-FR" sz="1400" dirty="0">
                <a:solidFill>
                  <a:srgbClr val="FF0000"/>
                </a:solidFill>
              </a:rPr>
              <a:t>Si les caisses sont ouvertes, fermez-les et signalez-le dans votre e-log. </a:t>
            </a:r>
          </a:p>
          <a:p>
            <a:pPr marL="228600" indent="-228600" eaLnBrk="1" hangingPunct="1">
              <a:buFont typeface="+mj-lt"/>
              <a:buAutoNum type="arabicPeriod" startAt="3"/>
            </a:pPr>
            <a:r>
              <a:rPr lang="fr-FR" sz="1400" dirty="0">
                <a:solidFill>
                  <a:srgbClr val="000000"/>
                </a:solidFill>
              </a:rPr>
              <a:t>Vérifiez qu’il y ait assez de charlottes pour les visiteurs (au dessus du meuble à chaussures). </a:t>
            </a:r>
            <a:br>
              <a:rPr lang="fr-FR" sz="1400" dirty="0">
                <a:solidFill>
                  <a:srgbClr val="000000"/>
                </a:solidFill>
              </a:rPr>
            </a:br>
            <a:r>
              <a:rPr lang="fr-FR" sz="1400" dirty="0">
                <a:solidFill>
                  <a:srgbClr val="000000"/>
                </a:solidFill>
              </a:rPr>
              <a:t>Si ce n’est pas la cas</a:t>
            </a:r>
            <a:r>
              <a:rPr lang="fr-FR" sz="1400" dirty="0">
                <a:solidFill>
                  <a:srgbClr val="FF0000"/>
                </a:solidFill>
              </a:rPr>
              <a:t>, ramenez-en du carton se trouvant en bas à droite de l’armoire.</a:t>
            </a:r>
          </a:p>
          <a:p>
            <a:pPr marL="228600" indent="-228600" eaLnBrk="1" hangingPunct="1">
              <a:buFont typeface="+mj-lt"/>
              <a:buAutoNum type="arabicPeriod" startAt="3"/>
            </a:pPr>
            <a:r>
              <a:rPr lang="fr-FR" sz="1400" dirty="0">
                <a:solidFill>
                  <a:srgbClr val="000000"/>
                </a:solidFill>
              </a:rPr>
              <a:t>Vérifiez qu’il y ait assez de pages blanches dans le registre visiteurs. </a:t>
            </a:r>
            <a:r>
              <a:rPr lang="fr-FR" sz="1400" dirty="0">
                <a:solidFill>
                  <a:srgbClr val="FF0000"/>
                </a:solidFill>
              </a:rPr>
              <a:t>Faîtes une note dans votre e-log si le registre est presque plein (une page blanche restante)</a:t>
            </a:r>
          </a:p>
        </p:txBody>
      </p:sp>
      <p:cxnSp>
        <p:nvCxnSpPr>
          <p:cNvPr id="13" name="Egyenes összekötő nyíllal 11"/>
          <p:cNvCxnSpPr>
            <a:cxnSpLocks/>
          </p:cNvCxnSpPr>
          <p:nvPr/>
        </p:nvCxnSpPr>
        <p:spPr>
          <a:xfrm>
            <a:off x="2507081" y="3428349"/>
            <a:ext cx="129618" cy="332839"/>
          </a:xfrm>
          <a:prstGeom prst="straightConnector1">
            <a:avLst/>
          </a:prstGeom>
          <a:ln w="38100" cmpd="sng">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6696" y="4955177"/>
            <a:ext cx="3199996" cy="1799998"/>
          </a:xfrm>
          <a:prstGeom prst="rect">
            <a:avLst/>
          </a:prstGeom>
        </p:spPr>
      </p:pic>
      <p:sp>
        <p:nvSpPr>
          <p:cNvPr id="25" name="Szövegdoboz 6"/>
          <p:cNvSpPr txBox="1">
            <a:spLocks noChangeArrowheads="1"/>
          </p:cNvSpPr>
          <p:nvPr/>
        </p:nvSpPr>
        <p:spPr bwMode="auto">
          <a:xfrm>
            <a:off x="1066453" y="3038786"/>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26" name="Szövegdoboz 6"/>
          <p:cNvSpPr txBox="1">
            <a:spLocks noChangeArrowheads="1"/>
          </p:cNvSpPr>
          <p:nvPr/>
        </p:nvSpPr>
        <p:spPr bwMode="auto">
          <a:xfrm>
            <a:off x="352721" y="4955177"/>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4</a:t>
            </a:r>
          </a:p>
        </p:txBody>
      </p:sp>
      <p:sp>
        <p:nvSpPr>
          <p:cNvPr id="27" name="Rectangle 26"/>
          <p:cNvSpPr/>
          <p:nvPr/>
        </p:nvSpPr>
        <p:spPr>
          <a:xfrm>
            <a:off x="1763688" y="5661248"/>
            <a:ext cx="720080" cy="432048"/>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356696" y="1168074"/>
            <a:ext cx="3199996" cy="1799998"/>
            <a:chOff x="107504" y="1124744"/>
            <a:chExt cx="3199996" cy="1799998"/>
          </a:xfrm>
        </p:grpSpPr>
        <p:pic>
          <p:nvPicPr>
            <p:cNvPr id="5" name="Picture 4"/>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7504" y="1124744"/>
              <a:ext cx="3199996" cy="1799998"/>
            </a:xfrm>
            <a:prstGeom prst="rect">
              <a:avLst/>
            </a:prstGeom>
          </p:spPr>
        </p:pic>
        <p:sp>
          <p:nvSpPr>
            <p:cNvPr id="17" name="Szövegdoboz 6"/>
            <p:cNvSpPr txBox="1">
              <a:spLocks noChangeArrowheads="1"/>
            </p:cNvSpPr>
            <p:nvPr/>
          </p:nvSpPr>
          <p:spPr bwMode="auto">
            <a:xfrm>
              <a:off x="107504" y="1124744"/>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29" name="Szövegdoboz 14"/>
            <p:cNvSpPr txBox="1">
              <a:spLocks noChangeArrowheads="1"/>
            </p:cNvSpPr>
            <p:nvPr/>
          </p:nvSpPr>
          <p:spPr bwMode="auto">
            <a:xfrm>
              <a:off x="1763688" y="1916832"/>
              <a:ext cx="1080120" cy="553998"/>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fr-FR" sz="1000" b="1" dirty="0">
                  <a:solidFill>
                    <a:srgbClr val="FFFF00"/>
                  </a:solidFill>
                </a:rPr>
                <a:t>Porte des escaliers pressurisés</a:t>
              </a:r>
              <a:endParaRPr lang="en-US" sz="1000" b="1" dirty="0">
                <a:solidFill>
                  <a:srgbClr val="FFFF00"/>
                </a:solidFill>
              </a:endParaRPr>
            </a:p>
          </p:txBody>
        </p:sp>
        <p:cxnSp>
          <p:nvCxnSpPr>
            <p:cNvPr id="22" name="Egyenes összekötő nyíllal 11"/>
            <p:cNvCxnSpPr/>
            <p:nvPr/>
          </p:nvCxnSpPr>
          <p:spPr>
            <a:xfrm>
              <a:off x="1835696" y="2492896"/>
              <a:ext cx="504056" cy="0"/>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1" name="Szövegdoboz 14"/>
          <p:cNvSpPr txBox="1">
            <a:spLocks noChangeArrowheads="1"/>
          </p:cNvSpPr>
          <p:nvPr/>
        </p:nvSpPr>
        <p:spPr bwMode="auto">
          <a:xfrm>
            <a:off x="2013769" y="3019629"/>
            <a:ext cx="858835" cy="400110"/>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fr-FR" sz="1000" b="1" dirty="0">
                <a:solidFill>
                  <a:srgbClr val="FFFF00"/>
                </a:solidFill>
              </a:rPr>
              <a:t>Réserve de</a:t>
            </a:r>
            <a:r>
              <a:rPr lang="hu-HU" sz="1000" b="1" dirty="0">
                <a:solidFill>
                  <a:srgbClr val="FFFF00"/>
                </a:solidFill>
              </a:rPr>
              <a:t> charlotte</a:t>
            </a:r>
            <a:r>
              <a:rPr lang="fr-FR" sz="1000" b="1" dirty="0">
                <a:solidFill>
                  <a:srgbClr val="FFFF00"/>
                </a:solidFill>
              </a:rPr>
              <a:t>s</a:t>
            </a:r>
            <a:endParaRPr lang="en-US" sz="1000" b="1" dirty="0">
              <a:solidFill>
                <a:srgbClr val="FFFF00"/>
              </a:solidFill>
            </a:endParaRPr>
          </a:p>
        </p:txBody>
      </p:sp>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60214F-CEFD-4B41-B6F1-198CF786F49A}"/>
              </a:ext>
            </a:extLst>
          </p:cNvPr>
          <p:cNvPicPr>
            <a:picLocks noChangeAspect="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0879" b="2920"/>
          <a:stretch/>
        </p:blipFill>
        <p:spPr>
          <a:xfrm>
            <a:off x="4512192" y="867682"/>
            <a:ext cx="3786457" cy="2164027"/>
          </a:xfrm>
          <a:prstGeom prst="rect">
            <a:avLst/>
          </a:prstGeom>
        </p:spPr>
      </p:pic>
      <p:sp>
        <p:nvSpPr>
          <p:cNvPr id="33" name="Szövegdoboz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1C21B33-2DE6-1F49-8E40-799A9FECEB84}"/>
              </a:ext>
            </a:extLst>
          </p:cNvPr>
          <p:cNvSpPr txBox="1">
            <a:spLocks noChangeArrowheads="1"/>
          </p:cNvSpPr>
          <p:nvPr/>
        </p:nvSpPr>
        <p:spPr bwMode="auto">
          <a:xfrm>
            <a:off x="4530755" y="885344"/>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15" name="Rectangle 14"/>
          <p:cNvSpPr/>
          <p:nvPr/>
        </p:nvSpPr>
        <p:spPr>
          <a:xfrm>
            <a:off x="1331640" y="2996952"/>
            <a:ext cx="648072" cy="432048"/>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0053981"/>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51510" y="41529"/>
            <a:ext cx="7699758" cy="1493774"/>
          </a:xfrm>
        </p:spPr>
        <p:txBody>
          <a:bodyPr/>
          <a:lstStyle/>
          <a:p>
            <a:pPr algn="ctr" eaLnBrk="1" hangingPunct="1"/>
            <a:r>
              <a:rPr lang="fr-FR" b="1" dirty="0"/>
              <a:t>Itinéraire 2 de la Visite de Sécurité (</a:t>
            </a:r>
            <a:r>
              <a:rPr lang="fr-FR" b="1" dirty="0">
                <a:solidFill>
                  <a:srgbClr val="0000FF"/>
                </a:solidFill>
              </a:rPr>
              <a:t>SI2</a:t>
            </a:r>
            <a:r>
              <a:rPr lang="fr-FR" b="1" dirty="0">
                <a:solidFill>
                  <a:schemeClr val="tx1"/>
                </a:solidFill>
              </a:rPr>
              <a:t>)</a:t>
            </a:r>
            <a:br>
              <a:rPr lang="fr-FR" b="1" dirty="0">
                <a:solidFill>
                  <a:schemeClr val="tx1"/>
                </a:solidFill>
              </a:rPr>
            </a:br>
            <a:r>
              <a:rPr lang="fr-FR" b="1" dirty="0">
                <a:solidFill>
                  <a:schemeClr val="tx1"/>
                </a:solidFill>
              </a:rPr>
              <a:t>USC55</a:t>
            </a:r>
            <a:endParaRPr lang="fr-FR" b="1" dirty="0"/>
          </a:p>
        </p:txBody>
      </p:sp>
      <p:sp>
        <p:nvSpPr>
          <p:cNvPr id="17411" name="Dia számának helye 34"/>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F621D5-867A-45A5-B140-F51F265F023B}" type="slidenum">
              <a:rPr lang="en-US" smtClean="0"/>
              <a:pPr eaLnBrk="1" hangingPunct="1"/>
              <a:t>21</a:t>
            </a:fld>
            <a:endParaRPr lang="en-US"/>
          </a:p>
        </p:txBody>
      </p:sp>
      <p:grpSp>
        <p:nvGrpSpPr>
          <p:cNvPr id="17412" name="Csoportba foglalás 1"/>
          <p:cNvGrpSpPr>
            <a:grpSpLocks/>
          </p:cNvGrpSpPr>
          <p:nvPr/>
        </p:nvGrpSpPr>
        <p:grpSpPr bwMode="auto">
          <a:xfrm>
            <a:off x="228600" y="1598613"/>
            <a:ext cx="8629650" cy="4545012"/>
            <a:chOff x="228600" y="1598613"/>
            <a:chExt cx="8629650" cy="4545012"/>
          </a:xfrm>
        </p:grpSpPr>
        <p:grpSp>
          <p:nvGrpSpPr>
            <p:cNvPr id="17413" name="Csoportba foglalás 50"/>
            <p:cNvGrpSpPr>
              <a:grpSpLocks/>
            </p:cNvGrpSpPr>
            <p:nvPr/>
          </p:nvGrpSpPr>
          <p:grpSpPr bwMode="auto">
            <a:xfrm>
              <a:off x="228600" y="1598613"/>
              <a:ext cx="8629650" cy="4545012"/>
              <a:chOff x="228600" y="1598613"/>
              <a:chExt cx="8629650" cy="4545012"/>
            </a:xfrm>
          </p:grpSpPr>
          <p:pic>
            <p:nvPicPr>
              <p:cNvPr id="17415" name="Kép 34" descr="usc_fromppt.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28600" y="1598613"/>
                <a:ext cx="8629650" cy="45450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 name="Szabadkézi sokszög 33"/>
              <p:cNvSpPr/>
              <p:nvPr/>
            </p:nvSpPr>
            <p:spPr bwMode="auto">
              <a:xfrm>
                <a:off x="2339975" y="4384675"/>
                <a:ext cx="234950" cy="415925"/>
              </a:xfrm>
              <a:custGeom>
                <a:avLst/>
                <a:gdLst>
                  <a:gd name="connsiteX0" fmla="*/ 198581 w 235527"/>
                  <a:gd name="connsiteY0" fmla="*/ 415636 h 415636"/>
                  <a:gd name="connsiteX1" fmla="*/ 207818 w 235527"/>
                  <a:gd name="connsiteY1" fmla="*/ 55418 h 415636"/>
                  <a:gd name="connsiteX2" fmla="*/ 32327 w 235527"/>
                  <a:gd name="connsiteY2" fmla="*/ 83127 h 415636"/>
                  <a:gd name="connsiteX3" fmla="*/ 13854 w 235527"/>
                  <a:gd name="connsiteY3" fmla="*/ 378691 h 415636"/>
                  <a:gd name="connsiteX4" fmla="*/ 13854 w 235527"/>
                  <a:gd name="connsiteY4" fmla="*/ 378691 h 41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27" h="415636">
                    <a:moveTo>
                      <a:pt x="198581" y="415636"/>
                    </a:moveTo>
                    <a:cubicBezTo>
                      <a:pt x="217054" y="263236"/>
                      <a:pt x="235527" y="110836"/>
                      <a:pt x="207818" y="55418"/>
                    </a:cubicBezTo>
                    <a:cubicBezTo>
                      <a:pt x="180109" y="0"/>
                      <a:pt x="64654" y="29248"/>
                      <a:pt x="32327" y="83127"/>
                    </a:cubicBezTo>
                    <a:cubicBezTo>
                      <a:pt x="0" y="137006"/>
                      <a:pt x="13854" y="378691"/>
                      <a:pt x="13854" y="378691"/>
                    </a:cubicBezTo>
                    <a:lnTo>
                      <a:pt x="13854" y="378691"/>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17" name="TextBox 17"/>
              <p:cNvSpPr txBox="1">
                <a:spLocks noChangeArrowheads="1"/>
              </p:cNvSpPr>
              <p:nvPr/>
            </p:nvSpPr>
            <p:spPr bwMode="auto">
              <a:xfrm>
                <a:off x="1585970" y="4741548"/>
                <a:ext cx="396000" cy="369332"/>
              </a:xfrm>
              <a:prstGeom prst="rect">
                <a:avLst/>
              </a:prstGeom>
              <a:solidFill>
                <a:srgbClr val="FFFFFF"/>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solidFill>
                      <a:srgbClr val="0000FF"/>
                    </a:solidFill>
                  </a:rPr>
                  <a:t>1</a:t>
                </a:r>
                <a:r>
                  <a:rPr lang="hu-HU" b="1">
                    <a:solidFill>
                      <a:srgbClr val="0000FF"/>
                    </a:solidFill>
                  </a:rPr>
                  <a:t>b</a:t>
                </a:r>
                <a:endParaRPr lang="fr-FR" b="1">
                  <a:solidFill>
                    <a:srgbClr val="0000FF"/>
                  </a:solidFill>
                </a:endParaRPr>
              </a:p>
            </p:txBody>
          </p:sp>
          <p:sp>
            <p:nvSpPr>
              <p:cNvPr id="17418" name="TextBox 17"/>
              <p:cNvSpPr txBox="1">
                <a:spLocks noChangeArrowheads="1"/>
              </p:cNvSpPr>
              <p:nvPr/>
            </p:nvSpPr>
            <p:spPr bwMode="auto">
              <a:xfrm>
                <a:off x="2371815" y="4443686"/>
                <a:ext cx="214354"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up</a:t>
                </a:r>
              </a:p>
              <a:p>
                <a:pPr eaLnBrk="1" hangingPunct="1"/>
                <a:r>
                  <a:rPr lang="fr-FR" sz="800" b="1">
                    <a:solidFill>
                      <a:srgbClr val="002060"/>
                    </a:solidFill>
                  </a:rPr>
                  <a:t> to</a:t>
                </a:r>
              </a:p>
              <a:p>
                <a:pPr eaLnBrk="1" hangingPunct="1"/>
                <a:r>
                  <a:rPr lang="fr-FR" sz="800" b="1">
                    <a:solidFill>
                      <a:srgbClr val="002060"/>
                    </a:solidFill>
                  </a:rPr>
                  <a:t> S4</a:t>
                </a:r>
              </a:p>
            </p:txBody>
          </p:sp>
          <p:sp>
            <p:nvSpPr>
              <p:cNvPr id="17419" name="TextBox 17"/>
              <p:cNvSpPr txBox="1">
                <a:spLocks noChangeArrowheads="1"/>
              </p:cNvSpPr>
              <p:nvPr/>
            </p:nvSpPr>
            <p:spPr bwMode="auto">
              <a:xfrm>
                <a:off x="8417104" y="4229395"/>
                <a:ext cx="312917"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9</a:t>
                </a:r>
                <a:endParaRPr lang="fr-FR" b="1">
                  <a:solidFill>
                    <a:srgbClr val="0000FF"/>
                  </a:solidFill>
                </a:endParaRPr>
              </a:p>
            </p:txBody>
          </p:sp>
          <p:sp>
            <p:nvSpPr>
              <p:cNvPr id="30" name="Szabadkézi sokszög 29"/>
              <p:cNvSpPr/>
              <p:nvPr/>
            </p:nvSpPr>
            <p:spPr bwMode="auto">
              <a:xfrm>
                <a:off x="1954213" y="2063750"/>
                <a:ext cx="430212" cy="1212850"/>
              </a:xfrm>
              <a:custGeom>
                <a:avLst/>
                <a:gdLst>
                  <a:gd name="connsiteX0" fmla="*/ 471055 w 501843"/>
                  <a:gd name="connsiteY0" fmla="*/ 0 h 591127"/>
                  <a:gd name="connsiteX1" fmla="*/ 471055 w 501843"/>
                  <a:gd name="connsiteY1" fmla="*/ 517236 h 591127"/>
                  <a:gd name="connsiteX2" fmla="*/ 286328 w 501843"/>
                  <a:gd name="connsiteY2" fmla="*/ 443346 h 591127"/>
                  <a:gd name="connsiteX3" fmla="*/ 286328 w 501843"/>
                  <a:gd name="connsiteY3" fmla="*/ 157018 h 591127"/>
                  <a:gd name="connsiteX4" fmla="*/ 0 w 501843"/>
                  <a:gd name="connsiteY4" fmla="*/ 184727 h 591127"/>
                  <a:gd name="connsiteX5" fmla="*/ 0 w 501843"/>
                  <a:gd name="connsiteY5" fmla="*/ 184727 h 59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843" h="591127">
                    <a:moveTo>
                      <a:pt x="471055" y="0"/>
                    </a:moveTo>
                    <a:cubicBezTo>
                      <a:pt x="486449" y="221672"/>
                      <a:pt x="501843" y="443345"/>
                      <a:pt x="471055" y="517236"/>
                    </a:cubicBezTo>
                    <a:cubicBezTo>
                      <a:pt x="440267" y="591127"/>
                      <a:pt x="317116" y="503382"/>
                      <a:pt x="286328" y="443346"/>
                    </a:cubicBezTo>
                    <a:cubicBezTo>
                      <a:pt x="255540" y="383310"/>
                      <a:pt x="334049" y="200121"/>
                      <a:pt x="286328" y="157018"/>
                    </a:cubicBezTo>
                    <a:cubicBezTo>
                      <a:pt x="238607" y="113915"/>
                      <a:pt x="0" y="184727"/>
                      <a:pt x="0" y="184727"/>
                    </a:cubicBezTo>
                    <a:lnTo>
                      <a:pt x="0" y="184727"/>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2" name="Szabadkézi sokszög 31"/>
              <p:cNvSpPr/>
              <p:nvPr/>
            </p:nvSpPr>
            <p:spPr bwMode="auto">
              <a:xfrm>
                <a:off x="5657850" y="2598738"/>
                <a:ext cx="3000375" cy="373062"/>
              </a:xfrm>
              <a:custGeom>
                <a:avLst/>
                <a:gdLst>
                  <a:gd name="connsiteX0" fmla="*/ 0 w 2473806"/>
                  <a:gd name="connsiteY0" fmla="*/ 278630 h 301720"/>
                  <a:gd name="connsiteX1" fmla="*/ 1607128 w 2473806"/>
                  <a:gd name="connsiteY1" fmla="*/ 269393 h 301720"/>
                  <a:gd name="connsiteX2" fmla="*/ 2013528 w 2473806"/>
                  <a:gd name="connsiteY2" fmla="*/ 84666 h 301720"/>
                  <a:gd name="connsiteX3" fmla="*/ 2401455 w 2473806"/>
                  <a:gd name="connsiteY3" fmla="*/ 29248 h 301720"/>
                  <a:gd name="connsiteX4" fmla="*/ 2447637 w 2473806"/>
                  <a:gd name="connsiteY4" fmla="*/ 260157 h 30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806" h="301720">
                    <a:moveTo>
                      <a:pt x="0" y="278630"/>
                    </a:moveTo>
                    <a:cubicBezTo>
                      <a:pt x="635770" y="290175"/>
                      <a:pt x="1271540" y="301720"/>
                      <a:pt x="1607128" y="269393"/>
                    </a:cubicBezTo>
                    <a:cubicBezTo>
                      <a:pt x="1942716" y="237066"/>
                      <a:pt x="1881140" y="124690"/>
                      <a:pt x="2013528" y="84666"/>
                    </a:cubicBezTo>
                    <a:cubicBezTo>
                      <a:pt x="2145916" y="44642"/>
                      <a:pt x="2329104" y="0"/>
                      <a:pt x="2401455" y="29248"/>
                    </a:cubicBezTo>
                    <a:cubicBezTo>
                      <a:pt x="2473806" y="58496"/>
                      <a:pt x="2460721" y="159326"/>
                      <a:pt x="2447637" y="260157"/>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22" name="TextBox 17"/>
              <p:cNvSpPr txBox="1">
                <a:spLocks noChangeArrowheads="1"/>
              </p:cNvSpPr>
              <p:nvPr/>
            </p:nvSpPr>
            <p:spPr bwMode="auto">
              <a:xfrm>
                <a:off x="500034" y="4786322"/>
                <a:ext cx="1071641" cy="285720"/>
              </a:xfrm>
              <a:prstGeom prst="rect">
                <a:avLst/>
              </a:prstGeom>
              <a:solidFill>
                <a:schemeClr val="bg1">
                  <a:alpha val="5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dirty="0"/>
                  <a:t>Zone EN/CV</a:t>
                </a:r>
              </a:p>
            </p:txBody>
          </p:sp>
          <p:sp>
            <p:nvSpPr>
              <p:cNvPr id="17423" name="TextBox 17"/>
              <p:cNvSpPr txBox="1">
                <a:spLocks noChangeArrowheads="1"/>
              </p:cNvSpPr>
              <p:nvPr/>
            </p:nvSpPr>
            <p:spPr bwMode="auto">
              <a:xfrm>
                <a:off x="1943172" y="1955765"/>
                <a:ext cx="312691" cy="36984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solidFill>
                      <a:srgbClr val="0000FF"/>
                    </a:solidFill>
                  </a:rPr>
                  <a:t>2</a:t>
                </a:r>
              </a:p>
            </p:txBody>
          </p:sp>
          <p:sp>
            <p:nvSpPr>
              <p:cNvPr id="17424" name="TextBox 17"/>
              <p:cNvSpPr txBox="1">
                <a:spLocks noChangeArrowheads="1"/>
              </p:cNvSpPr>
              <p:nvPr/>
            </p:nvSpPr>
            <p:spPr bwMode="auto">
              <a:xfrm>
                <a:off x="2943306" y="2241486"/>
                <a:ext cx="1416177" cy="276999"/>
              </a:xfrm>
              <a:prstGeom prst="rect">
                <a:avLst/>
              </a:prstGeom>
              <a:solidFill>
                <a:schemeClr val="bg1">
                  <a:alpha val="5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dirty="0"/>
                  <a:t>Zone de l’aimant</a:t>
                </a:r>
              </a:p>
            </p:txBody>
          </p:sp>
          <p:sp>
            <p:nvSpPr>
              <p:cNvPr id="17425" name="TextBox 17"/>
              <p:cNvSpPr txBox="1">
                <a:spLocks noChangeArrowheads="1"/>
              </p:cNvSpPr>
              <p:nvPr/>
            </p:nvSpPr>
            <p:spPr bwMode="auto">
              <a:xfrm>
                <a:off x="5157995" y="2000666"/>
                <a:ext cx="312917"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4</a:t>
                </a:r>
                <a:endParaRPr lang="fr-FR" b="1">
                  <a:solidFill>
                    <a:srgbClr val="0000FF"/>
                  </a:solidFill>
                </a:endParaRPr>
              </a:p>
            </p:txBody>
          </p:sp>
          <p:sp>
            <p:nvSpPr>
              <p:cNvPr id="17426" name="TextBox 17"/>
              <p:cNvSpPr txBox="1">
                <a:spLocks noChangeArrowheads="1"/>
              </p:cNvSpPr>
              <p:nvPr/>
            </p:nvSpPr>
            <p:spPr bwMode="auto">
              <a:xfrm>
                <a:off x="5973102" y="2985046"/>
                <a:ext cx="312917"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5</a:t>
                </a:r>
                <a:endParaRPr lang="fr-FR" b="1">
                  <a:solidFill>
                    <a:srgbClr val="0000FF"/>
                  </a:solidFill>
                </a:endParaRPr>
              </a:p>
            </p:txBody>
          </p:sp>
          <p:sp>
            <p:nvSpPr>
              <p:cNvPr id="17427" name="TextBox 17"/>
              <p:cNvSpPr txBox="1">
                <a:spLocks noChangeArrowheads="1"/>
              </p:cNvSpPr>
              <p:nvPr/>
            </p:nvSpPr>
            <p:spPr bwMode="auto">
              <a:xfrm>
                <a:off x="8131341" y="2312916"/>
                <a:ext cx="312917"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6</a:t>
                </a:r>
                <a:endParaRPr lang="fr-FR" b="1" dirty="0">
                  <a:solidFill>
                    <a:srgbClr val="0000FF"/>
                  </a:solidFill>
                </a:endParaRPr>
              </a:p>
            </p:txBody>
          </p:sp>
          <p:sp>
            <p:nvSpPr>
              <p:cNvPr id="17428" name="TextBox 17"/>
              <p:cNvSpPr txBox="1">
                <a:spLocks noChangeArrowheads="1"/>
              </p:cNvSpPr>
              <p:nvPr/>
            </p:nvSpPr>
            <p:spPr bwMode="auto">
              <a:xfrm rot="-5400000">
                <a:off x="8341093" y="2837975"/>
                <a:ext cx="368976" cy="123115"/>
              </a:xfrm>
              <a:prstGeom prst="rect">
                <a:avLst/>
              </a:prstGeom>
              <a:solidFill>
                <a:schemeClr val="bg1">
                  <a:alpha val="54901"/>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down </a:t>
                </a:r>
              </a:p>
            </p:txBody>
          </p:sp>
          <p:sp>
            <p:nvSpPr>
              <p:cNvPr id="17429" name="Szövegdoboz 35"/>
              <p:cNvSpPr txBox="1">
                <a:spLocks noChangeArrowheads="1"/>
              </p:cNvSpPr>
              <p:nvPr/>
            </p:nvSpPr>
            <p:spPr bwMode="auto">
              <a:xfrm>
                <a:off x="4443590" y="2027195"/>
                <a:ext cx="867545" cy="461665"/>
              </a:xfrm>
              <a:prstGeom prst="rect">
                <a:avLst/>
              </a:prstGeom>
              <a:solidFill>
                <a:schemeClr val="bg1">
                  <a:alpha val="5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PM54</a:t>
                </a:r>
              </a:p>
              <a:p>
                <a:pPr eaLnBrk="1" hangingPunct="1"/>
                <a:r>
                  <a:rPr lang="en-US" sz="1200" b="1" dirty="0" err="1"/>
                  <a:t>Niveau</a:t>
                </a:r>
                <a:r>
                  <a:rPr lang="en-US" sz="1200" b="1" dirty="0"/>
                  <a:t> -1</a:t>
                </a:r>
              </a:p>
            </p:txBody>
          </p:sp>
          <p:sp>
            <p:nvSpPr>
              <p:cNvPr id="17430" name="Szövegdoboz 36"/>
              <p:cNvSpPr txBox="1">
                <a:spLocks noChangeArrowheads="1"/>
              </p:cNvSpPr>
              <p:nvPr/>
            </p:nvSpPr>
            <p:spPr bwMode="auto">
              <a:xfrm>
                <a:off x="4443590" y="4312966"/>
                <a:ext cx="867545" cy="461665"/>
              </a:xfrm>
              <a:prstGeom prst="rect">
                <a:avLst/>
              </a:prstGeom>
              <a:solidFill>
                <a:schemeClr val="bg1">
                  <a:alpha val="5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PM54</a:t>
                </a:r>
              </a:p>
              <a:p>
                <a:pPr eaLnBrk="1" hangingPunct="1"/>
                <a:r>
                  <a:rPr lang="en-US" sz="1200" b="1" dirty="0" err="1"/>
                  <a:t>Niveau</a:t>
                </a:r>
                <a:r>
                  <a:rPr lang="en-US" sz="1200" b="1" dirty="0"/>
                  <a:t> -2</a:t>
                </a:r>
              </a:p>
            </p:txBody>
          </p:sp>
          <p:sp>
            <p:nvSpPr>
              <p:cNvPr id="47" name="Szabadkézi sokszög 46"/>
              <p:cNvSpPr/>
              <p:nvPr/>
            </p:nvSpPr>
            <p:spPr bwMode="auto">
              <a:xfrm>
                <a:off x="6657975" y="5241925"/>
                <a:ext cx="1971675" cy="428625"/>
              </a:xfrm>
              <a:custGeom>
                <a:avLst/>
                <a:gdLst>
                  <a:gd name="connsiteX0" fmla="*/ 1971304 w 1971304"/>
                  <a:gd name="connsiteY0" fmla="*/ 0 h 429490"/>
                  <a:gd name="connsiteX1" fmla="*/ 1911927 w 1971304"/>
                  <a:gd name="connsiteY1" fmla="*/ 356259 h 429490"/>
                  <a:gd name="connsiteX2" fmla="*/ 1626920 w 1971304"/>
                  <a:gd name="connsiteY2" fmla="*/ 427511 h 429490"/>
                  <a:gd name="connsiteX3" fmla="*/ 1128156 w 1971304"/>
                  <a:gd name="connsiteY3" fmla="*/ 344384 h 429490"/>
                  <a:gd name="connsiteX4" fmla="*/ 486888 w 1971304"/>
                  <a:gd name="connsiteY4" fmla="*/ 332509 h 429490"/>
                  <a:gd name="connsiteX5" fmla="*/ 0 w 1971304"/>
                  <a:gd name="connsiteY5" fmla="*/ 332509 h 429490"/>
                  <a:gd name="connsiteX6" fmla="*/ 0 w 1971304"/>
                  <a:gd name="connsiteY6" fmla="*/ 332509 h 42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1304" h="429490">
                    <a:moveTo>
                      <a:pt x="1971304" y="0"/>
                    </a:moveTo>
                    <a:cubicBezTo>
                      <a:pt x="1970314" y="142503"/>
                      <a:pt x="1969324" y="285007"/>
                      <a:pt x="1911927" y="356259"/>
                    </a:cubicBezTo>
                    <a:cubicBezTo>
                      <a:pt x="1854530" y="427511"/>
                      <a:pt x="1757548" y="429490"/>
                      <a:pt x="1626920" y="427511"/>
                    </a:cubicBezTo>
                    <a:cubicBezTo>
                      <a:pt x="1496292" y="425532"/>
                      <a:pt x="1318161" y="360218"/>
                      <a:pt x="1128156" y="344384"/>
                    </a:cubicBezTo>
                    <a:cubicBezTo>
                      <a:pt x="938151" y="328550"/>
                      <a:pt x="674914" y="334488"/>
                      <a:pt x="486888" y="332509"/>
                    </a:cubicBezTo>
                    <a:cubicBezTo>
                      <a:pt x="298862" y="330530"/>
                      <a:pt x="0" y="332509"/>
                      <a:pt x="0" y="332509"/>
                    </a:cubicBezTo>
                    <a:lnTo>
                      <a:pt x="0" y="332509"/>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32" name="TextBox 17"/>
              <p:cNvSpPr txBox="1">
                <a:spLocks noChangeArrowheads="1"/>
              </p:cNvSpPr>
              <p:nvPr/>
            </p:nvSpPr>
            <p:spPr bwMode="auto">
              <a:xfrm>
                <a:off x="5800960" y="4312966"/>
                <a:ext cx="1571691" cy="461665"/>
              </a:xfrm>
              <a:prstGeom prst="rect">
                <a:avLst/>
              </a:prstGeom>
              <a:solidFill>
                <a:schemeClr val="bg1">
                  <a:alpha val="7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t>Salle de comptage S1</a:t>
                </a:r>
              </a:p>
            </p:txBody>
          </p:sp>
          <p:sp>
            <p:nvSpPr>
              <p:cNvPr id="17433" name="TextBox 17"/>
              <p:cNvSpPr txBox="1">
                <a:spLocks noChangeArrowheads="1"/>
              </p:cNvSpPr>
              <p:nvPr/>
            </p:nvSpPr>
            <p:spPr bwMode="auto">
              <a:xfrm>
                <a:off x="5800960" y="2241486"/>
                <a:ext cx="1571691" cy="461665"/>
              </a:xfrm>
              <a:prstGeom prst="rect">
                <a:avLst/>
              </a:prstGeom>
              <a:solidFill>
                <a:schemeClr val="bg1">
                  <a:alpha val="7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t>Salle de comptage S2</a:t>
                </a:r>
              </a:p>
            </p:txBody>
          </p:sp>
          <p:sp>
            <p:nvSpPr>
              <p:cNvPr id="53" name="Szabadkézi sokszög 52"/>
              <p:cNvSpPr/>
              <p:nvPr/>
            </p:nvSpPr>
            <p:spPr bwMode="auto">
              <a:xfrm>
                <a:off x="7310438" y="4994275"/>
                <a:ext cx="919162" cy="439738"/>
              </a:xfrm>
              <a:custGeom>
                <a:avLst/>
                <a:gdLst>
                  <a:gd name="connsiteX0" fmla="*/ 919277 w 919277"/>
                  <a:gd name="connsiteY0" fmla="*/ 416966 h 440130"/>
                  <a:gd name="connsiteX1" fmla="*/ 136550 w 919277"/>
                  <a:gd name="connsiteY1" fmla="*/ 424281 h 440130"/>
                  <a:gd name="connsiteX2" fmla="*/ 99974 w 919277"/>
                  <a:gd name="connsiteY2" fmla="*/ 321869 h 440130"/>
                  <a:gd name="connsiteX3" fmla="*/ 553517 w 919277"/>
                  <a:gd name="connsiteY3" fmla="*/ 299923 h 440130"/>
                  <a:gd name="connsiteX4" fmla="*/ 648614 w 919277"/>
                  <a:gd name="connsiteY4" fmla="*/ 0 h 440130"/>
                  <a:gd name="connsiteX5" fmla="*/ 648614 w 919277"/>
                  <a:gd name="connsiteY5" fmla="*/ 0 h 44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277" h="440130">
                    <a:moveTo>
                      <a:pt x="919277" y="416966"/>
                    </a:moveTo>
                    <a:cubicBezTo>
                      <a:pt x="596188" y="428548"/>
                      <a:pt x="273100" y="440130"/>
                      <a:pt x="136550" y="424281"/>
                    </a:cubicBezTo>
                    <a:cubicBezTo>
                      <a:pt x="0" y="408432"/>
                      <a:pt x="30479" y="342595"/>
                      <a:pt x="99974" y="321869"/>
                    </a:cubicBezTo>
                    <a:cubicBezTo>
                      <a:pt x="169469" y="301143"/>
                      <a:pt x="462077" y="353568"/>
                      <a:pt x="553517" y="299923"/>
                    </a:cubicBezTo>
                    <a:cubicBezTo>
                      <a:pt x="644957" y="246278"/>
                      <a:pt x="648614" y="0"/>
                      <a:pt x="648614" y="0"/>
                    </a:cubicBezTo>
                    <a:lnTo>
                      <a:pt x="648614" y="0"/>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35" name="TextBox 17"/>
              <p:cNvSpPr txBox="1">
                <a:spLocks noChangeArrowheads="1"/>
              </p:cNvSpPr>
              <p:nvPr/>
            </p:nvSpPr>
            <p:spPr bwMode="auto">
              <a:xfrm>
                <a:off x="7515628" y="5149899"/>
                <a:ext cx="357107" cy="123098"/>
              </a:xfrm>
              <a:prstGeom prst="rect">
                <a:avLst/>
              </a:prstGeom>
              <a:solidFill>
                <a:schemeClr val="bg1">
                  <a:alpha val="54901"/>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down </a:t>
                </a:r>
              </a:p>
            </p:txBody>
          </p:sp>
          <p:sp>
            <p:nvSpPr>
              <p:cNvPr id="17436" name="TextBox 17"/>
              <p:cNvSpPr txBox="1">
                <a:spLocks noChangeArrowheads="1"/>
              </p:cNvSpPr>
              <p:nvPr/>
            </p:nvSpPr>
            <p:spPr bwMode="auto">
              <a:xfrm rot="-5400000">
                <a:off x="8283359" y="4772507"/>
                <a:ext cx="500012" cy="123115"/>
              </a:xfrm>
              <a:prstGeom prst="rect">
                <a:avLst/>
              </a:prstGeom>
              <a:solidFill>
                <a:schemeClr val="bg1">
                  <a:alpha val="54901"/>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800" b="1">
                    <a:solidFill>
                      <a:srgbClr val="002060"/>
                    </a:solidFill>
                  </a:rPr>
                  <a:t>to UPX56 </a:t>
                </a:r>
              </a:p>
            </p:txBody>
          </p:sp>
          <p:sp>
            <p:nvSpPr>
              <p:cNvPr id="17437" name="TextBox 17"/>
              <p:cNvSpPr txBox="1">
                <a:spLocks noChangeArrowheads="1"/>
              </p:cNvSpPr>
              <p:nvPr/>
            </p:nvSpPr>
            <p:spPr bwMode="auto">
              <a:xfrm>
                <a:off x="7543800" y="4572000"/>
                <a:ext cx="950672" cy="153888"/>
              </a:xfrm>
              <a:prstGeom prst="rect">
                <a:avLst/>
              </a:prstGeom>
              <a:solidFill>
                <a:schemeClr val="bg1">
                  <a:alpha val="7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000" b="1" dirty="0" err="1"/>
                  <a:t>Gas</a:t>
                </a:r>
                <a:r>
                  <a:rPr lang="fr-FR" sz="1000" b="1" dirty="0"/>
                  <a:t> room</a:t>
                </a:r>
              </a:p>
            </p:txBody>
          </p:sp>
          <p:sp>
            <p:nvSpPr>
              <p:cNvPr id="17438" name="TextBox 17"/>
              <p:cNvSpPr txBox="1">
                <a:spLocks noChangeArrowheads="1"/>
              </p:cNvSpPr>
              <p:nvPr/>
            </p:nvSpPr>
            <p:spPr bwMode="auto">
              <a:xfrm>
                <a:off x="7515532" y="2312916"/>
                <a:ext cx="707096" cy="369332"/>
              </a:xfrm>
              <a:prstGeom prst="rect">
                <a:avLst/>
              </a:prstGeom>
              <a:solidFill>
                <a:schemeClr val="bg1">
                  <a:alpha val="7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dirty="0"/>
                  <a:t>Salle de contrôle</a:t>
                </a:r>
              </a:p>
            </p:txBody>
          </p:sp>
          <p:sp>
            <p:nvSpPr>
              <p:cNvPr id="66" name="Szabadkézi sokszög 65"/>
              <p:cNvSpPr/>
              <p:nvPr/>
            </p:nvSpPr>
            <p:spPr bwMode="auto">
              <a:xfrm>
                <a:off x="7996238" y="4503738"/>
                <a:ext cx="668337" cy="779462"/>
              </a:xfrm>
              <a:custGeom>
                <a:avLst/>
                <a:gdLst>
                  <a:gd name="connsiteX0" fmla="*/ 29261 w 669341"/>
                  <a:gd name="connsiteY0" fmla="*/ 614477 h 779069"/>
                  <a:gd name="connsiteX1" fmla="*/ 80467 w 669341"/>
                  <a:gd name="connsiteY1" fmla="*/ 738836 h 779069"/>
                  <a:gd name="connsiteX2" fmla="*/ 512064 w 669341"/>
                  <a:gd name="connsiteY2" fmla="*/ 746151 h 779069"/>
                  <a:gd name="connsiteX3" fmla="*/ 651053 w 669341"/>
                  <a:gd name="connsiteY3" fmla="*/ 541325 h 779069"/>
                  <a:gd name="connsiteX4" fmla="*/ 621792 w 669341"/>
                  <a:gd name="connsiteY4" fmla="*/ 0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341" h="779069">
                    <a:moveTo>
                      <a:pt x="29261" y="614477"/>
                    </a:moveTo>
                    <a:cubicBezTo>
                      <a:pt x="14630" y="665683"/>
                      <a:pt x="0" y="716890"/>
                      <a:pt x="80467" y="738836"/>
                    </a:cubicBezTo>
                    <a:cubicBezTo>
                      <a:pt x="160934" y="760782"/>
                      <a:pt x="416966" y="779069"/>
                      <a:pt x="512064" y="746151"/>
                    </a:cubicBezTo>
                    <a:cubicBezTo>
                      <a:pt x="607162" y="713233"/>
                      <a:pt x="632765" y="665684"/>
                      <a:pt x="651053" y="541325"/>
                    </a:cubicBezTo>
                    <a:cubicBezTo>
                      <a:pt x="669341" y="416967"/>
                      <a:pt x="645566" y="208483"/>
                      <a:pt x="621792" y="0"/>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9" name="Szabadkézi sokszög 68"/>
              <p:cNvSpPr/>
              <p:nvPr/>
            </p:nvSpPr>
            <p:spPr bwMode="auto">
              <a:xfrm>
                <a:off x="2487613" y="2778125"/>
                <a:ext cx="2192337" cy="493713"/>
              </a:xfrm>
              <a:custGeom>
                <a:avLst/>
                <a:gdLst>
                  <a:gd name="connsiteX0" fmla="*/ 0 w 2193341"/>
                  <a:gd name="connsiteY0" fmla="*/ 424282 h 493777"/>
                  <a:gd name="connsiteX1" fmla="*/ 1397203 w 2193341"/>
                  <a:gd name="connsiteY1" fmla="*/ 431597 h 493777"/>
                  <a:gd name="connsiteX2" fmla="*/ 1997049 w 2193341"/>
                  <a:gd name="connsiteY2" fmla="*/ 490119 h 493777"/>
                  <a:gd name="connsiteX3" fmla="*/ 2172614 w 2193341"/>
                  <a:gd name="connsiteY3" fmla="*/ 453543 h 493777"/>
                  <a:gd name="connsiteX4" fmla="*/ 2121408 w 2193341"/>
                  <a:gd name="connsiteY4" fmla="*/ 314554 h 493777"/>
                  <a:gd name="connsiteX5" fmla="*/ 2114092 w 2193341"/>
                  <a:gd name="connsiteY5" fmla="*/ 0 h 49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341" h="493777">
                    <a:moveTo>
                      <a:pt x="0" y="424282"/>
                    </a:moveTo>
                    <a:lnTo>
                      <a:pt x="1397203" y="431597"/>
                    </a:lnTo>
                    <a:cubicBezTo>
                      <a:pt x="1730044" y="442570"/>
                      <a:pt x="1867814" y="486461"/>
                      <a:pt x="1997049" y="490119"/>
                    </a:cubicBezTo>
                    <a:cubicBezTo>
                      <a:pt x="2126284" y="493777"/>
                      <a:pt x="2151888" y="482804"/>
                      <a:pt x="2172614" y="453543"/>
                    </a:cubicBezTo>
                    <a:cubicBezTo>
                      <a:pt x="2193341" y="424282"/>
                      <a:pt x="2131162" y="390144"/>
                      <a:pt x="2121408" y="314554"/>
                    </a:cubicBezTo>
                    <a:cubicBezTo>
                      <a:pt x="2111654" y="238964"/>
                      <a:pt x="2112873" y="119482"/>
                      <a:pt x="2114092" y="0"/>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0" name="Szabadkézi sokszög 69"/>
              <p:cNvSpPr/>
              <p:nvPr/>
            </p:nvSpPr>
            <p:spPr bwMode="auto">
              <a:xfrm>
                <a:off x="4667250" y="2425700"/>
                <a:ext cx="774700" cy="804863"/>
              </a:xfrm>
              <a:custGeom>
                <a:avLst/>
                <a:gdLst>
                  <a:gd name="connsiteX0" fmla="*/ 0 w 774192"/>
                  <a:gd name="connsiteY0" fmla="*/ 314553 h 804672"/>
                  <a:gd name="connsiteX1" fmla="*/ 219456 w 774192"/>
                  <a:gd name="connsiteY1" fmla="*/ 746150 h 804672"/>
                  <a:gd name="connsiteX2" fmla="*/ 694944 w 774192"/>
                  <a:gd name="connsiteY2" fmla="*/ 665683 h 804672"/>
                  <a:gd name="connsiteX3" fmla="*/ 694944 w 774192"/>
                  <a:gd name="connsiteY3" fmla="*/ 0 h 804672"/>
                  <a:gd name="connsiteX4" fmla="*/ 694944 w 774192"/>
                  <a:gd name="connsiteY4" fmla="*/ 0 h 80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192" h="804672">
                    <a:moveTo>
                      <a:pt x="0" y="314553"/>
                    </a:moveTo>
                    <a:cubicBezTo>
                      <a:pt x="51816" y="501090"/>
                      <a:pt x="103632" y="687628"/>
                      <a:pt x="219456" y="746150"/>
                    </a:cubicBezTo>
                    <a:cubicBezTo>
                      <a:pt x="335280" y="804672"/>
                      <a:pt x="615696" y="790041"/>
                      <a:pt x="694944" y="665683"/>
                    </a:cubicBezTo>
                    <a:cubicBezTo>
                      <a:pt x="774192" y="541325"/>
                      <a:pt x="694944" y="0"/>
                      <a:pt x="694944" y="0"/>
                    </a:cubicBezTo>
                    <a:lnTo>
                      <a:pt x="694944" y="0"/>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2" name="Szabadkézi sokszög 71"/>
              <p:cNvSpPr/>
              <p:nvPr/>
            </p:nvSpPr>
            <p:spPr bwMode="auto">
              <a:xfrm>
                <a:off x="2319338" y="4986338"/>
                <a:ext cx="2098675" cy="109537"/>
              </a:xfrm>
              <a:custGeom>
                <a:avLst/>
                <a:gdLst>
                  <a:gd name="connsiteX0" fmla="*/ 2099462 w 2099462"/>
                  <a:gd name="connsiteY0" fmla="*/ 109728 h 109728"/>
                  <a:gd name="connsiteX1" fmla="*/ 1828800 w 2099462"/>
                  <a:gd name="connsiteY1" fmla="*/ 51206 h 109728"/>
                  <a:gd name="connsiteX2" fmla="*/ 1119226 w 2099462"/>
                  <a:gd name="connsiteY2" fmla="*/ 21945 h 109728"/>
                  <a:gd name="connsiteX3" fmla="*/ 0 w 2099462"/>
                  <a:gd name="connsiteY3" fmla="*/ 0 h 109728"/>
                </a:gdLst>
                <a:ahLst/>
                <a:cxnLst>
                  <a:cxn ang="0">
                    <a:pos x="connsiteX0" y="connsiteY0"/>
                  </a:cxn>
                  <a:cxn ang="0">
                    <a:pos x="connsiteX1" y="connsiteY1"/>
                  </a:cxn>
                  <a:cxn ang="0">
                    <a:pos x="connsiteX2" y="connsiteY2"/>
                  </a:cxn>
                  <a:cxn ang="0">
                    <a:pos x="connsiteX3" y="connsiteY3"/>
                  </a:cxn>
                </a:cxnLst>
                <a:rect l="l" t="t" r="r" b="b"/>
                <a:pathLst>
                  <a:path w="2099462" h="109728">
                    <a:moveTo>
                      <a:pt x="2099462" y="109728"/>
                    </a:moveTo>
                    <a:cubicBezTo>
                      <a:pt x="2045817" y="87782"/>
                      <a:pt x="1992173" y="65837"/>
                      <a:pt x="1828800" y="51206"/>
                    </a:cubicBezTo>
                    <a:cubicBezTo>
                      <a:pt x="1665427" y="36575"/>
                      <a:pt x="1119226" y="21945"/>
                      <a:pt x="1119226" y="21945"/>
                    </a:cubicBezTo>
                    <a:lnTo>
                      <a:pt x="0" y="0"/>
                    </a:ln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443" name="TextBox 17"/>
              <p:cNvSpPr txBox="1">
                <a:spLocks noChangeArrowheads="1"/>
              </p:cNvSpPr>
              <p:nvPr/>
            </p:nvSpPr>
            <p:spPr bwMode="auto">
              <a:xfrm>
                <a:off x="4488045" y="2384347"/>
                <a:ext cx="312748"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3</a:t>
                </a:r>
                <a:endParaRPr lang="fr-FR" b="1">
                  <a:solidFill>
                    <a:srgbClr val="0000FF"/>
                  </a:solidFill>
                </a:endParaRPr>
              </a:p>
            </p:txBody>
          </p:sp>
          <p:sp>
            <p:nvSpPr>
              <p:cNvPr id="17444" name="TextBox 17"/>
              <p:cNvSpPr txBox="1">
                <a:spLocks noChangeArrowheads="1"/>
              </p:cNvSpPr>
              <p:nvPr/>
            </p:nvSpPr>
            <p:spPr bwMode="auto">
              <a:xfrm>
                <a:off x="8259571" y="5286461"/>
                <a:ext cx="312917"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7</a:t>
                </a:r>
                <a:endParaRPr lang="fr-FR" b="1">
                  <a:solidFill>
                    <a:srgbClr val="0000FF"/>
                  </a:solidFill>
                </a:endParaRPr>
              </a:p>
            </p:txBody>
          </p:sp>
          <p:sp>
            <p:nvSpPr>
              <p:cNvPr id="17445" name="TextBox 17"/>
              <p:cNvSpPr txBox="1">
                <a:spLocks noChangeArrowheads="1"/>
              </p:cNvSpPr>
              <p:nvPr/>
            </p:nvSpPr>
            <p:spPr bwMode="auto">
              <a:xfrm>
                <a:off x="8004803" y="4862466"/>
                <a:ext cx="312917" cy="369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8</a:t>
                </a:r>
                <a:endParaRPr lang="fr-FR" b="1" dirty="0">
                  <a:solidFill>
                    <a:srgbClr val="0000FF"/>
                  </a:solidFill>
                </a:endParaRPr>
              </a:p>
            </p:txBody>
          </p:sp>
          <p:sp>
            <p:nvSpPr>
              <p:cNvPr id="17446" name="TextBox 17"/>
              <p:cNvSpPr txBox="1">
                <a:spLocks noChangeArrowheads="1"/>
              </p:cNvSpPr>
              <p:nvPr/>
            </p:nvSpPr>
            <p:spPr bwMode="auto">
              <a:xfrm>
                <a:off x="6515365" y="4884408"/>
                <a:ext cx="441161" cy="369292"/>
              </a:xfrm>
              <a:prstGeom prst="rect">
                <a:avLst/>
              </a:prstGeom>
              <a:solidFill>
                <a:srgbClr val="FFFFFF"/>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10</a:t>
                </a:r>
                <a:endParaRPr lang="fr-FR" b="1">
                  <a:solidFill>
                    <a:srgbClr val="0000FF"/>
                  </a:solidFill>
                </a:endParaRPr>
              </a:p>
            </p:txBody>
          </p:sp>
          <p:sp>
            <p:nvSpPr>
              <p:cNvPr id="17447" name="TextBox 17"/>
              <p:cNvSpPr txBox="1">
                <a:spLocks noChangeArrowheads="1"/>
              </p:cNvSpPr>
              <p:nvPr/>
            </p:nvSpPr>
            <p:spPr bwMode="auto">
              <a:xfrm>
                <a:off x="571473" y="2571744"/>
                <a:ext cx="785818" cy="285720"/>
              </a:xfrm>
              <a:prstGeom prst="rect">
                <a:avLst/>
              </a:prstGeom>
              <a:solidFill>
                <a:schemeClr val="bg1">
                  <a:alpha val="5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b="1" dirty="0"/>
                  <a:t>Zone </a:t>
                </a:r>
                <a:r>
                  <a:rPr lang="hu-HU" sz="1200" b="1" dirty="0"/>
                  <a:t>S4</a:t>
                </a:r>
                <a:endParaRPr lang="fr-FR" sz="1200" b="1" dirty="0"/>
              </a:p>
            </p:txBody>
          </p:sp>
          <p:sp>
            <p:nvSpPr>
              <p:cNvPr id="17448" name="TextBox 17"/>
              <p:cNvSpPr txBox="1">
                <a:spLocks noChangeArrowheads="1"/>
              </p:cNvSpPr>
              <p:nvPr/>
            </p:nvSpPr>
            <p:spPr bwMode="auto">
              <a:xfrm>
                <a:off x="5143745" y="4071942"/>
                <a:ext cx="42838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00FF"/>
                    </a:solidFill>
                  </a:rPr>
                  <a:t>11</a:t>
                </a:r>
                <a:endParaRPr lang="fr-FR" b="1">
                  <a:solidFill>
                    <a:srgbClr val="0000FF"/>
                  </a:solidFill>
                </a:endParaRPr>
              </a:p>
            </p:txBody>
          </p:sp>
          <p:sp>
            <p:nvSpPr>
              <p:cNvPr id="49" name="Szabadkézi sokszög 48"/>
              <p:cNvSpPr/>
              <p:nvPr/>
            </p:nvSpPr>
            <p:spPr>
              <a:xfrm>
                <a:off x="4592638" y="4646613"/>
                <a:ext cx="741362" cy="733425"/>
              </a:xfrm>
              <a:custGeom>
                <a:avLst/>
                <a:gdLst>
                  <a:gd name="connsiteX0" fmla="*/ 680484 w 740735"/>
                  <a:gd name="connsiteY0" fmla="*/ 0 h 733646"/>
                  <a:gd name="connsiteX1" fmla="*/ 701749 w 740735"/>
                  <a:gd name="connsiteY1" fmla="*/ 616688 h 733646"/>
                  <a:gd name="connsiteX2" fmla="*/ 446568 w 740735"/>
                  <a:gd name="connsiteY2" fmla="*/ 701749 h 733646"/>
                  <a:gd name="connsiteX3" fmla="*/ 0 w 740735"/>
                  <a:gd name="connsiteY3" fmla="*/ 680484 h 733646"/>
                </a:gdLst>
                <a:ahLst/>
                <a:cxnLst>
                  <a:cxn ang="0">
                    <a:pos x="connsiteX0" y="connsiteY0"/>
                  </a:cxn>
                  <a:cxn ang="0">
                    <a:pos x="connsiteX1" y="connsiteY1"/>
                  </a:cxn>
                  <a:cxn ang="0">
                    <a:pos x="connsiteX2" y="connsiteY2"/>
                  </a:cxn>
                  <a:cxn ang="0">
                    <a:pos x="connsiteX3" y="connsiteY3"/>
                  </a:cxn>
                </a:cxnLst>
                <a:rect l="l" t="t" r="r" b="b"/>
                <a:pathLst>
                  <a:path w="740735" h="733646">
                    <a:moveTo>
                      <a:pt x="680484" y="0"/>
                    </a:moveTo>
                    <a:cubicBezTo>
                      <a:pt x="710609" y="249865"/>
                      <a:pt x="740735" y="499730"/>
                      <a:pt x="701749" y="616688"/>
                    </a:cubicBezTo>
                    <a:cubicBezTo>
                      <a:pt x="662763" y="733646"/>
                      <a:pt x="563526" y="691116"/>
                      <a:pt x="446568" y="701749"/>
                    </a:cubicBezTo>
                    <a:cubicBezTo>
                      <a:pt x="329610" y="712382"/>
                      <a:pt x="164805" y="696433"/>
                      <a:pt x="0" y="680484"/>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0" name="Szabadkézi sokszög 49"/>
              <p:cNvSpPr/>
              <p:nvPr/>
            </p:nvSpPr>
            <p:spPr>
              <a:xfrm>
                <a:off x="4678363" y="4327525"/>
                <a:ext cx="2487612" cy="1068388"/>
              </a:xfrm>
              <a:custGeom>
                <a:avLst/>
                <a:gdLst>
                  <a:gd name="connsiteX0" fmla="*/ 2488018 w 2488018"/>
                  <a:gd name="connsiteY0" fmla="*/ 882502 h 1068572"/>
                  <a:gd name="connsiteX1" fmla="*/ 1403497 w 2488018"/>
                  <a:gd name="connsiteY1" fmla="*/ 893135 h 1068572"/>
                  <a:gd name="connsiteX2" fmla="*/ 839972 w 2488018"/>
                  <a:gd name="connsiteY2" fmla="*/ 946298 h 1068572"/>
                  <a:gd name="connsiteX3" fmla="*/ 776176 w 2488018"/>
                  <a:gd name="connsiteY3" fmla="*/ 159489 h 1068572"/>
                  <a:gd name="connsiteX4" fmla="*/ 0 w 2488018"/>
                  <a:gd name="connsiteY4" fmla="*/ 0 h 106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018" h="1068572">
                    <a:moveTo>
                      <a:pt x="2488018" y="882502"/>
                    </a:moveTo>
                    <a:lnTo>
                      <a:pt x="1403497" y="893135"/>
                    </a:lnTo>
                    <a:cubicBezTo>
                      <a:pt x="1128823" y="903768"/>
                      <a:pt x="944526" y="1068572"/>
                      <a:pt x="839972" y="946298"/>
                    </a:cubicBezTo>
                    <a:cubicBezTo>
                      <a:pt x="735418" y="824024"/>
                      <a:pt x="916171" y="317205"/>
                      <a:pt x="776176" y="159489"/>
                    </a:cubicBezTo>
                    <a:cubicBezTo>
                      <a:pt x="636181" y="1773"/>
                      <a:pt x="318090" y="886"/>
                      <a:pt x="0" y="0"/>
                    </a:cubicBezTo>
                  </a:path>
                </a:pathLst>
              </a:cu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17414" name="TextBox 17"/>
            <p:cNvSpPr txBox="1">
              <a:spLocks noChangeArrowheads="1"/>
            </p:cNvSpPr>
            <p:nvPr/>
          </p:nvSpPr>
          <p:spPr bwMode="auto">
            <a:xfrm>
              <a:off x="4191000" y="5095875"/>
              <a:ext cx="3960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solidFill>
                    <a:srgbClr val="0000FF"/>
                  </a:solidFill>
                </a:rPr>
                <a:t>1</a:t>
              </a:r>
              <a:r>
                <a:rPr lang="hu-HU" b="1">
                  <a:solidFill>
                    <a:srgbClr val="0000FF"/>
                  </a:solidFill>
                </a:rPr>
                <a:t>a</a:t>
              </a:r>
              <a:endParaRPr lang="fr-FR" b="1">
                <a:solidFill>
                  <a:srgbClr val="0000FF"/>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47664" y="116632"/>
            <a:ext cx="7096274" cy="914400"/>
          </a:xfrm>
        </p:spPr>
        <p:txBody>
          <a:bodyPr/>
          <a:lstStyle/>
          <a:p>
            <a:pPr marL="342900" indent="-342900" algn="ctr" eaLnBrk="1" hangingPunct="1"/>
            <a:r>
              <a:rPr lang="fr-FR" sz="2800" b="1" dirty="0"/>
              <a:t>Itinéraire 2 de la Visite de Sécurité: (SI2)</a:t>
            </a:r>
            <a:br>
              <a:rPr lang="fr-FR" sz="2800" b="1" dirty="0"/>
            </a:br>
            <a:r>
              <a:rPr lang="fr-FR" sz="2800" b="1" dirty="0"/>
              <a:t>USC55</a:t>
            </a:r>
          </a:p>
        </p:txBody>
      </p:sp>
      <p:sp>
        <p:nvSpPr>
          <p:cNvPr id="23555" name="Rectangle 5"/>
          <p:cNvSpPr>
            <a:spLocks noGrp="1" noChangeArrowheads="1"/>
          </p:cNvSpPr>
          <p:nvPr>
            <p:ph type="body" idx="1"/>
          </p:nvPr>
        </p:nvSpPr>
        <p:spPr>
          <a:xfrm>
            <a:off x="0" y="1254968"/>
            <a:ext cx="9144000" cy="5486400"/>
          </a:xfrm>
        </p:spPr>
        <p:txBody>
          <a:bodyPr/>
          <a:lstStyle/>
          <a:p>
            <a:pPr marL="179388" lvl="1" indent="0" eaLnBrk="1" hangingPunct="1">
              <a:lnSpc>
                <a:spcPct val="90000"/>
              </a:lnSpc>
              <a:buFontTx/>
              <a:buNone/>
              <a:defRPr/>
            </a:pPr>
            <a:r>
              <a:rPr lang="fr-FR" sz="1300" b="1" dirty="0"/>
              <a:t>Toutes les portes de sécurité doivent être fermées.</a:t>
            </a:r>
          </a:p>
          <a:p>
            <a:pPr marL="179388" lvl="1" indent="0" eaLnBrk="1" hangingPunct="1">
              <a:lnSpc>
                <a:spcPct val="90000"/>
              </a:lnSpc>
              <a:buFontTx/>
              <a:buNone/>
              <a:defRPr/>
            </a:pPr>
            <a:r>
              <a:rPr lang="fr-FR" sz="1300" b="1" dirty="0">
                <a:solidFill>
                  <a:srgbClr val="FF0000"/>
                </a:solidFill>
              </a:rPr>
              <a:t>VERIFIEZ PARTOUT QU’IL N’Y AIT PAS DE FUITES D’EAU. Vérifiez également les mauvaises odeurs et odeurs de brûlé. Ecoutez les vibrations et bruits anormaux. </a:t>
            </a:r>
          </a:p>
          <a:p>
            <a:pPr marL="179388" lvl="1" indent="0" eaLnBrk="1" hangingPunct="1">
              <a:lnSpc>
                <a:spcPct val="90000"/>
              </a:lnSpc>
              <a:buFontTx/>
              <a:buNone/>
              <a:defRPr/>
            </a:pPr>
            <a:r>
              <a:rPr lang="fr-FR" sz="1300" b="1" dirty="0">
                <a:solidFill>
                  <a:srgbClr val="FF0000"/>
                </a:solidFill>
              </a:rPr>
              <a:t>Vérifiez les Armoires Rouges et de Premiers Secours (instructions à la fin de l’itinéraire).</a:t>
            </a:r>
          </a:p>
          <a:p>
            <a:pPr marL="179388" lvl="1" indent="0" eaLnBrk="1" hangingPunct="1">
              <a:lnSpc>
                <a:spcPct val="90000"/>
              </a:lnSpc>
              <a:buFontTx/>
              <a:buNone/>
              <a:defRPr/>
            </a:pPr>
            <a:endParaRPr lang="fr-FR" sz="1300" b="1" dirty="0"/>
          </a:p>
          <a:p>
            <a:pPr marL="265113" lvl="1" indent="-84138" eaLnBrk="1" hangingPunct="1">
              <a:buFont typeface="Arial" pitchFamily="34" charset="0"/>
              <a:buChar char="•"/>
              <a:defRPr/>
            </a:pPr>
            <a:r>
              <a:rPr lang="fr-FR" sz="1300" b="1" dirty="0"/>
              <a:t>SI2-1 Allez à l’ascenseur niveau -2 </a:t>
            </a:r>
            <a:r>
              <a:rPr lang="fr-FR" sz="1300" dirty="0"/>
              <a:t>– Vérifiez l’armoire de premiers secours, l’équipement de sécurité électrique et le kit d’urgence chimique. Entrez dans la Salle des Pompes S3 Zone EN-CV.</a:t>
            </a:r>
          </a:p>
          <a:p>
            <a:pPr marL="265113" lvl="1" indent="-84138" eaLnBrk="1" hangingPunct="1">
              <a:buFont typeface="Arial" pitchFamily="34" charset="0"/>
              <a:buChar char="•"/>
              <a:defRPr/>
            </a:pPr>
            <a:r>
              <a:rPr lang="fr-FR" sz="1300" b="1" dirty="0"/>
              <a:t>SI2-2 Montez les escaliers jusqu’à S4: Zone de l’Aimant</a:t>
            </a:r>
            <a:r>
              <a:rPr lang="fr-FR" sz="1300" dirty="0"/>
              <a:t>– Vérifiez la zone S4 et la zone de l’aimant.</a:t>
            </a:r>
          </a:p>
          <a:p>
            <a:pPr marL="265113" lvl="1" indent="-84138" eaLnBrk="1" hangingPunct="1">
              <a:buFont typeface="Arial" pitchFamily="34" charset="0"/>
              <a:buChar char="•"/>
              <a:defRPr/>
            </a:pPr>
            <a:r>
              <a:rPr lang="fr-FR" sz="1300" b="1" dirty="0"/>
              <a:t>SI2-3 Zone pressurisée à l’ascenseur  niveau -1 – Vérifiez l’armoire de premiers secours</a:t>
            </a:r>
          </a:p>
          <a:p>
            <a:pPr marL="265113" lvl="1" indent="-84138" eaLnBrk="1" hangingPunct="1">
              <a:buFont typeface="Arial" pitchFamily="34" charset="0"/>
              <a:buChar char="•"/>
              <a:defRPr/>
            </a:pPr>
            <a:r>
              <a:rPr lang="fr-FR" sz="1300" b="1" dirty="0"/>
              <a:t>SI2-4 Passez la zone de l’ascenseur au niveau -1</a:t>
            </a:r>
          </a:p>
          <a:p>
            <a:pPr marL="265113" lvl="1" indent="-84138" eaLnBrk="1" hangingPunct="1">
              <a:buFont typeface="Arial" pitchFamily="34" charset="0"/>
              <a:buChar char="•"/>
              <a:defRPr/>
            </a:pPr>
            <a:r>
              <a:rPr lang="fr-FR" sz="1300" b="1" dirty="0"/>
              <a:t>SI2-5 Salle de comptage S2– Ecoutez les vibrations et bruits anormaux, vérifiez la température</a:t>
            </a:r>
          </a:p>
          <a:p>
            <a:pPr marL="265113" lvl="1" indent="-84138" eaLnBrk="1" hangingPunct="1">
              <a:buFont typeface="Arial" pitchFamily="34" charset="0"/>
              <a:buChar char="•"/>
              <a:defRPr/>
            </a:pPr>
            <a:r>
              <a:rPr lang="fr-FR" sz="1300" b="1" dirty="0"/>
              <a:t>SI2-6 Descendez les escaliers derrière la salle de contrôle USC55 – Vérifiez la zone en dessous du faux plancher de S2. </a:t>
            </a:r>
          </a:p>
          <a:p>
            <a:pPr marL="265113" lvl="1" indent="-84138" eaLnBrk="1" hangingPunct="1">
              <a:buFont typeface="Arial" pitchFamily="34" charset="0"/>
              <a:buChar char="•"/>
              <a:defRPr/>
            </a:pPr>
            <a:r>
              <a:rPr lang="fr-FR" sz="1300" b="1" dirty="0"/>
              <a:t>SI2-7 Allez à UGX5 (</a:t>
            </a:r>
            <a:r>
              <a:rPr lang="fr-FR" sz="1300" b="1" dirty="0" err="1"/>
              <a:t>gas</a:t>
            </a:r>
            <a:r>
              <a:rPr lang="fr-FR" sz="1300" b="1" dirty="0"/>
              <a:t> room) au bout de UPX56 dans USC55 au niveau S1 </a:t>
            </a:r>
            <a:r>
              <a:rPr lang="fr-FR" sz="1300" dirty="0"/>
              <a:t>– Regardez autour de vous, vérifiez qu’il n’y ait pas de fuite d’eau.</a:t>
            </a:r>
            <a:endParaRPr lang="fr-FR" sz="1300" i="1" dirty="0"/>
          </a:p>
          <a:p>
            <a:pPr marL="265113" lvl="1" indent="-84138" eaLnBrk="1" hangingPunct="1">
              <a:buFont typeface="Arial" pitchFamily="34" charset="0"/>
              <a:buChar char="•"/>
              <a:defRPr/>
            </a:pPr>
            <a:r>
              <a:rPr lang="fr-FR" sz="1300" b="1" dirty="0"/>
              <a:t>SI2-8</a:t>
            </a:r>
            <a:r>
              <a:rPr lang="fr-FR" sz="1300" dirty="0"/>
              <a:t> </a:t>
            </a:r>
            <a:r>
              <a:rPr lang="fr-FR" sz="1300" b="1" dirty="0"/>
              <a:t>Vérifiez le dispositif d’accès </a:t>
            </a:r>
            <a:r>
              <a:rPr lang="fr-FR" sz="1300" b="1" dirty="0">
                <a:solidFill>
                  <a:srgbClr val="000000"/>
                </a:solidFill>
              </a:rPr>
              <a:t>UPX56 </a:t>
            </a:r>
            <a:r>
              <a:rPr lang="fr-FR" sz="1300" dirty="0"/>
              <a:t>– Vérifiez que la poignée verte soit en position verticale.</a:t>
            </a:r>
            <a:endParaRPr lang="fr-FR" sz="1300" i="1" dirty="0"/>
          </a:p>
          <a:p>
            <a:pPr marL="265113" lvl="1" indent="-84138" eaLnBrk="1" hangingPunct="1">
              <a:buFont typeface="Arial" pitchFamily="34" charset="0"/>
              <a:buChar char="•"/>
              <a:defRPr/>
            </a:pPr>
            <a:r>
              <a:rPr lang="fr-FR" sz="1300" b="1" dirty="0"/>
              <a:t>SI2-9a</a:t>
            </a:r>
            <a:r>
              <a:rPr lang="fr-FR" sz="1300" dirty="0"/>
              <a:t> </a:t>
            </a:r>
            <a:r>
              <a:rPr lang="fr-FR" sz="1300" b="1" dirty="0"/>
              <a:t>Sur le chemin de la salle de comptage S1 </a:t>
            </a:r>
            <a:r>
              <a:rPr lang="fr-FR" sz="1300" dirty="0"/>
              <a:t>– Sur le retour, vérifiez les écrans de Détection de Feu, les armoires rouges et de premiers secours, le défibrillateur, puis vérifiez la zone en-dessous du faux-plancher de S1.</a:t>
            </a:r>
          </a:p>
          <a:p>
            <a:pPr marL="265113" lvl="1" indent="-84138" eaLnBrk="1" hangingPunct="1">
              <a:buFont typeface="Arial" pitchFamily="34" charset="0"/>
              <a:buChar char="•"/>
              <a:defRPr/>
            </a:pPr>
            <a:r>
              <a:rPr lang="fr-FR" sz="1300" b="1" dirty="0"/>
              <a:t>SI2-9b Salle de comptage S1</a:t>
            </a:r>
            <a:r>
              <a:rPr lang="fr-FR" sz="1300" dirty="0"/>
              <a:t>– Dans les rangées de racks S1 : écoutez les bruits anormaux, vérifiez le capteur de température.</a:t>
            </a:r>
          </a:p>
          <a:p>
            <a:pPr marL="265113" lvl="1" indent="-84138" eaLnBrk="1" hangingPunct="1">
              <a:buFont typeface="Arial" pitchFamily="34" charset="0"/>
              <a:buChar char="•"/>
              <a:defRPr/>
            </a:pPr>
            <a:r>
              <a:rPr lang="fr-FR" sz="1300" b="1" dirty="0"/>
              <a:t>SI2-10</a:t>
            </a:r>
            <a:r>
              <a:rPr lang="fr-FR" sz="1300" dirty="0"/>
              <a:t> </a:t>
            </a:r>
            <a:r>
              <a:rPr lang="fr-FR" sz="1300" b="1" dirty="0"/>
              <a:t>Vérifiez les toilettes </a:t>
            </a:r>
            <a:r>
              <a:rPr lang="fr-FR" sz="1300" dirty="0"/>
              <a:t>– Ouvrez chaque porte et regardez à l’intérieur. Assurez-vous qu’il n’y ait personne. </a:t>
            </a:r>
          </a:p>
          <a:p>
            <a:pPr marL="265113" lvl="1" indent="-84138" eaLnBrk="1" hangingPunct="1">
              <a:buFont typeface="Arial" pitchFamily="34" charset="0"/>
              <a:buChar char="•"/>
              <a:defRPr/>
            </a:pPr>
            <a:r>
              <a:rPr lang="fr-FR" sz="1300" b="1" dirty="0"/>
              <a:t>SI2-11</a:t>
            </a:r>
            <a:r>
              <a:rPr lang="fr-FR" sz="1300" dirty="0"/>
              <a:t> </a:t>
            </a:r>
            <a:r>
              <a:rPr lang="fr-FR" sz="1300" b="1" dirty="0"/>
              <a:t>Prenez l’ascenseur. Allez au niveau -3 </a:t>
            </a:r>
            <a:r>
              <a:rPr lang="fr-FR" sz="1300" dirty="0"/>
              <a:t>–  Vérifiez le dispositif d’accès </a:t>
            </a:r>
            <a:r>
              <a:rPr lang="fr-FR" sz="1300" dirty="0">
                <a:solidFill>
                  <a:srgbClr val="000000"/>
                </a:solidFill>
              </a:rPr>
              <a:t>UP55</a:t>
            </a:r>
            <a:r>
              <a:rPr lang="fr-FR" sz="1300" dirty="0"/>
              <a:t>, vérifiez la porte du MAD (porte bleue). </a:t>
            </a:r>
          </a:p>
          <a:p>
            <a:pPr marL="265113" lvl="1" indent="-84138" eaLnBrk="1" hangingPunct="1">
              <a:buFont typeface="Arial" pitchFamily="34" charset="0"/>
              <a:buChar char="•"/>
              <a:defRPr/>
            </a:pPr>
            <a:r>
              <a:rPr lang="fr-FR" sz="1300" b="1" dirty="0"/>
              <a:t>SI2-12 Zone tampon RP </a:t>
            </a:r>
            <a:r>
              <a:rPr lang="fr-FR" sz="1300" dirty="0"/>
              <a:t>– Vérifiez la zone tampon RP et le Système à Mousse (US54)</a:t>
            </a:r>
            <a:endParaRPr lang="fr-FR" sz="1300" dirty="0">
              <a:sym typeface="Wingdings" pitchFamily="2" charset="2"/>
            </a:endParaRPr>
          </a:p>
        </p:txBody>
      </p:sp>
      <p:sp>
        <p:nvSpPr>
          <p:cNvPr id="18436"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8E9766-662A-4AAD-A2A4-179966298DF9}" type="slidenum">
              <a:rPr lang="en-US" smtClean="0"/>
              <a:pPr eaLnBrk="1" hangingPunct="1"/>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43000" y="152400"/>
            <a:ext cx="6356040" cy="917084"/>
          </a:xfrm>
        </p:spPr>
        <p:txBody>
          <a:bodyPr/>
          <a:lstStyle/>
          <a:p>
            <a:pPr marL="342900" indent="-342900" algn="ctr" eaLnBrk="1" hangingPunct="1">
              <a:lnSpc>
                <a:spcPct val="90000"/>
              </a:lnSpc>
            </a:pPr>
            <a:r>
              <a:rPr lang="fr-FR" sz="2000" b="1" dirty="0"/>
              <a:t>SI2-1a: Vérification de la boîte de Premiers Secours et de la Porte des escaliers pressurisés</a:t>
            </a:r>
            <a:endParaRPr lang="fr-FR" sz="2000" b="1" strike="sngStrike" dirty="0"/>
          </a:p>
        </p:txBody>
      </p:sp>
      <p:sp>
        <p:nvSpPr>
          <p:cNvPr id="10243" name="Szövegdoboz 7"/>
          <p:cNvSpPr txBox="1">
            <a:spLocks noChangeArrowheads="1"/>
          </p:cNvSpPr>
          <p:nvPr/>
        </p:nvSpPr>
        <p:spPr bwMode="auto">
          <a:xfrm>
            <a:off x="395536" y="4924906"/>
            <a:ext cx="8208912" cy="1815882"/>
          </a:xfrm>
          <a:prstGeom prst="rect">
            <a:avLst/>
          </a:prstGeom>
          <a:noFill/>
          <a:ln w="9525">
            <a:noFill/>
            <a:miter lim="800000"/>
            <a:headEnd/>
            <a:tailEnd/>
          </a:ln>
        </p:spPr>
        <p:txBody>
          <a:bodyPr wrap="square">
            <a:spAutoFit/>
          </a:bodyPr>
          <a:lstStyle/>
          <a:p>
            <a:pPr marL="346075" indent="-346075">
              <a:buFont typeface="Arial" panose="020B0604020202020204" pitchFamily="34" charset="0"/>
              <a:buChar char="•"/>
              <a:defRPr/>
            </a:pPr>
            <a:r>
              <a:rPr lang="fr-FR" sz="1600" dirty="0"/>
              <a:t>Allez à l’ascenseur niveau -2</a:t>
            </a:r>
          </a:p>
          <a:p>
            <a:pPr marL="342900" indent="-342900">
              <a:buFont typeface="Arial" panose="020B0604020202020204" pitchFamily="34" charset="0"/>
              <a:buChar char="•"/>
              <a:defRPr/>
            </a:pPr>
            <a:r>
              <a:rPr lang="fr-FR" sz="1600" dirty="0"/>
              <a:t>Vérifiez l’armoire de Premiers </a:t>
            </a:r>
            <a:r>
              <a:rPr lang="fr-FR" sz="1600" dirty="0" err="1"/>
              <a:t>Secourrs</a:t>
            </a:r>
            <a:r>
              <a:rPr lang="fr-FR" sz="1600" dirty="0"/>
              <a:t> dans le coin (plus d’instructions à la fin de l’itinéraire)</a:t>
            </a:r>
          </a:p>
          <a:p>
            <a:pPr marL="342900" indent="-342900">
              <a:buFont typeface="Arial" panose="020B0604020202020204" pitchFamily="34" charset="0"/>
              <a:buChar char="•"/>
              <a:defRPr/>
            </a:pPr>
            <a:r>
              <a:rPr lang="fr-FR" sz="1600" dirty="0"/>
              <a:t>Assurez-vous que la zone pressurisée soit vide – aucun matériel ne doit être y stocké. Faîtes une note dans votre </a:t>
            </a:r>
            <a:r>
              <a:rPr lang="fr-FR" sz="1600" dirty="0" err="1"/>
              <a:t>Elog</a:t>
            </a:r>
            <a:r>
              <a:rPr lang="fr-FR" sz="1600" dirty="0"/>
              <a:t> et informez 165000 (pendant les heures de travail) si cette zone n’est pas complètement vide.</a:t>
            </a:r>
          </a:p>
          <a:p>
            <a:pPr marL="342900" indent="-342900">
              <a:buFont typeface="Arial" panose="020B0604020202020204" pitchFamily="34" charset="0"/>
              <a:buChar char="•"/>
              <a:defRPr/>
            </a:pPr>
            <a:r>
              <a:rPr lang="fr-FR" sz="1600" dirty="0"/>
              <a:t>Ensuite, passez par la porte grise sur la droite, qui mène à la zone EN/CV.</a:t>
            </a:r>
          </a:p>
        </p:txBody>
      </p:sp>
      <p:pic>
        <p:nvPicPr>
          <p:cNvPr id="20490" name="Kép 41"/>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499040" y="117212"/>
            <a:ext cx="1511300" cy="795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0491" name="Dia számának helye 15"/>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F42789-029A-4557-895F-419C8719E88C}" type="slidenum">
              <a:rPr lang="en-US" smtClean="0"/>
              <a:pPr eaLnBrk="1" hangingPunct="1"/>
              <a:t>23</a:t>
            </a:fld>
            <a:endParaRPr lang="en-US"/>
          </a:p>
        </p:txBody>
      </p:sp>
      <p:grpSp>
        <p:nvGrpSpPr>
          <p:cNvPr id="8" name="Group 7"/>
          <p:cNvGrpSpPr/>
          <p:nvPr/>
        </p:nvGrpSpPr>
        <p:grpSpPr>
          <a:xfrm>
            <a:off x="1533159" y="1141492"/>
            <a:ext cx="5933666" cy="3600000"/>
            <a:chOff x="42024" y="1125292"/>
            <a:chExt cx="5933666" cy="3600000"/>
          </a:xfrm>
        </p:grpSpPr>
        <p:pic>
          <p:nvPicPr>
            <p:cNvPr id="2" name="Picture 1" descr="20160623_095916.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5400000">
              <a:off x="1208857" y="-41541"/>
              <a:ext cx="3600000" cy="5933666"/>
            </a:xfrm>
            <a:prstGeom prst="rect">
              <a:avLst/>
            </a:prstGeom>
          </p:spPr>
        </p:pic>
        <p:sp>
          <p:nvSpPr>
            <p:cNvPr id="10" name="Szabadkézi sokszög 9"/>
            <p:cNvSpPr/>
            <p:nvPr/>
          </p:nvSpPr>
          <p:spPr>
            <a:xfrm>
              <a:off x="1337459" y="2838933"/>
              <a:ext cx="2298437" cy="45719"/>
            </a:xfrm>
            <a:custGeom>
              <a:avLst/>
              <a:gdLst>
                <a:gd name="connsiteX0" fmla="*/ 184727 w 1445491"/>
                <a:gd name="connsiteY0" fmla="*/ 458740 h 458740"/>
                <a:gd name="connsiteX1" fmla="*/ 175491 w 1445491"/>
                <a:gd name="connsiteY1" fmla="*/ 98522 h 458740"/>
                <a:gd name="connsiteX2" fmla="*/ 1237673 w 1445491"/>
                <a:gd name="connsiteY2" fmla="*/ 15394 h 458740"/>
                <a:gd name="connsiteX3" fmla="*/ 1422400 w 1445491"/>
                <a:gd name="connsiteY3" fmla="*/ 6158 h 458740"/>
              </a:gdLst>
              <a:ahLst/>
              <a:cxnLst>
                <a:cxn ang="0">
                  <a:pos x="connsiteX0" y="connsiteY0"/>
                </a:cxn>
                <a:cxn ang="0">
                  <a:pos x="connsiteX1" y="connsiteY1"/>
                </a:cxn>
                <a:cxn ang="0">
                  <a:pos x="connsiteX2" y="connsiteY2"/>
                </a:cxn>
                <a:cxn ang="0">
                  <a:pos x="connsiteX3" y="connsiteY3"/>
                </a:cxn>
              </a:cxnLst>
              <a:rect l="l" t="t" r="r" b="b"/>
              <a:pathLst>
                <a:path w="1445491" h="458740">
                  <a:moveTo>
                    <a:pt x="184727" y="458740"/>
                  </a:moveTo>
                  <a:cubicBezTo>
                    <a:pt x="92363" y="315576"/>
                    <a:pt x="0" y="172413"/>
                    <a:pt x="175491" y="98522"/>
                  </a:cubicBezTo>
                  <a:cubicBezTo>
                    <a:pt x="350982" y="24631"/>
                    <a:pt x="1029855" y="30788"/>
                    <a:pt x="1237673" y="15394"/>
                  </a:cubicBezTo>
                  <a:cubicBezTo>
                    <a:pt x="1445491" y="0"/>
                    <a:pt x="1433945" y="3079"/>
                    <a:pt x="1422400" y="6158"/>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Szövegdoboz 19"/>
            <p:cNvSpPr txBox="1">
              <a:spLocks noChangeArrowheads="1"/>
            </p:cNvSpPr>
            <p:nvPr/>
          </p:nvSpPr>
          <p:spPr bwMode="auto">
            <a:xfrm>
              <a:off x="3080865" y="2073366"/>
              <a:ext cx="1597794"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en-US" sz="1200" b="1" dirty="0">
                  <a:solidFill>
                    <a:srgbClr val="FFFF00"/>
                  </a:solidFill>
                </a:rPr>
                <a:t>Premiers Secours</a:t>
              </a:r>
            </a:p>
          </p:txBody>
        </p:sp>
        <p:sp>
          <p:nvSpPr>
            <p:cNvPr id="3" name="Oval 2"/>
            <p:cNvSpPr/>
            <p:nvPr/>
          </p:nvSpPr>
          <p:spPr>
            <a:xfrm>
              <a:off x="3635896" y="2420888"/>
              <a:ext cx="432048" cy="576064"/>
            </a:xfrm>
            <a:prstGeom prst="ellipse">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541650"/>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43000" y="39444"/>
            <a:ext cx="6237312" cy="1031672"/>
          </a:xfrm>
        </p:spPr>
        <p:txBody>
          <a:bodyPr/>
          <a:lstStyle/>
          <a:p>
            <a:pPr marL="177800" indent="-177800" algn="ctr" eaLnBrk="1" hangingPunct="1">
              <a:lnSpc>
                <a:spcPct val="90000"/>
              </a:lnSpc>
            </a:pPr>
            <a:r>
              <a:rPr lang="fr-FR" sz="2100" b="1" dirty="0"/>
              <a:t>SI2-1b: Vérification du kit d’urgence chimique et de l’équipement de sécurité électrique sur le chemin de la salle EN-CV</a:t>
            </a:r>
          </a:p>
        </p:txBody>
      </p:sp>
      <p:sp>
        <p:nvSpPr>
          <p:cNvPr id="10243" name="Szövegdoboz 7"/>
          <p:cNvSpPr txBox="1">
            <a:spLocks noChangeArrowheads="1"/>
          </p:cNvSpPr>
          <p:nvPr/>
        </p:nvSpPr>
        <p:spPr bwMode="auto">
          <a:xfrm>
            <a:off x="107504" y="3933056"/>
            <a:ext cx="8640960" cy="2893100"/>
          </a:xfrm>
          <a:prstGeom prst="rect">
            <a:avLst/>
          </a:prstGeom>
          <a:noFill/>
          <a:ln w="9525">
            <a:noFill/>
            <a:miter lim="800000"/>
            <a:headEnd/>
            <a:tailEnd/>
          </a:ln>
        </p:spPr>
        <p:txBody>
          <a:bodyPr wrap="square">
            <a:spAutoFit/>
          </a:bodyPr>
          <a:lstStyle/>
          <a:p>
            <a:pPr>
              <a:defRPr/>
            </a:pPr>
            <a:r>
              <a:rPr lang="fr-FR" sz="1400" dirty="0"/>
              <a:t>Retournez-vous et sur le côté gauche de la porte vous trouverez l’équipement de sécurité chimique et sur la droite l’équipement de sécurité électrique. </a:t>
            </a:r>
          </a:p>
          <a:p>
            <a:pPr marL="342900" indent="-342900">
              <a:buFontTx/>
              <a:buAutoNum type="arabicPeriod"/>
              <a:defRPr/>
            </a:pPr>
            <a:r>
              <a:rPr lang="fr-FR" sz="1400" dirty="0"/>
              <a:t>Vérifiez l’équipement de sécurité chimique:</a:t>
            </a:r>
          </a:p>
          <a:p>
            <a:pPr marL="623888" lvl="1" indent="-166688">
              <a:buFont typeface="Lucida Grande"/>
              <a:buChar char="-"/>
              <a:defRPr/>
            </a:pPr>
            <a:r>
              <a:rPr lang="fr-FR" sz="1400" dirty="0"/>
              <a:t>Vérifiez qu’il y ait un cadenas sur l’équipement et que celui-ci soit verrouillé.</a:t>
            </a:r>
          </a:p>
          <a:p>
            <a:pPr marL="623888" lvl="1" indent="-166688">
              <a:buFont typeface="Lucida Grande"/>
              <a:buChar char="-"/>
              <a:defRPr/>
            </a:pPr>
            <a:r>
              <a:rPr lang="fr-FR" sz="1400" dirty="0"/>
              <a:t>Vérifiez que la clé du cadenas soit dans la petite boîte rouge.</a:t>
            </a:r>
          </a:p>
          <a:p>
            <a:pPr marL="623888" lvl="1" indent="-166688">
              <a:buFont typeface="Lucida Grande"/>
              <a:buChar char="-"/>
              <a:defRPr/>
            </a:pPr>
            <a:r>
              <a:rPr lang="fr-FR" sz="1400" dirty="0"/>
              <a:t>Vérifiez que la vitre de la petite boîte rouge soit intacte.</a:t>
            </a:r>
          </a:p>
          <a:p>
            <a:pPr marL="623888" lvl="1" indent="-166688">
              <a:buFont typeface="Lucida Grande"/>
              <a:buChar char="-"/>
              <a:defRPr/>
            </a:pPr>
            <a:r>
              <a:rPr lang="fr-FR" sz="1400" dirty="0"/>
              <a:t>Vérifiez que le brise-glace soit en place. </a:t>
            </a:r>
            <a:endParaRPr lang="fr-FR" sz="1400" b="1" dirty="0">
              <a:solidFill>
                <a:srgbClr val="FF0000"/>
              </a:solidFill>
            </a:endParaRPr>
          </a:p>
          <a:p>
            <a:pPr lvl="1">
              <a:defRPr/>
            </a:pPr>
            <a:r>
              <a:rPr lang="fr-FR" sz="1400" b="1" dirty="0">
                <a:solidFill>
                  <a:srgbClr val="FF0000"/>
                </a:solidFill>
              </a:rPr>
              <a:t>Si vous trouvez des anomalies dans ce kit (cadenas, clé manquant,… </a:t>
            </a:r>
            <a:r>
              <a:rPr lang="fr-FR" sz="1400" b="1" dirty="0" err="1">
                <a:solidFill>
                  <a:srgbClr val="FF0000"/>
                </a:solidFill>
              </a:rPr>
              <a:t>etc</a:t>
            </a:r>
            <a:r>
              <a:rPr lang="fr-FR" sz="1400" b="1" dirty="0">
                <a:solidFill>
                  <a:srgbClr val="FF0000"/>
                </a:solidFill>
              </a:rPr>
              <a:t>), mentionnez-le dans le e-log.</a:t>
            </a:r>
          </a:p>
          <a:p>
            <a:pPr marL="342900" indent="-342900">
              <a:buFontTx/>
              <a:buAutoNum type="arabicPeriod"/>
              <a:defRPr/>
            </a:pPr>
            <a:r>
              <a:rPr lang="fr-FR" sz="1400" dirty="0"/>
              <a:t>Vérifiez l’équipement de sécurité électrique:</a:t>
            </a:r>
          </a:p>
          <a:p>
            <a:pPr marL="800100" lvl="1" indent="-342900">
              <a:buFont typeface="Lucida Grande"/>
              <a:buChar char="-"/>
              <a:defRPr/>
            </a:pPr>
            <a:r>
              <a:rPr lang="fr-FR" sz="1400" dirty="0"/>
              <a:t>Gants de sécurité (a), longue tige avec sonde haute tension (b), longue tige avec crochet (c), tabouret (d) doivent être présents. </a:t>
            </a:r>
            <a:endParaRPr lang="fr-FR" sz="1400" strike="sngStrike" dirty="0"/>
          </a:p>
          <a:p>
            <a:pPr marL="342900" indent="-342900">
              <a:buFont typeface="+mj-lt"/>
              <a:buAutoNum type="arabicPeriod"/>
              <a:defRPr/>
            </a:pPr>
            <a:r>
              <a:rPr lang="fr-FR" sz="1400" dirty="0"/>
              <a:t>Ensuite, continuez vers la zone EN-CV (page suivante)</a:t>
            </a:r>
          </a:p>
        </p:txBody>
      </p:sp>
      <p:sp>
        <p:nvSpPr>
          <p:cNvPr id="21517" name="Dia számának helye 15"/>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1A0881-9964-4580-ACAF-8439CD391CB2}" type="slidenum">
              <a:rPr lang="en-US" smtClean="0"/>
              <a:pPr eaLnBrk="1" hangingPunct="1"/>
              <a:t>24</a:t>
            </a:fld>
            <a:endParaRPr lang="en-US"/>
          </a:p>
        </p:txBody>
      </p:sp>
      <p:grpSp>
        <p:nvGrpSpPr>
          <p:cNvPr id="2" name="Group 1"/>
          <p:cNvGrpSpPr/>
          <p:nvPr/>
        </p:nvGrpSpPr>
        <p:grpSpPr>
          <a:xfrm>
            <a:off x="4572000" y="1124744"/>
            <a:ext cx="3744416" cy="2713802"/>
            <a:chOff x="467544" y="1340768"/>
            <a:chExt cx="3744416" cy="2713802"/>
          </a:xfrm>
        </p:grpSpPr>
        <p:pic>
          <p:nvPicPr>
            <p:cNvPr id="21509" name="Kép 4"/>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r="22388"/>
            <a:stretch/>
          </p:blipFill>
          <p:spPr bwMode="auto">
            <a:xfrm>
              <a:off x="467544" y="1340768"/>
              <a:ext cx="3744416" cy="27138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2" name="Egyenes összekötő nyíllal 11"/>
            <p:cNvCxnSpPr/>
            <p:nvPr/>
          </p:nvCxnSpPr>
          <p:spPr>
            <a:xfrm>
              <a:off x="2987824" y="3501008"/>
              <a:ext cx="288032" cy="510332"/>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14"/>
            <p:cNvSpPr txBox="1">
              <a:spLocks noChangeArrowheads="1"/>
            </p:cNvSpPr>
            <p:nvPr/>
          </p:nvSpPr>
          <p:spPr bwMode="auto">
            <a:xfrm>
              <a:off x="467544" y="1340768"/>
              <a:ext cx="1405600"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fr-FR" sz="1200" b="1" dirty="0">
                  <a:solidFill>
                    <a:srgbClr val="FFFF00"/>
                  </a:solidFill>
                </a:rPr>
                <a:t>Kit d’urgence chemique </a:t>
              </a:r>
              <a:endParaRPr lang="en-US" sz="1200" b="1" dirty="0">
                <a:solidFill>
                  <a:srgbClr val="FFFF00"/>
                </a:solidFill>
              </a:endParaRPr>
            </a:p>
          </p:txBody>
        </p:sp>
        <p:cxnSp>
          <p:nvCxnSpPr>
            <p:cNvPr id="17" name="Egyenes összekötő nyíllal 13"/>
            <p:cNvCxnSpPr/>
            <p:nvPr/>
          </p:nvCxnSpPr>
          <p:spPr>
            <a:xfrm>
              <a:off x="1475656" y="1772816"/>
              <a:ext cx="102129" cy="432048"/>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Szövegdoboz 14"/>
            <p:cNvSpPr txBox="1">
              <a:spLocks noChangeArrowheads="1"/>
            </p:cNvSpPr>
            <p:nvPr/>
          </p:nvSpPr>
          <p:spPr bwMode="auto">
            <a:xfrm>
              <a:off x="2483768" y="1484784"/>
              <a:ext cx="1405600"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fr-FR" sz="1200" b="1" dirty="0">
                  <a:solidFill>
                    <a:srgbClr val="FFFF00"/>
                  </a:solidFill>
                </a:rPr>
                <a:t>Porte la zone pressurisée</a:t>
              </a:r>
              <a:endParaRPr lang="en-US" sz="1200" b="1" dirty="0">
                <a:solidFill>
                  <a:srgbClr val="FFFF00"/>
                </a:solidFill>
              </a:endParaRPr>
            </a:p>
          </p:txBody>
        </p:sp>
      </p:grpSp>
      <p:pic>
        <p:nvPicPr>
          <p:cNvPr id="18" name="Kép 41"/>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6788" y="131763"/>
            <a:ext cx="1511300" cy="795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4" name="Ellipszis 29"/>
          <p:cNvSpPr/>
          <p:nvPr/>
        </p:nvSpPr>
        <p:spPr>
          <a:xfrm>
            <a:off x="5724128" y="2564904"/>
            <a:ext cx="428625" cy="36004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Ellipszis 29"/>
          <p:cNvSpPr/>
          <p:nvPr/>
        </p:nvSpPr>
        <p:spPr>
          <a:xfrm>
            <a:off x="6012160" y="1700808"/>
            <a:ext cx="428625" cy="4320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08B7772-DC51-B24A-83B3-501D9A340B90}"/>
              </a:ext>
            </a:extLst>
          </p:cNvPr>
          <p:cNvPicPr>
            <a:picLocks noChangeAspect="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901" r="5319"/>
          <a:stretch/>
        </p:blipFill>
        <p:spPr>
          <a:xfrm rot="5400000">
            <a:off x="1501334" y="1228709"/>
            <a:ext cx="2629691" cy="2503528"/>
          </a:xfrm>
          <a:prstGeom prst="rect">
            <a:avLst/>
          </a:prstGeom>
        </p:spPr>
      </p:pic>
      <p:sp>
        <p:nvSpPr>
          <p:cNvPr id="23" name="Szövegdoboz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1BB525-67BC-4246-AD71-1038B3BD4311}"/>
              </a:ext>
            </a:extLst>
          </p:cNvPr>
          <p:cNvSpPr txBox="1">
            <a:spLocks noChangeArrowheads="1"/>
          </p:cNvSpPr>
          <p:nvPr/>
        </p:nvSpPr>
        <p:spPr bwMode="auto">
          <a:xfrm>
            <a:off x="2171553" y="1700808"/>
            <a:ext cx="261938" cy="261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dirty="0">
                <a:solidFill>
                  <a:srgbClr val="FF0000"/>
                </a:solidFill>
              </a:rPr>
              <a:t>a</a:t>
            </a:r>
          </a:p>
        </p:txBody>
      </p:sp>
      <p:sp>
        <p:nvSpPr>
          <p:cNvPr id="24" name="Szövegdoboz 2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18BE009-3712-2144-B629-B40CAC48F370}"/>
              </a:ext>
            </a:extLst>
          </p:cNvPr>
          <p:cNvSpPr txBox="1">
            <a:spLocks noChangeArrowheads="1"/>
          </p:cNvSpPr>
          <p:nvPr/>
        </p:nvSpPr>
        <p:spPr bwMode="auto">
          <a:xfrm>
            <a:off x="1528978" y="1468487"/>
            <a:ext cx="271463" cy="261938"/>
          </a:xfrm>
          <a:prstGeom prst="rect">
            <a:avLst/>
          </a:prstGeom>
          <a:solidFill>
            <a:schemeClr val="bg1">
              <a:alpha val="20000"/>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dirty="0">
                <a:solidFill>
                  <a:srgbClr val="FF0000"/>
                </a:solidFill>
              </a:rPr>
              <a:t>b</a:t>
            </a:r>
          </a:p>
        </p:txBody>
      </p:sp>
      <p:sp>
        <p:nvSpPr>
          <p:cNvPr id="25" name="Szövegdoboz 3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9D1CFD9-9D3C-7B49-A86E-433AA5D2866D}"/>
              </a:ext>
            </a:extLst>
          </p:cNvPr>
          <p:cNvSpPr txBox="1">
            <a:spLocks noChangeArrowheads="1"/>
          </p:cNvSpPr>
          <p:nvPr/>
        </p:nvSpPr>
        <p:spPr bwMode="auto">
          <a:xfrm>
            <a:off x="1768328" y="1903110"/>
            <a:ext cx="261937" cy="260350"/>
          </a:xfrm>
          <a:prstGeom prst="rect">
            <a:avLst/>
          </a:prstGeom>
          <a:solidFill>
            <a:schemeClr val="bg1">
              <a:alpha val="20000"/>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a:solidFill>
                  <a:srgbClr val="FF0000"/>
                </a:solidFill>
              </a:rPr>
              <a:t>c</a:t>
            </a:r>
          </a:p>
        </p:txBody>
      </p:sp>
      <p:sp>
        <p:nvSpPr>
          <p:cNvPr id="26" name="Szövegdoboz 3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C0D1587-9DE0-CD47-8AA2-CD85296E3DCF}"/>
              </a:ext>
            </a:extLst>
          </p:cNvPr>
          <p:cNvSpPr txBox="1">
            <a:spLocks noChangeArrowheads="1"/>
          </p:cNvSpPr>
          <p:nvPr/>
        </p:nvSpPr>
        <p:spPr bwMode="auto">
          <a:xfrm>
            <a:off x="1978306" y="2393052"/>
            <a:ext cx="271463" cy="2619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100" b="1" dirty="0">
                <a:solidFill>
                  <a:srgbClr val="FF0000"/>
                </a:solidFill>
              </a:rPr>
              <a:t>d</a:t>
            </a:r>
          </a:p>
        </p:txBody>
      </p:sp>
      <p:cxnSp>
        <p:nvCxnSpPr>
          <p:cNvPr id="31" name="Egyenes összekötő nyíllal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C54394-87F2-884A-AC4F-1486ADB14AC6}"/>
              </a:ext>
            </a:extLst>
          </p:cNvPr>
          <p:cNvCxnSpPr>
            <a:cxnSpLocks/>
          </p:cNvCxnSpPr>
          <p:nvPr/>
        </p:nvCxnSpPr>
        <p:spPr>
          <a:xfrm flipH="1">
            <a:off x="2249769" y="1496453"/>
            <a:ext cx="455844" cy="89956"/>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Szövegdoboz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1EC468B-F020-1A42-94BB-6FD42E15ADB5}"/>
              </a:ext>
            </a:extLst>
          </p:cNvPr>
          <p:cNvSpPr txBox="1">
            <a:spLocks noChangeArrowheads="1"/>
          </p:cNvSpPr>
          <p:nvPr/>
        </p:nvSpPr>
        <p:spPr bwMode="auto">
          <a:xfrm>
            <a:off x="2479593" y="1325959"/>
            <a:ext cx="1588351"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r">
              <a:defRPr/>
            </a:pPr>
            <a:r>
              <a:rPr lang="fr-FR" sz="1200" b="1" dirty="0">
                <a:solidFill>
                  <a:srgbClr val="FFFF00"/>
                </a:solidFill>
              </a:rPr>
              <a:t>Equipement de sécurité électrique</a:t>
            </a:r>
            <a:endParaRPr lang="en-US" sz="1200" b="1" dirty="0">
              <a:solidFill>
                <a:srgbClr val="FFFF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6485533"/>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0160623_095702.jp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10800000">
            <a:off x="4316" y="1196752"/>
            <a:ext cx="9144000" cy="2095928"/>
          </a:xfrm>
          <a:prstGeom prst="rect">
            <a:avLst/>
          </a:prstGeom>
        </p:spPr>
      </p:pic>
      <p:sp>
        <p:nvSpPr>
          <p:cNvPr id="21506" name="Rectangle 2"/>
          <p:cNvSpPr>
            <a:spLocks noGrp="1" noChangeArrowheads="1"/>
          </p:cNvSpPr>
          <p:nvPr>
            <p:ph type="title"/>
          </p:nvPr>
        </p:nvSpPr>
        <p:spPr>
          <a:xfrm>
            <a:off x="1143000" y="53534"/>
            <a:ext cx="6454204" cy="1286297"/>
          </a:xfrm>
        </p:spPr>
        <p:txBody>
          <a:bodyPr/>
          <a:lstStyle/>
          <a:p>
            <a:pPr marL="342900" indent="-342900" algn="ctr" eaLnBrk="1" hangingPunct="1">
              <a:lnSpc>
                <a:spcPct val="90000"/>
              </a:lnSpc>
            </a:pPr>
            <a:r>
              <a:rPr lang="en-US" sz="3600" b="1" dirty="0"/>
              <a:t>SI2-1c: Salle des </a:t>
            </a:r>
            <a:r>
              <a:rPr lang="en-US" sz="3600" b="1" dirty="0" err="1"/>
              <a:t>pompes</a:t>
            </a:r>
            <a:r>
              <a:rPr lang="en-US" sz="3600" b="1" dirty="0"/>
              <a:t> S3</a:t>
            </a:r>
            <a:br>
              <a:rPr lang="en-US" sz="3600" b="1" dirty="0"/>
            </a:br>
            <a:r>
              <a:rPr lang="en-US" sz="3600" b="1" dirty="0"/>
              <a:t>Zone </a:t>
            </a:r>
            <a:r>
              <a:rPr lang="hu-HU" sz="3600" b="1" dirty="0"/>
              <a:t>EN</a:t>
            </a:r>
            <a:r>
              <a:rPr lang="en-US" sz="3600" b="1" dirty="0"/>
              <a:t>-CV</a:t>
            </a:r>
            <a:endParaRPr lang="en-US" sz="3600" b="1" dirty="0">
              <a:solidFill>
                <a:srgbClr val="FFCC00"/>
              </a:solidFill>
            </a:endParaRPr>
          </a:p>
        </p:txBody>
      </p:sp>
      <p:sp>
        <p:nvSpPr>
          <p:cNvPr id="10243" name="Szövegdoboz 7"/>
          <p:cNvSpPr txBox="1">
            <a:spLocks noChangeArrowheads="1"/>
          </p:cNvSpPr>
          <p:nvPr/>
        </p:nvSpPr>
        <p:spPr bwMode="auto">
          <a:xfrm>
            <a:off x="22880" y="3292681"/>
            <a:ext cx="5406151" cy="3600986"/>
          </a:xfrm>
          <a:prstGeom prst="rect">
            <a:avLst/>
          </a:prstGeom>
          <a:noFill/>
          <a:ln w="9525">
            <a:noFill/>
            <a:miter lim="800000"/>
            <a:headEnd/>
            <a:tailEnd/>
          </a:ln>
        </p:spPr>
        <p:txBody>
          <a:bodyPr wrap="square">
            <a:spAutoFit/>
          </a:bodyPr>
          <a:lstStyle/>
          <a:p>
            <a:pPr marL="342900" indent="-342900">
              <a:buFontTx/>
              <a:buAutoNum type="arabicPeriod"/>
              <a:defRPr/>
            </a:pPr>
            <a:r>
              <a:rPr lang="fr-FR" sz="1400" dirty="0"/>
              <a:t>Allez directement à la porte grise. </a:t>
            </a:r>
            <a:r>
              <a:rPr lang="fr-FR" sz="1600" dirty="0"/>
              <a:t/>
            </a:r>
            <a:br>
              <a:rPr lang="fr-FR" sz="1600" dirty="0"/>
            </a:br>
            <a:r>
              <a:rPr lang="fr-FR" sz="1400" b="1" dirty="0"/>
              <a:t>Vérifiez le capteur de température sur le mur près de la porte grise</a:t>
            </a:r>
            <a:r>
              <a:rPr lang="fr-FR" sz="1400" dirty="0"/>
              <a:t>: Température habituelle = 18-25°C </a:t>
            </a:r>
            <a:br>
              <a:rPr lang="fr-FR" sz="1400" dirty="0"/>
            </a:br>
            <a:r>
              <a:rPr lang="fr-FR" sz="1100" dirty="0">
                <a:solidFill>
                  <a:srgbClr val="FF0000"/>
                </a:solidFill>
              </a:rPr>
              <a:t>Si la différence entre la température et le point de rosée est de moins de 5, appelez le 165000 </a:t>
            </a:r>
            <a:r>
              <a:rPr lang="fr-FR" sz="1100" i="1" dirty="0">
                <a:solidFill>
                  <a:srgbClr val="FF0000"/>
                </a:solidFill>
              </a:rPr>
              <a:t>(plus de détails à la fin de l’itinéraire)</a:t>
            </a:r>
            <a:endParaRPr lang="fr-FR" sz="1100" dirty="0"/>
          </a:p>
          <a:p>
            <a:pPr marL="342900" indent="-342900">
              <a:buFontTx/>
              <a:buAutoNum type="arabicPeriod"/>
              <a:defRPr/>
            </a:pPr>
            <a:endParaRPr lang="fr-FR" sz="1000" b="1" cap="all" dirty="0">
              <a:solidFill>
                <a:srgbClr val="FF0000"/>
              </a:solidFill>
            </a:endParaRPr>
          </a:p>
          <a:p>
            <a:pPr marL="342900" indent="-342900">
              <a:buFont typeface="+mj-lt"/>
              <a:buAutoNum type="arabicPeriod"/>
              <a:defRPr/>
            </a:pPr>
            <a:r>
              <a:rPr lang="fr-FR" sz="1400" b="1" dirty="0"/>
              <a:t>Entrez dans la Salle des Pompes S3 Zone EN-CV par la porte verte</a:t>
            </a:r>
            <a:r>
              <a:rPr lang="fr-FR" sz="1400" dirty="0"/>
              <a:t/>
            </a:r>
            <a:br>
              <a:rPr lang="fr-FR" sz="1400" dirty="0"/>
            </a:br>
            <a:r>
              <a:rPr lang="fr-FR" sz="1400" b="1" cap="all" dirty="0">
                <a:solidFill>
                  <a:srgbClr val="FF0000"/>
                </a:solidFill>
              </a:rPr>
              <a:t>ENTREZ DANS LA PIECE UNIQUEMENT SI VOUS AVEZ UN DOSIMETRE </a:t>
            </a:r>
            <a:r>
              <a:rPr lang="fr-FR" sz="1400" b="1" u="sng" cap="all" dirty="0">
                <a:solidFill>
                  <a:srgbClr val="FF0000"/>
                </a:solidFill>
              </a:rPr>
              <a:t>PERSONNEL</a:t>
            </a:r>
            <a:r>
              <a:rPr lang="fr-FR" sz="1400" b="1" cap="all" dirty="0">
                <a:solidFill>
                  <a:srgbClr val="FF0000"/>
                </a:solidFill>
              </a:rPr>
              <a:t>!! </a:t>
            </a:r>
            <a:r>
              <a:rPr lang="fr-FR" sz="1400" b="1" dirty="0">
                <a:solidFill>
                  <a:srgbClr val="FF0000"/>
                </a:solidFill>
              </a:rPr>
              <a:t>Sinon, passez cette salle. </a:t>
            </a:r>
            <a:endParaRPr lang="fr-FR" sz="1400" dirty="0">
              <a:solidFill>
                <a:srgbClr val="FF0000"/>
              </a:solidFill>
            </a:endParaRPr>
          </a:p>
          <a:p>
            <a:pPr marL="712788" lvl="1" indent="-255588">
              <a:buFont typeface="Arial" pitchFamily="34" charset="0"/>
              <a:buChar char="•"/>
              <a:defRPr/>
            </a:pPr>
            <a:r>
              <a:rPr lang="fr-FR" sz="1400" dirty="0"/>
              <a:t>Ecoutez s’il y a des bruits et vibrations. </a:t>
            </a:r>
          </a:p>
          <a:p>
            <a:pPr marL="712788" lvl="1" indent="-255588">
              <a:buFont typeface="Arial" pitchFamily="34" charset="0"/>
              <a:buChar char="•"/>
              <a:defRPr/>
            </a:pPr>
            <a:r>
              <a:rPr lang="fr-FR" sz="1400" dirty="0"/>
              <a:t>Vérifiez qu’il n’y ait pas de fuite d’eau. </a:t>
            </a:r>
          </a:p>
          <a:p>
            <a:pPr marL="712788" lvl="1" indent="-255588">
              <a:buFont typeface="Arial" pitchFamily="34" charset="0"/>
              <a:buChar char="•"/>
              <a:defRPr/>
            </a:pPr>
            <a:r>
              <a:rPr lang="fr-FR" sz="1400" dirty="0"/>
              <a:t>Si vous trouvez des bruits et vibrations étranges, ou des fuites, signalez-le dans votre e-log.</a:t>
            </a:r>
            <a:endParaRPr lang="fr-FR" sz="1400" b="1" cap="all" dirty="0">
              <a:solidFill>
                <a:srgbClr val="FF0000"/>
              </a:solidFill>
            </a:endParaRPr>
          </a:p>
          <a:p>
            <a:pPr lvl="1">
              <a:defRPr/>
            </a:pPr>
            <a:r>
              <a:rPr lang="fr-FR" sz="1400" b="1" dirty="0">
                <a:solidFill>
                  <a:srgbClr val="FF0000"/>
                </a:solidFill>
              </a:rPr>
              <a:t>NE TOUCHEZ PAS LES POMPES, ECHANGEURS DE CHALEUR, ILS PEUVENT ËTRE TRES CHAUDS OU TRES FROIDS</a:t>
            </a:r>
          </a:p>
        </p:txBody>
      </p:sp>
      <p:pic>
        <p:nvPicPr>
          <p:cNvPr id="21513" name="Kép 41"/>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597204" y="147294"/>
            <a:ext cx="1511300" cy="795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1510" name="Szövegdoboz 7"/>
          <p:cNvSpPr txBox="1">
            <a:spLocks noChangeArrowheads="1"/>
          </p:cNvSpPr>
          <p:nvPr/>
        </p:nvSpPr>
        <p:spPr bwMode="auto">
          <a:xfrm>
            <a:off x="0" y="1340768"/>
            <a:ext cx="312738" cy="368300"/>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2060"/>
                </a:solidFill>
              </a:rPr>
              <a:t>1</a:t>
            </a:r>
            <a:endParaRPr lang="en-US" b="1">
              <a:solidFill>
                <a:srgbClr val="002060"/>
              </a:solidFill>
            </a:endParaRPr>
          </a:p>
        </p:txBody>
      </p:sp>
      <p:cxnSp>
        <p:nvCxnSpPr>
          <p:cNvPr id="12" name="Egyenes összekötő nyíllal 11"/>
          <p:cNvCxnSpPr/>
          <p:nvPr/>
        </p:nvCxnSpPr>
        <p:spPr>
          <a:xfrm flipV="1">
            <a:off x="7740354" y="2636912"/>
            <a:ext cx="1585" cy="576064"/>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14"/>
          <p:cNvSpPr txBox="1">
            <a:spLocks noChangeArrowheads="1"/>
          </p:cNvSpPr>
          <p:nvPr/>
        </p:nvSpPr>
        <p:spPr bwMode="auto">
          <a:xfrm>
            <a:off x="5370478" y="1399650"/>
            <a:ext cx="1218431"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fr-FR" sz="1200" b="1" dirty="0">
                <a:solidFill>
                  <a:srgbClr val="FFFF00"/>
                </a:solidFill>
              </a:rPr>
              <a:t>Capteur de température</a:t>
            </a:r>
            <a:endParaRPr lang="en-US" sz="1200" b="1" dirty="0">
              <a:solidFill>
                <a:srgbClr val="FFFF00"/>
              </a:solidFill>
            </a:endParaRPr>
          </a:p>
        </p:txBody>
      </p:sp>
      <p:sp>
        <p:nvSpPr>
          <p:cNvPr id="21517" name="Dia számának helye 15"/>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1A0881-9964-4580-ACAF-8439CD391CB2}" type="slidenum">
              <a:rPr lang="en-US" smtClean="0"/>
              <a:pPr eaLnBrk="1" hangingPunct="1"/>
              <a:t>25</a:t>
            </a:fld>
            <a:endParaRPr lang="en-US"/>
          </a:p>
        </p:txBody>
      </p:sp>
      <p:pic>
        <p:nvPicPr>
          <p:cNvPr id="1026" name="Picture 2" descr="C:\Users\bnoemi\AppData\Local\Microsoft\Windows\Temporary Internet Files\Content.IE5\LEB8O1WE\MC900346317[1].wmf"/>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07504" y="6309320"/>
            <a:ext cx="288032" cy="230761"/>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grpSp>
        <p:nvGrpSpPr>
          <p:cNvPr id="21" name="Group 20"/>
          <p:cNvGrpSpPr/>
          <p:nvPr/>
        </p:nvGrpSpPr>
        <p:grpSpPr>
          <a:xfrm>
            <a:off x="5335116" y="3789040"/>
            <a:ext cx="3773388" cy="2122531"/>
            <a:chOff x="5220072" y="3789040"/>
            <a:chExt cx="3773388" cy="2122531"/>
          </a:xfrm>
        </p:grpSpPr>
        <p:pic>
          <p:nvPicPr>
            <p:cNvPr id="10244" name="Kép 8"/>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220072" y="3789040"/>
              <a:ext cx="3773388" cy="2122531"/>
            </a:xfrm>
            <a:prstGeom prst="rect">
              <a:avLst/>
            </a:prstGeom>
            <a:ln w="28575" cap="sq" cmpd="thickThin">
              <a:solidFill>
                <a:srgbClr val="FFFF00"/>
              </a:solidFill>
              <a:prstDash val="solid"/>
              <a:miter lim="800000"/>
            </a:ln>
            <a:effectLst>
              <a:innerShdw blurRad="76200">
                <a:srgbClr val="000000"/>
              </a:innerShdw>
            </a:effectLst>
          </p:spPr>
        </p:pic>
        <p:sp>
          <p:nvSpPr>
            <p:cNvPr id="21511" name="Szövegdoboz 8"/>
            <p:cNvSpPr txBox="1">
              <a:spLocks noChangeArrowheads="1"/>
            </p:cNvSpPr>
            <p:nvPr/>
          </p:nvSpPr>
          <p:spPr bwMode="auto">
            <a:xfrm>
              <a:off x="5220072" y="3789040"/>
              <a:ext cx="312738" cy="369887"/>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2</a:t>
              </a:r>
              <a:endParaRPr lang="en-US" b="1" dirty="0">
                <a:solidFill>
                  <a:srgbClr val="002060"/>
                </a:solidFill>
              </a:endParaRPr>
            </a:p>
          </p:txBody>
        </p:sp>
        <p:pic>
          <p:nvPicPr>
            <p:cNvPr id="2" name="Image 1"/>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292080" y="5095003"/>
              <a:ext cx="936104" cy="782269"/>
            </a:xfrm>
            <a:prstGeom prst="rect">
              <a:avLst/>
            </a:prstGeom>
          </p:spPr>
        </p:pic>
      </p:grpSp>
      <p:sp>
        <p:nvSpPr>
          <p:cNvPr id="8" name="Oval 7"/>
          <p:cNvSpPr/>
          <p:nvPr/>
        </p:nvSpPr>
        <p:spPr>
          <a:xfrm>
            <a:off x="5796136" y="1988840"/>
            <a:ext cx="432048" cy="360040"/>
          </a:xfrm>
          <a:prstGeom prst="ellips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5796136" y="3140968"/>
            <a:ext cx="1440160" cy="144016"/>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Picture 2" descr="C:\Users\bnoemi\AppData\Local\Microsoft\Windows\Temporary Internet Files\Content.IE5\LEB8O1WE\MC900346317[1].wmf"/>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932040" y="6309320"/>
            <a:ext cx="288032" cy="230761"/>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934774"/>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4" name="Kép 7" descr="CIMG6658_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51520" y="1196752"/>
            <a:ext cx="2714625" cy="2035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31" name="Rectangle 2"/>
          <p:cNvSpPr>
            <a:spLocks noGrp="1" noChangeArrowheads="1"/>
          </p:cNvSpPr>
          <p:nvPr>
            <p:ph type="title"/>
          </p:nvPr>
        </p:nvSpPr>
        <p:spPr>
          <a:xfrm>
            <a:off x="1168043" y="181316"/>
            <a:ext cx="6173788" cy="792163"/>
          </a:xfrm>
        </p:spPr>
        <p:txBody>
          <a:bodyPr/>
          <a:lstStyle/>
          <a:p>
            <a:pPr marL="342900" indent="-342900" algn="ctr" eaLnBrk="1" hangingPunct="1">
              <a:lnSpc>
                <a:spcPct val="90000"/>
              </a:lnSpc>
            </a:pPr>
            <a:r>
              <a:rPr lang="en-US" sz="3600" b="1" dirty="0"/>
              <a:t>SI2-2: </a:t>
            </a:r>
            <a:r>
              <a:rPr lang="fr-FR" sz="3600" b="1" dirty="0"/>
              <a:t>Zone de l’Aimant et zone </a:t>
            </a:r>
            <a:r>
              <a:rPr lang="hu-HU" sz="3600" b="1" dirty="0"/>
              <a:t>S4</a:t>
            </a:r>
            <a:endParaRPr lang="en-US" sz="3600" b="1" dirty="0"/>
          </a:p>
        </p:txBody>
      </p:sp>
      <p:sp>
        <p:nvSpPr>
          <p:cNvPr id="22533" name="Szövegdoboz 6"/>
          <p:cNvSpPr txBox="1">
            <a:spLocks noChangeArrowheads="1"/>
          </p:cNvSpPr>
          <p:nvPr/>
        </p:nvSpPr>
        <p:spPr bwMode="auto">
          <a:xfrm>
            <a:off x="251520" y="1196752"/>
            <a:ext cx="312738" cy="369887"/>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1" name="Szabadkézi sokszög 10"/>
          <p:cNvSpPr/>
          <p:nvPr/>
        </p:nvSpPr>
        <p:spPr>
          <a:xfrm>
            <a:off x="1468016" y="1500188"/>
            <a:ext cx="1447800" cy="1708150"/>
          </a:xfrm>
          <a:custGeom>
            <a:avLst/>
            <a:gdLst>
              <a:gd name="connsiteX0" fmla="*/ 711200 w 1590040"/>
              <a:gd name="connsiteY0" fmla="*/ 1706880 h 1706880"/>
              <a:gd name="connsiteX1" fmla="*/ 1513840 w 1590040"/>
              <a:gd name="connsiteY1" fmla="*/ 1615440 h 1706880"/>
              <a:gd name="connsiteX2" fmla="*/ 1168400 w 1590040"/>
              <a:gd name="connsiteY2" fmla="*/ 1341120 h 1706880"/>
              <a:gd name="connsiteX3" fmla="*/ 0 w 1590040"/>
              <a:gd name="connsiteY3" fmla="*/ 0 h 1706880"/>
            </a:gdLst>
            <a:ahLst/>
            <a:cxnLst>
              <a:cxn ang="0">
                <a:pos x="connsiteX0" y="connsiteY0"/>
              </a:cxn>
              <a:cxn ang="0">
                <a:pos x="connsiteX1" y="connsiteY1"/>
              </a:cxn>
              <a:cxn ang="0">
                <a:pos x="connsiteX2" y="connsiteY2"/>
              </a:cxn>
              <a:cxn ang="0">
                <a:pos x="connsiteX3" y="connsiteY3"/>
              </a:cxn>
            </a:cxnLst>
            <a:rect l="l" t="t" r="r" b="b"/>
            <a:pathLst>
              <a:path w="1590040" h="1706880">
                <a:moveTo>
                  <a:pt x="711200" y="1706880"/>
                </a:moveTo>
                <a:cubicBezTo>
                  <a:pt x="1074420" y="1691640"/>
                  <a:pt x="1437640" y="1676400"/>
                  <a:pt x="1513840" y="1615440"/>
                </a:cubicBezTo>
                <a:cubicBezTo>
                  <a:pt x="1590040" y="1554480"/>
                  <a:pt x="1420707" y="1610360"/>
                  <a:pt x="1168400" y="1341120"/>
                </a:cubicBezTo>
                <a:cubicBezTo>
                  <a:pt x="916093" y="1071880"/>
                  <a:pt x="458046" y="535940"/>
                  <a:pt x="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22537" name="Kép 13"/>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6788" y="131763"/>
            <a:ext cx="1511300" cy="795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38" name="Dia számának helye 1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4C947D-22B6-4121-A93B-F303DE7BB6BF}" type="slidenum">
              <a:rPr lang="en-US" smtClean="0"/>
              <a:pPr eaLnBrk="1" hangingPunct="1"/>
              <a:t>26</a:t>
            </a:fld>
            <a:endParaRPr lang="en-US"/>
          </a:p>
        </p:txBody>
      </p:sp>
      <p:pic>
        <p:nvPicPr>
          <p:cNvPr id="43" name="Kép 18"/>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251520" y="4159334"/>
            <a:ext cx="4206242" cy="2366010"/>
          </a:xfrm>
          <a:prstGeom prst="rect">
            <a:avLst/>
          </a:prstGeom>
          <a:ln w="28575" cap="sq" cmpd="thickThin">
            <a:solidFill>
              <a:srgbClr val="FFFF00"/>
            </a:solidFill>
            <a:prstDash val="solid"/>
            <a:miter lim="800000"/>
          </a:ln>
          <a:effectLst>
            <a:innerShdw blurRad="76200">
              <a:srgbClr val="000000"/>
            </a:innerShdw>
          </a:effectLst>
        </p:spPr>
      </p:pic>
      <p:sp>
        <p:nvSpPr>
          <p:cNvPr id="22540" name="Szövegdoboz 15"/>
          <p:cNvSpPr txBox="1">
            <a:spLocks noChangeArrowheads="1"/>
          </p:cNvSpPr>
          <p:nvPr/>
        </p:nvSpPr>
        <p:spPr bwMode="auto">
          <a:xfrm>
            <a:off x="251520" y="4159334"/>
            <a:ext cx="312738" cy="369887"/>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22541" name="Téglalap 44"/>
          <p:cNvSpPr>
            <a:spLocks noChangeArrowheads="1"/>
          </p:cNvSpPr>
          <p:nvPr/>
        </p:nvSpPr>
        <p:spPr bwMode="auto">
          <a:xfrm>
            <a:off x="5832648" y="973479"/>
            <a:ext cx="3311352" cy="261302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p>
            <a:pPr marL="407988" lvl="1" indent="-228600">
              <a:lnSpc>
                <a:spcPct val="90000"/>
              </a:lnSpc>
              <a:buFont typeface="+mj-lt"/>
              <a:buAutoNum type="arabicPeriod"/>
            </a:pPr>
            <a:r>
              <a:rPr lang="fr-FR" sz="1300" dirty="0"/>
              <a:t>Tournez à gauche et montez par les escaliers jusqu’à S4 (allez aux prochains escaliers et tournez à droite)</a:t>
            </a:r>
          </a:p>
          <a:p>
            <a:pPr marL="407988" lvl="1" indent="-228600">
              <a:lnSpc>
                <a:spcPct val="90000"/>
              </a:lnSpc>
              <a:buFont typeface="+mj-lt"/>
              <a:buAutoNum type="arabicPeriod"/>
            </a:pPr>
            <a:r>
              <a:rPr lang="fr-FR" sz="1300" dirty="0"/>
              <a:t>Vérifiez toutes les rangées de racks à S4 et vérifiez la zone de l’aimant </a:t>
            </a:r>
          </a:p>
          <a:p>
            <a:pPr marL="407988" lvl="1" indent="-228600">
              <a:lnSpc>
                <a:spcPct val="90000"/>
              </a:lnSpc>
              <a:buFont typeface="+mj-lt"/>
              <a:buAutoNum type="arabicPeriod"/>
            </a:pPr>
            <a:r>
              <a:rPr lang="fr-FR" sz="1300" dirty="0"/>
              <a:t>Vérifiez les armoires Rouges et de Premiers Secours à cet endroit (instructions à la fin de l’itinéraire)</a:t>
            </a:r>
          </a:p>
          <a:p>
            <a:pPr marL="407988" lvl="1" indent="-228600">
              <a:lnSpc>
                <a:spcPct val="90000"/>
              </a:lnSpc>
              <a:buFont typeface="+mj-lt"/>
              <a:buAutoNum type="arabicPeriod"/>
            </a:pPr>
            <a:r>
              <a:rPr lang="fr-FR" sz="1300" dirty="0"/>
              <a:t>Puis allez en direction de l’ascenseur </a:t>
            </a:r>
            <a:br>
              <a:rPr lang="fr-FR" sz="1300" dirty="0"/>
            </a:br>
            <a:r>
              <a:rPr lang="fr-FR" sz="1300" dirty="0"/>
              <a:t>(Sur le chemin vérifiez la température des armoires électriques. Utilisez vos mains)</a:t>
            </a:r>
          </a:p>
        </p:txBody>
      </p:sp>
      <p:pic>
        <p:nvPicPr>
          <p:cNvPr id="15" name="Kép 4"/>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4716016" y="4159334"/>
            <a:ext cx="4204802" cy="2365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6" name="Szövegdoboz 15"/>
          <p:cNvSpPr txBox="1">
            <a:spLocks noChangeArrowheads="1"/>
          </p:cNvSpPr>
          <p:nvPr/>
        </p:nvSpPr>
        <p:spPr bwMode="auto">
          <a:xfrm>
            <a:off x="4716016" y="4159334"/>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pic>
        <p:nvPicPr>
          <p:cNvPr id="2" name="Picture 1" descr="20150409_195316.jpg"/>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059832" y="1439665"/>
            <a:ext cx="2896524" cy="1629295"/>
          </a:xfrm>
          <a:prstGeom prst="rect">
            <a:avLst/>
          </a:prstGeom>
        </p:spPr>
      </p:pic>
      <p:sp>
        <p:nvSpPr>
          <p:cNvPr id="18" name="Szabadkézi sokszög 10"/>
          <p:cNvSpPr/>
          <p:nvPr/>
        </p:nvSpPr>
        <p:spPr>
          <a:xfrm>
            <a:off x="4439730" y="1658787"/>
            <a:ext cx="368444" cy="1335168"/>
          </a:xfrm>
          <a:custGeom>
            <a:avLst/>
            <a:gdLst>
              <a:gd name="connsiteX0" fmla="*/ 711200 w 1590040"/>
              <a:gd name="connsiteY0" fmla="*/ 1706880 h 1706880"/>
              <a:gd name="connsiteX1" fmla="*/ 1513840 w 1590040"/>
              <a:gd name="connsiteY1" fmla="*/ 1615440 h 1706880"/>
              <a:gd name="connsiteX2" fmla="*/ 1168400 w 1590040"/>
              <a:gd name="connsiteY2" fmla="*/ 1341120 h 1706880"/>
              <a:gd name="connsiteX3" fmla="*/ 0 w 1590040"/>
              <a:gd name="connsiteY3" fmla="*/ 0 h 1706880"/>
              <a:gd name="connsiteX0" fmla="*/ 732734 w 1550196"/>
              <a:gd name="connsiteY0" fmla="*/ 1706880 h 1706880"/>
              <a:gd name="connsiteX1" fmla="*/ 1535374 w 1550196"/>
              <a:gd name="connsiteY1" fmla="*/ 1615440 h 1706880"/>
              <a:gd name="connsiteX2" fmla="*/ 58539 w 1550196"/>
              <a:gd name="connsiteY2" fmla="*/ 1172516 h 1706880"/>
              <a:gd name="connsiteX3" fmla="*/ 21534 w 1550196"/>
              <a:gd name="connsiteY3" fmla="*/ 0 h 1706880"/>
              <a:gd name="connsiteX0" fmla="*/ 716589 w 1534050"/>
              <a:gd name="connsiteY0" fmla="*/ 1653637 h 1653637"/>
              <a:gd name="connsiteX1" fmla="*/ 1519229 w 1534050"/>
              <a:gd name="connsiteY1" fmla="*/ 1562197 h 1653637"/>
              <a:gd name="connsiteX2" fmla="*/ 42394 w 1534050"/>
              <a:gd name="connsiteY2" fmla="*/ 1119273 h 1653637"/>
              <a:gd name="connsiteX3" fmla="*/ 307745 w 1534050"/>
              <a:gd name="connsiteY3" fmla="*/ 0 h 1653637"/>
              <a:gd name="connsiteX0" fmla="*/ 863365 w 1680826"/>
              <a:gd name="connsiteY0" fmla="*/ 1653637 h 1653637"/>
              <a:gd name="connsiteX1" fmla="*/ 1666005 w 1680826"/>
              <a:gd name="connsiteY1" fmla="*/ 1562197 h 1653637"/>
              <a:gd name="connsiteX2" fmla="*/ 189170 w 1680826"/>
              <a:gd name="connsiteY2" fmla="*/ 1119273 h 1653637"/>
              <a:gd name="connsiteX3" fmla="*/ 454521 w 1680826"/>
              <a:gd name="connsiteY3" fmla="*/ 0 h 1653637"/>
              <a:gd name="connsiteX0" fmla="*/ 863365 w 948382"/>
              <a:gd name="connsiteY0" fmla="*/ 1653637 h 1653637"/>
              <a:gd name="connsiteX1" fmla="*/ 202992 w 948382"/>
              <a:gd name="connsiteY1" fmla="*/ 1358096 h 1653637"/>
              <a:gd name="connsiteX2" fmla="*/ 189170 w 948382"/>
              <a:gd name="connsiteY2" fmla="*/ 1119273 h 1653637"/>
              <a:gd name="connsiteX3" fmla="*/ 454521 w 948382"/>
              <a:gd name="connsiteY3" fmla="*/ 0 h 1653637"/>
              <a:gd name="connsiteX0" fmla="*/ 886911 w 972371"/>
              <a:gd name="connsiteY0" fmla="*/ 1653637 h 1653637"/>
              <a:gd name="connsiteX1" fmla="*/ 226538 w 972371"/>
              <a:gd name="connsiteY1" fmla="*/ 1358096 h 1653637"/>
              <a:gd name="connsiteX2" fmla="*/ 173703 w 972371"/>
              <a:gd name="connsiteY2" fmla="*/ 648954 h 1653637"/>
              <a:gd name="connsiteX3" fmla="*/ 478067 w 972371"/>
              <a:gd name="connsiteY3" fmla="*/ 0 h 1653637"/>
              <a:gd name="connsiteX0" fmla="*/ 854079 w 939539"/>
              <a:gd name="connsiteY0" fmla="*/ 1653637 h 1653637"/>
              <a:gd name="connsiteX1" fmla="*/ 193706 w 939539"/>
              <a:gd name="connsiteY1" fmla="*/ 1358096 h 1653637"/>
              <a:gd name="connsiteX2" fmla="*/ 140871 w 939539"/>
              <a:gd name="connsiteY2" fmla="*/ 648954 h 1653637"/>
              <a:gd name="connsiteX3" fmla="*/ 445235 w 939539"/>
              <a:gd name="connsiteY3" fmla="*/ 0 h 1653637"/>
              <a:gd name="connsiteX0" fmla="*/ 854079 w 939539"/>
              <a:gd name="connsiteY0" fmla="*/ 1653637 h 1653637"/>
              <a:gd name="connsiteX1" fmla="*/ 193706 w 939539"/>
              <a:gd name="connsiteY1" fmla="*/ 1358096 h 1653637"/>
              <a:gd name="connsiteX2" fmla="*/ 140871 w 939539"/>
              <a:gd name="connsiteY2" fmla="*/ 648954 h 1653637"/>
              <a:gd name="connsiteX3" fmla="*/ 445235 w 939539"/>
              <a:gd name="connsiteY3" fmla="*/ 0 h 1653637"/>
              <a:gd name="connsiteX0" fmla="*/ 791261 w 876721"/>
              <a:gd name="connsiteY0" fmla="*/ 1653637 h 1653637"/>
              <a:gd name="connsiteX1" fmla="*/ 130888 w 876721"/>
              <a:gd name="connsiteY1" fmla="*/ 1358096 h 1653637"/>
              <a:gd name="connsiteX2" fmla="*/ 78053 w 876721"/>
              <a:gd name="connsiteY2" fmla="*/ 648954 h 1653637"/>
              <a:gd name="connsiteX3" fmla="*/ 382417 w 876721"/>
              <a:gd name="connsiteY3" fmla="*/ 0 h 1653637"/>
              <a:gd name="connsiteX0" fmla="*/ 791261 w 876721"/>
              <a:gd name="connsiteY0" fmla="*/ 1653637 h 1653637"/>
              <a:gd name="connsiteX1" fmla="*/ 130888 w 876721"/>
              <a:gd name="connsiteY1" fmla="*/ 1358096 h 1653637"/>
              <a:gd name="connsiteX2" fmla="*/ 78053 w 876721"/>
              <a:gd name="connsiteY2" fmla="*/ 648954 h 1653637"/>
              <a:gd name="connsiteX3" fmla="*/ 382417 w 876721"/>
              <a:gd name="connsiteY3" fmla="*/ 0 h 1653637"/>
              <a:gd name="connsiteX0" fmla="*/ 671420 w 753532"/>
              <a:gd name="connsiteY0" fmla="*/ 1653637 h 1653637"/>
              <a:gd name="connsiteX1" fmla="*/ 11047 w 753532"/>
              <a:gd name="connsiteY1" fmla="*/ 1358096 h 1653637"/>
              <a:gd name="connsiteX2" fmla="*/ 262576 w 753532"/>
              <a:gd name="connsiteY2" fmla="*/ 0 h 1653637"/>
              <a:gd name="connsiteX0" fmla="*/ 709224 w 788777"/>
              <a:gd name="connsiteY0" fmla="*/ 1653637 h 1653637"/>
              <a:gd name="connsiteX1" fmla="*/ 9838 w 788777"/>
              <a:gd name="connsiteY1" fmla="*/ 692550 h 1653637"/>
              <a:gd name="connsiteX2" fmla="*/ 300380 w 788777"/>
              <a:gd name="connsiteY2" fmla="*/ 0 h 1653637"/>
              <a:gd name="connsiteX0" fmla="*/ 39058 w 293446"/>
              <a:gd name="connsiteY0" fmla="*/ 1334176 h 1334176"/>
              <a:gd name="connsiteX1" fmla="*/ 2904 w 293446"/>
              <a:gd name="connsiteY1" fmla="*/ 692550 h 1334176"/>
              <a:gd name="connsiteX2" fmla="*/ 293446 w 293446"/>
              <a:gd name="connsiteY2" fmla="*/ 0 h 1334176"/>
              <a:gd name="connsiteX0" fmla="*/ 46715 w 301103"/>
              <a:gd name="connsiteY0" fmla="*/ 1334176 h 1334176"/>
              <a:gd name="connsiteX1" fmla="*/ 10561 w 301103"/>
              <a:gd name="connsiteY1" fmla="*/ 692550 h 1334176"/>
              <a:gd name="connsiteX2" fmla="*/ 301103 w 301103"/>
              <a:gd name="connsiteY2" fmla="*/ 0 h 1334176"/>
              <a:gd name="connsiteX0" fmla="*/ 50805 w 305193"/>
              <a:gd name="connsiteY0" fmla="*/ 1334176 h 1334176"/>
              <a:gd name="connsiteX1" fmla="*/ 14651 w 305193"/>
              <a:gd name="connsiteY1" fmla="*/ 692550 h 1334176"/>
              <a:gd name="connsiteX2" fmla="*/ 305193 w 305193"/>
              <a:gd name="connsiteY2" fmla="*/ 0 h 1334176"/>
              <a:gd name="connsiteX0" fmla="*/ 150253 w 404641"/>
              <a:gd name="connsiteY0" fmla="*/ 1334176 h 1334176"/>
              <a:gd name="connsiteX1" fmla="*/ 6811 w 404641"/>
              <a:gd name="connsiteY1" fmla="*/ 532819 h 1334176"/>
              <a:gd name="connsiteX2" fmla="*/ 404641 w 404641"/>
              <a:gd name="connsiteY2" fmla="*/ 0 h 1334176"/>
              <a:gd name="connsiteX0" fmla="*/ 150254 w 404642"/>
              <a:gd name="connsiteY0" fmla="*/ 1334176 h 1334176"/>
              <a:gd name="connsiteX1" fmla="*/ 6812 w 404642"/>
              <a:gd name="connsiteY1" fmla="*/ 532819 h 1334176"/>
              <a:gd name="connsiteX2" fmla="*/ 404642 w 404642"/>
              <a:gd name="connsiteY2" fmla="*/ 0 h 1334176"/>
            </a:gdLst>
            <a:ahLst/>
            <a:cxnLst>
              <a:cxn ang="0">
                <a:pos x="connsiteX0" y="connsiteY0"/>
              </a:cxn>
              <a:cxn ang="0">
                <a:pos x="connsiteX1" y="connsiteY1"/>
              </a:cxn>
              <a:cxn ang="0">
                <a:pos x="connsiteX2" y="connsiteY2"/>
              </a:cxn>
            </a:cxnLst>
            <a:rect l="l" t="t" r="r" b="b"/>
            <a:pathLst>
              <a:path w="404642" h="1334176">
                <a:moveTo>
                  <a:pt x="150254" y="1334176"/>
                </a:moveTo>
                <a:cubicBezTo>
                  <a:pt x="133091" y="1026096"/>
                  <a:pt x="-35586" y="755182"/>
                  <a:pt x="6812" y="532819"/>
                </a:cubicBezTo>
                <a:cubicBezTo>
                  <a:pt x="49210" y="310456"/>
                  <a:pt x="88899" y="238568"/>
                  <a:pt x="404642"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20" name="Egyenes összekötő nyíllal 11"/>
          <p:cNvCxnSpPr/>
          <p:nvPr/>
        </p:nvCxnSpPr>
        <p:spPr>
          <a:xfrm rot="5400000" flipH="1" flipV="1">
            <a:off x="7310809" y="5524981"/>
            <a:ext cx="428625" cy="1587"/>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Ív 21"/>
          <p:cNvSpPr/>
          <p:nvPr/>
        </p:nvSpPr>
        <p:spPr>
          <a:xfrm>
            <a:off x="7024265" y="4954275"/>
            <a:ext cx="500063" cy="428625"/>
          </a:xfrm>
          <a:prstGeom prst="arc">
            <a:avLst>
              <a:gd name="adj1" fmla="val 16200000"/>
              <a:gd name="adj2" fmla="val 21524149"/>
            </a:avLst>
          </a:prstGeom>
          <a:ln w="28575">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Ellipszis 29"/>
          <p:cNvSpPr/>
          <p:nvPr/>
        </p:nvSpPr>
        <p:spPr>
          <a:xfrm>
            <a:off x="6012160" y="5167446"/>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p:cNvSpPr txBox="1"/>
          <p:nvPr/>
        </p:nvSpPr>
        <p:spPr>
          <a:xfrm>
            <a:off x="0" y="3528180"/>
            <a:ext cx="9036496" cy="584775"/>
          </a:xfrm>
          <a:prstGeom prst="rect">
            <a:avLst/>
          </a:prstGeom>
          <a:noFill/>
        </p:spPr>
        <p:txBody>
          <a:bodyPr wrap="square" rtlCol="0">
            <a:spAutoFit/>
          </a:bodyPr>
          <a:lstStyle/>
          <a:p>
            <a:pPr algn="ctr"/>
            <a:r>
              <a:rPr lang="fr-FR" sz="1600" b="1" dirty="0"/>
              <a:t>Note: Une pompe fait un bruit étrange lorsque vous entrez à ce niveau. Vous pouvez trouver un enregistrement de ce son sur la page </a:t>
            </a:r>
            <a:r>
              <a:rPr lang="fr-FR" sz="1600" b="1" dirty="0" err="1"/>
              <a:t>Twiki</a:t>
            </a:r>
            <a:r>
              <a:rPr lang="fr-FR" sz="1600" b="1" dirty="0"/>
              <a:t> et comparer ce que vous entendez.</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71563" y="152400"/>
            <a:ext cx="6245225" cy="864294"/>
          </a:xfrm>
        </p:spPr>
        <p:txBody>
          <a:bodyPr/>
          <a:lstStyle/>
          <a:p>
            <a:pPr marL="342900" indent="-342900" algn="ctr" eaLnBrk="1" hangingPunct="1">
              <a:lnSpc>
                <a:spcPct val="90000"/>
              </a:lnSpc>
            </a:pPr>
            <a:r>
              <a:rPr lang="fr-FR" sz="3600" b="1" dirty="0"/>
              <a:t>SI2-3: Zone pressurisée de l’ascenseur niveau -1</a:t>
            </a:r>
          </a:p>
        </p:txBody>
      </p:sp>
      <p:sp>
        <p:nvSpPr>
          <p:cNvPr id="24579" name="Szövegdoboz 7"/>
          <p:cNvSpPr txBox="1">
            <a:spLocks noChangeArrowheads="1"/>
          </p:cNvSpPr>
          <p:nvPr/>
        </p:nvSpPr>
        <p:spPr bwMode="auto">
          <a:xfrm>
            <a:off x="4219575" y="1663273"/>
            <a:ext cx="4608513" cy="40934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fr-FR" sz="2000" dirty="0"/>
              <a:t>Allez dans la zone pressurisée de l’ascenseur (voir porte sur l’image).</a:t>
            </a:r>
            <a:br>
              <a:rPr lang="fr-FR" sz="2000" dirty="0"/>
            </a:br>
            <a:r>
              <a:rPr lang="fr-FR" sz="2000" dirty="0"/>
              <a:t> </a:t>
            </a:r>
          </a:p>
          <a:p>
            <a:pPr eaLnBrk="1" hangingPunct="1">
              <a:buFontTx/>
              <a:buAutoNum type="arabicPeriod"/>
            </a:pPr>
            <a:r>
              <a:rPr lang="fr-FR" sz="2000" dirty="0"/>
              <a:t>Puis tournez à gauche. Vérifiez l’armoire de Premiers Secours. </a:t>
            </a:r>
            <a:br>
              <a:rPr lang="fr-FR" sz="2000" dirty="0"/>
            </a:br>
            <a:r>
              <a:rPr lang="fr-FR" sz="2000" dirty="0"/>
              <a:t> </a:t>
            </a:r>
            <a:r>
              <a:rPr lang="fr-FR" sz="1200" dirty="0"/>
              <a:t>(instructions à la fin de l’itinéraire)</a:t>
            </a:r>
          </a:p>
          <a:p>
            <a:pPr>
              <a:buFontTx/>
              <a:buAutoNum type="arabicPeriod"/>
              <a:defRPr/>
            </a:pPr>
            <a:endParaRPr lang="fr-FR" sz="2000" dirty="0"/>
          </a:p>
          <a:p>
            <a:pPr>
              <a:buFontTx/>
              <a:buAutoNum type="arabicPeriod"/>
              <a:defRPr/>
            </a:pPr>
            <a:r>
              <a:rPr lang="fr-FR" sz="2000" dirty="0"/>
              <a:t>Vérifiez que la zone pressurisée soit vide – aucun matériel ne doit y être stocké. Faîtes une note dans votre </a:t>
            </a:r>
            <a:r>
              <a:rPr lang="fr-FR" sz="2000" dirty="0" err="1"/>
              <a:t>Elog</a:t>
            </a:r>
            <a:r>
              <a:rPr lang="fr-FR" sz="2000" dirty="0"/>
              <a:t> et informez 165000 (pendant les heures de travail) si la zone n’est pas totalement vide.</a:t>
            </a:r>
          </a:p>
        </p:txBody>
      </p:sp>
      <p:pic>
        <p:nvPicPr>
          <p:cNvPr id="24586" name="Kép 17" descr="CIMG0193_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23528" y="1160710"/>
            <a:ext cx="3600450" cy="2700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4587" name="Kép 18" descr="CIMG0195_s.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23528" y="4005064"/>
            <a:ext cx="3600450" cy="2700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4589" name="Szövegdoboz 14"/>
          <p:cNvSpPr txBox="1">
            <a:spLocks noChangeArrowheads="1"/>
          </p:cNvSpPr>
          <p:nvPr/>
        </p:nvSpPr>
        <p:spPr bwMode="auto">
          <a:xfrm>
            <a:off x="323528" y="1160710"/>
            <a:ext cx="285750"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1</a:t>
            </a:r>
            <a:endParaRPr lang="en-US" b="1" dirty="0">
              <a:solidFill>
                <a:srgbClr val="002060"/>
              </a:solidFill>
            </a:endParaRPr>
          </a:p>
        </p:txBody>
      </p:sp>
      <p:sp>
        <p:nvSpPr>
          <p:cNvPr id="24590" name="Szövegdoboz 14"/>
          <p:cNvSpPr txBox="1">
            <a:spLocks noChangeArrowheads="1"/>
          </p:cNvSpPr>
          <p:nvPr/>
        </p:nvSpPr>
        <p:spPr bwMode="auto">
          <a:xfrm>
            <a:off x="323528" y="4005064"/>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2</a:t>
            </a:r>
            <a:endParaRPr lang="en-US" b="1" dirty="0">
              <a:solidFill>
                <a:srgbClr val="002060"/>
              </a:solidFill>
            </a:endParaRPr>
          </a:p>
        </p:txBody>
      </p:sp>
      <p:sp>
        <p:nvSpPr>
          <p:cNvPr id="24592" name="Dia számának helye 26"/>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58AFD4-71DF-4C3F-9E81-EC19E0E524C0}" type="slidenum">
              <a:rPr lang="en-US" smtClean="0"/>
              <a:pPr eaLnBrk="1" hangingPunct="1"/>
              <a:t>27</a:t>
            </a:fld>
            <a:endParaRPr lang="en-US"/>
          </a:p>
        </p:txBody>
      </p:sp>
      <p:pic>
        <p:nvPicPr>
          <p:cNvPr id="24593" name="Kép 16"/>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6788" y="131763"/>
            <a:ext cx="1511300" cy="795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Cím 4"/>
          <p:cNvSpPr>
            <a:spLocks noGrp="1"/>
          </p:cNvSpPr>
          <p:nvPr>
            <p:ph type="title"/>
          </p:nvPr>
        </p:nvSpPr>
        <p:spPr>
          <a:xfrm>
            <a:off x="1143001" y="0"/>
            <a:ext cx="6173788" cy="1143000"/>
          </a:xfrm>
        </p:spPr>
        <p:txBody>
          <a:bodyPr/>
          <a:lstStyle/>
          <a:p>
            <a:pPr algn="ctr"/>
            <a:r>
              <a:rPr lang="fr-FR" sz="3600" b="1" dirty="0"/>
              <a:t>SI2-4: Escaliers à S2 </a:t>
            </a:r>
            <a:br>
              <a:rPr lang="fr-FR" sz="3600" b="1" dirty="0"/>
            </a:br>
            <a:r>
              <a:rPr lang="fr-FR" sz="3600" b="1" dirty="0"/>
              <a:t>Salle de Comptage</a:t>
            </a:r>
          </a:p>
        </p:txBody>
      </p:sp>
      <p:sp>
        <p:nvSpPr>
          <p:cNvPr id="25603"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D02862-EEC0-44EF-AC0F-F5E46B9789D4}" type="slidenum">
              <a:rPr lang="en-US" smtClean="0"/>
              <a:pPr eaLnBrk="1" hangingPunct="1"/>
              <a:t>28</a:t>
            </a:fld>
            <a:endParaRPr lang="en-US"/>
          </a:p>
        </p:txBody>
      </p:sp>
      <p:sp>
        <p:nvSpPr>
          <p:cNvPr id="25604" name="Szövegdoboz 5"/>
          <p:cNvSpPr txBox="1">
            <a:spLocks noChangeArrowheads="1"/>
          </p:cNvSpPr>
          <p:nvPr/>
        </p:nvSpPr>
        <p:spPr bwMode="auto">
          <a:xfrm>
            <a:off x="4477193" y="1475407"/>
            <a:ext cx="4143375" cy="48013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AutoNum type="arabicPeriod"/>
            </a:pPr>
            <a:r>
              <a:rPr lang="fr-FR" dirty="0"/>
              <a:t>Sortez de la zone pressurisée, tournez à gauche, puis encore à gauche.</a:t>
            </a:r>
          </a:p>
          <a:p>
            <a:pPr eaLnBrk="1" hangingPunct="1">
              <a:buFont typeface="Arial" charset="0"/>
              <a:buAutoNum type="arabicPeriod"/>
            </a:pPr>
            <a:endParaRPr lang="fr-FR" dirty="0"/>
          </a:p>
          <a:p>
            <a:pPr eaLnBrk="1" hangingPunct="1">
              <a:buFont typeface="Arial" charset="0"/>
              <a:buAutoNum type="arabicPeriod"/>
            </a:pPr>
            <a:r>
              <a:rPr lang="fr-FR" dirty="0"/>
              <a:t>Avant d’entrer dans la salle de comptage S2, vérifiez la zone des escaliers. Regardez autour de vous.</a:t>
            </a:r>
          </a:p>
          <a:p>
            <a:pPr eaLnBrk="1" hangingPunct="1">
              <a:buFont typeface="Arial" charset="0"/>
              <a:buAutoNum type="arabicPeriod"/>
            </a:pPr>
            <a:endParaRPr lang="fr-FR" dirty="0"/>
          </a:p>
          <a:p>
            <a:pPr eaLnBrk="1" hangingPunct="1">
              <a:buFont typeface="Arial" charset="0"/>
              <a:buAutoNum type="arabicPeriod"/>
            </a:pPr>
            <a:r>
              <a:rPr lang="fr-FR" dirty="0"/>
              <a:t>Vérifiez le système d’eau atomisée Desautel :</a:t>
            </a:r>
          </a:p>
          <a:p>
            <a:pPr lvl="1" eaLnBrk="1" hangingPunct="1">
              <a:buFont typeface="Arial" panose="020B0604020202020204" pitchFamily="34" charset="0"/>
              <a:buChar char="•"/>
            </a:pPr>
            <a:r>
              <a:rPr lang="fr-FR" dirty="0"/>
              <a:t>Pas de fuite</a:t>
            </a:r>
          </a:p>
          <a:p>
            <a:pPr lvl="1" eaLnBrk="1" hangingPunct="1">
              <a:buFont typeface="Arial" panose="020B0604020202020204" pitchFamily="34" charset="0"/>
              <a:buChar char="•"/>
            </a:pPr>
            <a:r>
              <a:rPr lang="fr-FR" dirty="0"/>
              <a:t>La zone verte est libre</a:t>
            </a:r>
          </a:p>
          <a:p>
            <a:pPr lvl="1" eaLnBrk="1" hangingPunct="1">
              <a:buFont typeface="Arial" panose="020B0604020202020204" pitchFamily="34" charset="0"/>
              <a:buChar char="•"/>
            </a:pPr>
            <a:r>
              <a:rPr lang="fr-FR" dirty="0"/>
              <a:t>L’écran de contrôle fonctionne</a:t>
            </a:r>
          </a:p>
          <a:p>
            <a:pPr lvl="1" eaLnBrk="1" hangingPunct="1">
              <a:buFont typeface="Arial" panose="020B0604020202020204" pitchFamily="34" charset="0"/>
              <a:buChar char="•"/>
            </a:pPr>
            <a:endParaRPr lang="fr-FR" dirty="0"/>
          </a:p>
          <a:p>
            <a:pPr eaLnBrk="1" hangingPunct="1">
              <a:buFont typeface="Arial" charset="0"/>
              <a:buAutoNum type="arabicPeriod"/>
            </a:pPr>
            <a:r>
              <a:rPr lang="fr-FR" dirty="0"/>
              <a:t>Puis revenez en arrière et allez à S2</a:t>
            </a:r>
          </a:p>
        </p:txBody>
      </p:sp>
      <p:pic>
        <p:nvPicPr>
          <p:cNvPr id="25605" name="Kép 5" descr="CIMG6662_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42875" y="1196752"/>
            <a:ext cx="3786188" cy="28400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 name="Szabadkézi sokszög 8"/>
          <p:cNvSpPr/>
          <p:nvPr/>
        </p:nvSpPr>
        <p:spPr>
          <a:xfrm>
            <a:off x="1401763" y="3416077"/>
            <a:ext cx="646112" cy="598487"/>
          </a:xfrm>
          <a:custGeom>
            <a:avLst/>
            <a:gdLst>
              <a:gd name="connsiteX0" fmla="*/ 396240 w 645160"/>
              <a:gd name="connsiteY0" fmla="*/ 599440 h 599440"/>
              <a:gd name="connsiteX1" fmla="*/ 579120 w 645160"/>
              <a:gd name="connsiteY1" fmla="*/ 182880 h 599440"/>
              <a:gd name="connsiteX2" fmla="*/ 0 w 645160"/>
              <a:gd name="connsiteY2" fmla="*/ 0 h 599440"/>
              <a:gd name="connsiteX3" fmla="*/ 0 w 645160"/>
              <a:gd name="connsiteY3" fmla="*/ 0 h 599440"/>
              <a:gd name="connsiteX4" fmla="*/ 0 w 645160"/>
              <a:gd name="connsiteY4" fmla="*/ 0 h 59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0" h="599440">
                <a:moveTo>
                  <a:pt x="396240" y="599440"/>
                </a:moveTo>
                <a:cubicBezTo>
                  <a:pt x="520700" y="441113"/>
                  <a:pt x="645160" y="282787"/>
                  <a:pt x="579120" y="182880"/>
                </a:cubicBezTo>
                <a:cubicBezTo>
                  <a:pt x="513080" y="82973"/>
                  <a:pt x="0" y="0"/>
                  <a:pt x="0" y="0"/>
                </a:cubicBezTo>
                <a:lnTo>
                  <a:pt x="0" y="0"/>
                </a:lnTo>
                <a:lnTo>
                  <a:pt x="0" y="0"/>
                </a:lnTo>
              </a:path>
            </a:pathLst>
          </a:cu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609" name="Szövegdoboz 15"/>
          <p:cNvSpPr txBox="1">
            <a:spLocks noChangeArrowheads="1"/>
          </p:cNvSpPr>
          <p:nvPr/>
        </p:nvSpPr>
        <p:spPr bwMode="auto">
          <a:xfrm>
            <a:off x="142875" y="1198339"/>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1</a:t>
            </a:r>
          </a:p>
        </p:txBody>
      </p:sp>
      <p:pic>
        <p:nvPicPr>
          <p:cNvPr id="25611" name="Kép 1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6788" y="131763"/>
            <a:ext cx="1511300" cy="795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80E09D6-B999-7B45-9CCF-1D2B839D647D}"/>
              </a:ext>
            </a:extLst>
          </p:cNvPr>
          <p:cNvPicPr>
            <a:picLocks noChangeAspect="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792" r="17450"/>
          <a:stretch/>
        </p:blipFill>
        <p:spPr>
          <a:xfrm rot="5400000">
            <a:off x="800756" y="3908129"/>
            <a:ext cx="2470425" cy="2952327"/>
          </a:xfrm>
          <a:prstGeom prst="rect">
            <a:avLst/>
          </a:prstGeom>
        </p:spPr>
      </p:pic>
      <p:sp>
        <p:nvSpPr>
          <p:cNvPr id="12" name="Szövegdoboz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52AD73-0C1E-4045-B634-3D8CB4FCCF73}"/>
              </a:ext>
            </a:extLst>
          </p:cNvPr>
          <p:cNvSpPr txBox="1">
            <a:spLocks noChangeArrowheads="1"/>
          </p:cNvSpPr>
          <p:nvPr/>
        </p:nvSpPr>
        <p:spPr bwMode="auto">
          <a:xfrm>
            <a:off x="537746" y="4149080"/>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13" name="Szövegdoboz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114BC03-F1F7-AF41-8F4B-25D77F3ADBF0}"/>
              </a:ext>
            </a:extLst>
          </p:cNvPr>
          <p:cNvSpPr txBox="1">
            <a:spLocks noChangeArrowheads="1"/>
          </p:cNvSpPr>
          <p:nvPr/>
        </p:nvSpPr>
        <p:spPr bwMode="auto">
          <a:xfrm>
            <a:off x="656269" y="4785038"/>
            <a:ext cx="882667"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hu-HU" sz="1200" b="1" dirty="0" smtClean="0">
                <a:solidFill>
                  <a:srgbClr val="FFFF00"/>
                </a:solidFill>
              </a:rPr>
              <a:t>Ecran de contr</a:t>
            </a:r>
            <a:r>
              <a:rPr lang="hu-HU" sz="1200" b="1" dirty="0" smtClean="0">
                <a:solidFill>
                  <a:srgbClr val="FFFF00"/>
                </a:solidFill>
              </a:rPr>
              <a:t>ôle</a:t>
            </a:r>
            <a:endParaRPr lang="en-US" sz="1200" b="1" dirty="0">
              <a:solidFill>
                <a:srgbClr val="FFFF00"/>
              </a:solidFill>
            </a:endParaRPr>
          </a:p>
        </p:txBody>
      </p:sp>
      <p:sp>
        <p:nvSpPr>
          <p:cNvPr id="14" name="Oval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C8BDBB6-6BE9-B34A-8075-4D80242ED83C}"/>
              </a:ext>
            </a:extLst>
          </p:cNvPr>
          <p:cNvSpPr/>
          <p:nvPr/>
        </p:nvSpPr>
        <p:spPr>
          <a:xfrm>
            <a:off x="1979712" y="4437160"/>
            <a:ext cx="432048" cy="432000"/>
          </a:xfrm>
          <a:prstGeom prst="ellips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9E57A33-1516-854B-8283-50E92E735069}"/>
              </a:ext>
            </a:extLst>
          </p:cNvPr>
          <p:cNvCxnSpPr>
            <a:cxnSpLocks/>
          </p:cNvCxnSpPr>
          <p:nvPr/>
        </p:nvCxnSpPr>
        <p:spPr>
          <a:xfrm flipV="1">
            <a:off x="1401763" y="4785038"/>
            <a:ext cx="577949" cy="230832"/>
          </a:xfrm>
          <a:prstGeom prst="line">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43000" y="152400"/>
            <a:ext cx="6453336" cy="792163"/>
          </a:xfrm>
        </p:spPr>
        <p:txBody>
          <a:bodyPr/>
          <a:lstStyle/>
          <a:p>
            <a:pPr marL="342900" indent="-342900" algn="ctr" eaLnBrk="1" hangingPunct="1">
              <a:lnSpc>
                <a:spcPct val="90000"/>
              </a:lnSpc>
            </a:pPr>
            <a:r>
              <a:rPr lang="fr-FR" sz="3600" b="1" dirty="0"/>
              <a:t>SI2-5: Salle de Comptage S2</a:t>
            </a:r>
          </a:p>
        </p:txBody>
      </p:sp>
      <p:sp>
        <p:nvSpPr>
          <p:cNvPr id="26627" name="Szövegdoboz 7"/>
          <p:cNvSpPr txBox="1">
            <a:spLocks noChangeArrowheads="1"/>
          </p:cNvSpPr>
          <p:nvPr/>
        </p:nvSpPr>
        <p:spPr bwMode="auto">
          <a:xfrm>
            <a:off x="4286250" y="1143000"/>
            <a:ext cx="4714875" cy="17543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fr-FR" dirty="0"/>
              <a:t>Entrez dans la salle de comptage S2</a:t>
            </a:r>
            <a:br>
              <a:rPr lang="fr-FR" dirty="0"/>
            </a:br>
            <a:endParaRPr lang="fr-FR" dirty="0"/>
          </a:p>
          <a:p>
            <a:pPr eaLnBrk="1" hangingPunct="1">
              <a:buFontTx/>
              <a:buAutoNum type="arabicPeriod"/>
            </a:pPr>
            <a:r>
              <a:rPr lang="fr-FR" dirty="0"/>
              <a:t>Traversez la pièce et vérifiez toutes les rangées de rack : Ecoutez les bruits anormaux, vérifiez qu’il n’y ait pas de fuite d’eau.</a:t>
            </a:r>
          </a:p>
        </p:txBody>
      </p:sp>
      <p:pic>
        <p:nvPicPr>
          <p:cNvPr id="26628" name="Kép 5" descr="CIMG6662_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85750" y="1143000"/>
            <a:ext cx="3786188" cy="28400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6629" name="Szövegdoboz 6"/>
          <p:cNvSpPr txBox="1">
            <a:spLocks noChangeArrowheads="1"/>
          </p:cNvSpPr>
          <p:nvPr/>
        </p:nvSpPr>
        <p:spPr bwMode="auto">
          <a:xfrm>
            <a:off x="285750" y="1131888"/>
            <a:ext cx="312738" cy="368300"/>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1</a:t>
            </a:r>
          </a:p>
        </p:txBody>
      </p:sp>
      <p:cxnSp>
        <p:nvCxnSpPr>
          <p:cNvPr id="9" name="Egyenes összekötő nyíllal 8"/>
          <p:cNvCxnSpPr/>
          <p:nvPr/>
        </p:nvCxnSpPr>
        <p:spPr>
          <a:xfrm rot="5400000" flipH="1" flipV="1">
            <a:off x="1919288" y="3473450"/>
            <a:ext cx="768350" cy="250825"/>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631" name="Szövegdoboz 7"/>
          <p:cNvSpPr txBox="1">
            <a:spLocks noChangeArrowheads="1"/>
          </p:cNvSpPr>
          <p:nvPr/>
        </p:nvSpPr>
        <p:spPr bwMode="auto">
          <a:xfrm>
            <a:off x="127099" y="4065389"/>
            <a:ext cx="4071937" cy="18466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tabLst>
                <a:tab pos="0" algn="l"/>
              </a:tabLst>
              <a:defRPr>
                <a:solidFill>
                  <a:schemeClr val="tx1"/>
                </a:solidFill>
                <a:latin typeface="Arial" charset="0"/>
              </a:defRPr>
            </a:lvl1pPr>
            <a:lvl2pPr marL="742950" indent="-285750" eaLnBrk="0" hangingPunct="0">
              <a:tabLst>
                <a:tab pos="0" algn="l"/>
              </a:tabLst>
              <a:defRPr>
                <a:solidFill>
                  <a:schemeClr val="tx1"/>
                </a:solidFill>
                <a:latin typeface="Arial" charset="0"/>
              </a:defRPr>
            </a:lvl2pPr>
            <a:lvl3pPr marL="1143000" indent="-228600" eaLnBrk="0" hangingPunct="0">
              <a:tabLst>
                <a:tab pos="0" algn="l"/>
              </a:tabLst>
              <a:defRPr>
                <a:solidFill>
                  <a:schemeClr val="tx1"/>
                </a:solidFill>
                <a:latin typeface="Arial" charset="0"/>
              </a:defRPr>
            </a:lvl3pPr>
            <a:lvl4pPr marL="1600200" indent="-228600" eaLnBrk="0" hangingPunct="0">
              <a:tabLst>
                <a:tab pos="0" algn="l"/>
              </a:tabLst>
              <a:defRPr>
                <a:solidFill>
                  <a:schemeClr val="tx1"/>
                </a:solidFill>
                <a:latin typeface="Arial" charset="0"/>
              </a:defRPr>
            </a:lvl4pPr>
            <a:lvl5pPr marL="2057400" indent="-228600" eaLnBrk="0" hangingPunct="0">
              <a:tabLst>
                <a:tab pos="0" algn="l"/>
              </a:tabLst>
              <a:defRPr>
                <a:solidFill>
                  <a:schemeClr val="tx1"/>
                </a:solidFill>
                <a:latin typeface="Arial" charset="0"/>
              </a:defRPr>
            </a:lvl5pPr>
            <a:lvl6pPr marL="2514600" indent="-228600" eaLnBrk="0" fontAlgn="base" hangingPunct="0">
              <a:spcBef>
                <a:spcPct val="0"/>
              </a:spcBef>
              <a:spcAft>
                <a:spcPct val="0"/>
              </a:spcAft>
              <a:tabLst>
                <a:tab pos="0" algn="l"/>
              </a:tabLst>
              <a:defRPr>
                <a:solidFill>
                  <a:schemeClr val="tx1"/>
                </a:solidFill>
                <a:latin typeface="Arial" charset="0"/>
              </a:defRPr>
            </a:lvl6pPr>
            <a:lvl7pPr marL="2971800" indent="-228600" eaLnBrk="0" fontAlgn="base" hangingPunct="0">
              <a:spcBef>
                <a:spcPct val="0"/>
              </a:spcBef>
              <a:spcAft>
                <a:spcPct val="0"/>
              </a:spcAft>
              <a:tabLst>
                <a:tab pos="0" algn="l"/>
              </a:tabLst>
              <a:defRPr>
                <a:solidFill>
                  <a:schemeClr val="tx1"/>
                </a:solidFill>
                <a:latin typeface="Arial" charset="0"/>
              </a:defRPr>
            </a:lvl7pPr>
            <a:lvl8pPr marL="3429000" indent="-228600" eaLnBrk="0" fontAlgn="base" hangingPunct="0">
              <a:spcBef>
                <a:spcPct val="0"/>
              </a:spcBef>
              <a:spcAft>
                <a:spcPct val="0"/>
              </a:spcAft>
              <a:tabLst>
                <a:tab pos="0" algn="l"/>
              </a:tabLst>
              <a:defRPr>
                <a:solidFill>
                  <a:schemeClr val="tx1"/>
                </a:solidFill>
                <a:latin typeface="Arial" charset="0"/>
              </a:defRPr>
            </a:lvl8pPr>
            <a:lvl9pPr marL="3886200" indent="-228600" eaLnBrk="0" fontAlgn="base" hangingPunct="0">
              <a:spcBef>
                <a:spcPct val="0"/>
              </a:spcBef>
              <a:spcAft>
                <a:spcPct val="0"/>
              </a:spcAft>
              <a:tabLst>
                <a:tab pos="0" algn="l"/>
              </a:tabLst>
              <a:defRPr>
                <a:solidFill>
                  <a:schemeClr val="tx1"/>
                </a:solidFill>
                <a:latin typeface="Arial" charset="0"/>
              </a:defRPr>
            </a:lvl9pPr>
          </a:lstStyle>
          <a:p>
            <a:pPr eaLnBrk="1" hangingPunct="1"/>
            <a:r>
              <a:rPr lang="fr-FR" dirty="0"/>
              <a:t>Vérifiez le capteur de température qui est au mur (au bout de la rangée de racks S2G##):</a:t>
            </a:r>
          </a:p>
          <a:p>
            <a:pPr eaLnBrk="1" hangingPunct="1"/>
            <a:r>
              <a:rPr lang="fr-FR" dirty="0"/>
              <a:t>Température habituelle = 18-25°C</a:t>
            </a:r>
          </a:p>
          <a:p>
            <a:pPr eaLnBrk="1" hangingPunct="1"/>
            <a:r>
              <a:rPr lang="fr-FR" sz="1400" dirty="0">
                <a:solidFill>
                  <a:srgbClr val="FF0000"/>
                </a:solidFill>
              </a:rPr>
              <a:t>Si la différence entre la température et le point de rosée est de moins de 5, appelez le 165000 </a:t>
            </a:r>
            <a:r>
              <a:rPr lang="fr-FR" sz="1400" i="1" dirty="0">
                <a:solidFill>
                  <a:srgbClr val="FF0000"/>
                </a:solidFill>
              </a:rPr>
              <a:t>(plus de détails à la fin de l’itinéraire)</a:t>
            </a:r>
            <a:endParaRPr lang="fr-FR" sz="1400" dirty="0"/>
          </a:p>
        </p:txBody>
      </p:sp>
      <p:pic>
        <p:nvPicPr>
          <p:cNvPr id="26632" name="Picture 5" descr="DSCN556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817911" y="5638800"/>
            <a:ext cx="1381125" cy="10366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6633" name="Kép 14"/>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469188" y="177313"/>
            <a:ext cx="1511300" cy="795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6634" name="Dia számának helye 17"/>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289106-485B-4F43-A254-8CD8D2B9991A}" type="slidenum">
              <a:rPr lang="en-US" smtClean="0"/>
              <a:pPr eaLnBrk="1" hangingPunct="1"/>
              <a:t>29</a:t>
            </a:fld>
            <a:endParaRPr lang="en-US"/>
          </a:p>
        </p:txBody>
      </p:sp>
      <p:pic>
        <p:nvPicPr>
          <p:cNvPr id="18" name="Kép 17" descr="CIMG6664_s.jpg"/>
          <p:cNvPicPr>
            <a:picLocks noChangeAspect="1"/>
          </p:cNvPicPr>
          <p:nvPr/>
        </p:nvPicPr>
        <p:blipFill>
          <a:blip r:embed="rId6"/>
          <a:srcRect/>
          <a:stretch>
            <a:fillRect/>
          </a:stretch>
        </p:blipFill>
        <p:spPr bwMode="auto">
          <a:xfrm>
            <a:off x="4326135" y="3471840"/>
            <a:ext cx="4278313" cy="3208337"/>
          </a:xfrm>
          <a:prstGeom prst="rect">
            <a:avLst/>
          </a:prstGeom>
          <a:ln w="28575" cap="sq" cmpd="thickThin">
            <a:solidFill>
              <a:srgbClr val="FFFF00"/>
            </a:solidFill>
            <a:prstDash val="solid"/>
            <a:miter lim="800000"/>
          </a:ln>
          <a:effectLst>
            <a:innerShdw blurRad="76200">
              <a:srgbClr val="000000"/>
            </a:innerShdw>
          </a:effectLst>
        </p:spPr>
      </p:pic>
      <p:cxnSp>
        <p:nvCxnSpPr>
          <p:cNvPr id="19" name="Egyenes összekötő nyíllal 18"/>
          <p:cNvCxnSpPr/>
          <p:nvPr/>
        </p:nvCxnSpPr>
        <p:spPr>
          <a:xfrm rot="5400000" flipH="1" flipV="1">
            <a:off x="5505450" y="5935663"/>
            <a:ext cx="1357313" cy="1587"/>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flipV="1">
            <a:off x="6254750" y="5472113"/>
            <a:ext cx="285750" cy="53975"/>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gyenes összekötő nyíllal 20"/>
          <p:cNvCxnSpPr/>
          <p:nvPr/>
        </p:nvCxnSpPr>
        <p:spPr>
          <a:xfrm rot="10800000">
            <a:off x="5826125" y="5614988"/>
            <a:ext cx="285750" cy="53975"/>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639" name="Szövegdoboz 16"/>
          <p:cNvSpPr txBox="1">
            <a:spLocks noChangeArrowheads="1"/>
          </p:cNvSpPr>
          <p:nvPr/>
        </p:nvSpPr>
        <p:spPr bwMode="auto">
          <a:xfrm>
            <a:off x="4325938" y="3471863"/>
            <a:ext cx="312737" cy="369887"/>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2</a:t>
            </a:r>
          </a:p>
        </p:txBody>
      </p:sp>
      <p:sp>
        <p:nvSpPr>
          <p:cNvPr id="23" name="Szövegdoboz 14"/>
          <p:cNvSpPr txBox="1">
            <a:spLocks noChangeArrowheads="1"/>
          </p:cNvSpPr>
          <p:nvPr/>
        </p:nvSpPr>
        <p:spPr bwMode="auto">
          <a:xfrm>
            <a:off x="6683375" y="4757738"/>
            <a:ext cx="1241425" cy="461665"/>
          </a:xfrm>
          <a:prstGeom prst="rect">
            <a:avLst/>
          </a:prstGeom>
          <a:solidFill>
            <a:schemeClr val="tx1">
              <a:lumMod val="50000"/>
              <a:lumOff val="50000"/>
              <a:alpha val="39000"/>
            </a:schemeClr>
          </a:solidFill>
          <a:ln w="9525">
            <a:noFill/>
            <a:miter lim="800000"/>
            <a:headEnd/>
            <a:tailEnd/>
          </a:ln>
        </p:spPr>
        <p:txBody>
          <a:bodyPr wrap="square">
            <a:spAutoFit/>
          </a:bodyPr>
          <a:ls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hu-HU" sz="1200" b="1" dirty="0" smtClean="0">
                <a:solidFill>
                  <a:srgbClr val="FFC000"/>
                </a:solidFill>
              </a:rPr>
              <a:t>Capteur</a:t>
            </a:r>
          </a:p>
          <a:p>
            <a:pPr algn="ctr">
              <a:defRPr/>
            </a:pPr>
            <a:r>
              <a:rPr lang="hu-HU" sz="1200" b="1" dirty="0" smtClean="0">
                <a:solidFill>
                  <a:srgbClr val="FFC000"/>
                </a:solidFill>
              </a:rPr>
              <a:t>Température</a:t>
            </a:r>
            <a:endParaRPr lang="en-US" sz="1200" b="1" dirty="0">
              <a:solidFill>
                <a:srgbClr val="FFC000"/>
              </a:solidFill>
            </a:endParaRPr>
          </a:p>
        </p:txBody>
      </p:sp>
      <p:cxnSp>
        <p:nvCxnSpPr>
          <p:cNvPr id="24" name="Egyenes összekötő nyíllal 23"/>
          <p:cNvCxnSpPr/>
          <p:nvPr/>
        </p:nvCxnSpPr>
        <p:spPr>
          <a:xfrm>
            <a:off x="6326188" y="4900613"/>
            <a:ext cx="285750" cy="1587"/>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66800" y="0"/>
            <a:ext cx="7696200" cy="1143000"/>
          </a:xfrm>
        </p:spPr>
        <p:txBody>
          <a:bodyPr/>
          <a:lstStyle/>
          <a:p>
            <a:pPr algn="ctr" eaLnBrk="1" hangingPunct="1"/>
            <a:r>
              <a:rPr lang="fr-FR" sz="3600" b="1" u="sng"/>
              <a:t>Numéros d’Urgence</a:t>
            </a:r>
            <a:endParaRPr lang="fr-FR" sz="2400" b="1" u="sng"/>
          </a:p>
        </p:txBody>
      </p:sp>
      <p:sp>
        <p:nvSpPr>
          <p:cNvPr id="3075" name="Rectangle 3"/>
          <p:cNvSpPr>
            <a:spLocks noGrp="1" noChangeArrowheads="1"/>
          </p:cNvSpPr>
          <p:nvPr>
            <p:ph type="body" idx="1"/>
          </p:nvPr>
        </p:nvSpPr>
        <p:spPr>
          <a:xfrm>
            <a:off x="197296" y="4725144"/>
            <a:ext cx="8839200" cy="1440159"/>
          </a:xfrm>
        </p:spPr>
        <p:txBody>
          <a:bodyPr>
            <a:normAutofit fontScale="92500"/>
          </a:bodyPr>
          <a:lstStyle/>
          <a:p>
            <a:pPr marL="0" indent="0" eaLnBrk="1" hangingPunct="1">
              <a:lnSpc>
                <a:spcPct val="80000"/>
              </a:lnSpc>
              <a:buFontTx/>
              <a:buNone/>
              <a:defRPr/>
            </a:pPr>
            <a:r>
              <a:rPr lang="fr-FR" sz="1600" b="1" dirty="0">
                <a:solidFill>
                  <a:srgbClr val="336600"/>
                </a:solidFill>
              </a:rPr>
              <a:t>Si vous avez un doute concernant la visite, ou si vous ne pouvez pas effectuer la visite, appelez:</a:t>
            </a:r>
          </a:p>
          <a:p>
            <a:pPr marL="0" indent="0" eaLnBrk="1" hangingPunct="1">
              <a:lnSpc>
                <a:spcPct val="80000"/>
              </a:lnSpc>
              <a:buFontTx/>
              <a:buNone/>
              <a:defRPr/>
            </a:pPr>
            <a:r>
              <a:rPr lang="fr-FR" sz="1600" b="1" dirty="0">
                <a:solidFill>
                  <a:srgbClr val="336600"/>
                </a:solidFill>
              </a:rPr>
              <a:t>Alberto ZAMBOTTI (16 1280) ou Roberto PERRUZZA (160863)</a:t>
            </a:r>
            <a:r>
              <a:rPr lang="fr-FR" sz="1800" b="1" dirty="0">
                <a:solidFill>
                  <a:srgbClr val="002060"/>
                </a:solidFill>
              </a:rPr>
              <a:t/>
            </a:r>
            <a:br>
              <a:rPr lang="fr-FR" sz="1800" b="1" dirty="0">
                <a:solidFill>
                  <a:srgbClr val="002060"/>
                </a:solidFill>
              </a:rPr>
            </a:br>
            <a:endParaRPr lang="fr-FR" sz="1800" b="1" dirty="0">
              <a:solidFill>
                <a:srgbClr val="002060"/>
              </a:solidFill>
            </a:endParaRPr>
          </a:p>
          <a:p>
            <a:pPr marL="0" indent="0" eaLnBrk="1" hangingPunct="1">
              <a:lnSpc>
                <a:spcPct val="80000"/>
              </a:lnSpc>
              <a:buFontTx/>
              <a:buNone/>
              <a:defRPr/>
            </a:pPr>
            <a:r>
              <a:rPr lang="fr-FR" sz="1800" b="1" i="1" dirty="0">
                <a:solidFill>
                  <a:srgbClr val="C00000"/>
                </a:solidFill>
              </a:rPr>
              <a:t>Pour rapporter un problème général d’infrastructure	72201 (seulement la journée) </a:t>
            </a:r>
            <a:br>
              <a:rPr lang="fr-FR" sz="1800" b="1" i="1" dirty="0">
                <a:solidFill>
                  <a:srgbClr val="C00000"/>
                </a:solidFill>
              </a:rPr>
            </a:br>
            <a:r>
              <a:rPr lang="fr-FR" sz="1800" b="1" i="1" dirty="0">
                <a:solidFill>
                  <a:srgbClr val="C00000"/>
                </a:solidFill>
              </a:rPr>
              <a:t>(problème de porte, fenêtre, lumière </a:t>
            </a:r>
            <a:r>
              <a:rPr lang="fr-FR" sz="1800" b="1" i="1" dirty="0" err="1">
                <a:solidFill>
                  <a:srgbClr val="C00000"/>
                </a:solidFill>
              </a:rPr>
              <a:t>etc</a:t>
            </a:r>
            <a:r>
              <a:rPr lang="fr-FR" sz="1800" b="1" i="1" dirty="0">
                <a:solidFill>
                  <a:srgbClr val="C00000"/>
                </a:solidFill>
              </a:rPr>
              <a:t>) 		et postez une note d’</a:t>
            </a:r>
            <a:r>
              <a:rPr lang="fr-FR" sz="1800" b="1" i="1" dirty="0" err="1">
                <a:solidFill>
                  <a:srgbClr val="C00000"/>
                </a:solidFill>
              </a:rPr>
              <a:t>elog</a:t>
            </a:r>
            <a:endParaRPr lang="fr-FR" sz="1200" dirty="0"/>
          </a:p>
        </p:txBody>
      </p:sp>
      <p:sp>
        <p:nvSpPr>
          <p:cNvPr id="5124"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C34516-76AB-410C-8C31-0A7727F1562D}" type="slidenum">
              <a:rPr lang="fr-FR" smtClean="0"/>
              <a:pPr eaLnBrk="1" hangingPunct="1"/>
              <a:t>3</a:t>
            </a:fld>
            <a:endParaRPr lang="fr-FR"/>
          </a:p>
        </p:txBody>
      </p:sp>
      <p:graphicFrame>
        <p:nvGraphicFramePr>
          <p:cNvPr id="3" name="Tab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81CD9AC-D418-9744-93F4-971A6E02F814}"/>
              </a:ext>
            </a:extLst>
          </p:cNvPr>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66150479"/>
              </p:ext>
            </p:extLst>
          </p:nvPr>
        </p:nvGraphicFramePr>
        <p:xfrm>
          <a:off x="323528" y="1148268"/>
          <a:ext cx="8439472" cy="3576876"/>
        </p:xfrm>
        <a:graphic>
          <a:graphicData uri="http://schemas.openxmlformats.org/drawingml/2006/table">
            <a:tbl>
              <a:tblPr firstRow="1" firstCol="1" bandRow="1"/>
              <a:tblGrid>
                <a:gridCol w="5807192">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4686097"/>
                    </a:ext>
                  </a:extLst>
                </a:gridCol>
                <a:gridCol w="1174988">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1921537973"/>
                    </a:ext>
                  </a:extLst>
                </a:gridCol>
                <a:gridCol w="1457292">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3968122342"/>
                    </a:ext>
                  </a:extLst>
                </a:gridCol>
              </a:tblGrid>
              <a:tr h="157549">
                <a:tc gridSpan="3">
                  <a:txBody>
                    <a:bodyPr/>
                    <a:lstStyle/>
                    <a:p>
                      <a:pPr algn="ctr">
                        <a:spcAft>
                          <a:spcPts val="0"/>
                        </a:spcAft>
                      </a:pPr>
                      <a:r>
                        <a:rPr lang="fr-FR" sz="1800" b="1" noProof="0">
                          <a:effectLst/>
                          <a:latin typeface="+mn-lt"/>
                          <a:ea typeface="Calibri" panose="020F0502020204030204" pitchFamily="34" charset="0"/>
                          <a:cs typeface="Times New Roman" panose="02020603050405020304" pitchFamily="18" charset="0"/>
                        </a:rPr>
                        <a:t>NUMEROS PRINCIPAUX</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accent5"/>
                    </a:solidFill>
                  </a:tcPr>
                </a:tc>
                <a:tc hMerge="1">
                  <a:txBody>
                    <a:bodyPr/>
                    <a:lstStyle/>
                    <a:p>
                      <a:endParaRPr lang="it-IT"/>
                    </a:p>
                  </a:txBody>
                  <a:tcPr/>
                </a:tc>
                <a:tc hMerge="1">
                  <a:txBody>
                    <a:bodyPr/>
                    <a:lstStyle/>
                    <a:p>
                      <a:pPr algn="ctr">
                        <a:spcAft>
                          <a:spcPts val="0"/>
                        </a:spcAft>
                      </a:pPr>
                      <a:endParaRPr lang="it-IT" sz="90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521429232"/>
                  </a:ext>
                </a:extLst>
              </a:tr>
              <a:tr h="31509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b="1" noProof="0">
                          <a:solidFill>
                            <a:srgbClr val="FF0000"/>
                          </a:solidFill>
                        </a:rPr>
                        <a:t>EN</a:t>
                      </a:r>
                      <a:r>
                        <a:rPr lang="fr-FR" sz="2000" b="1" baseline="0" noProof="0">
                          <a:solidFill>
                            <a:srgbClr val="FF0000"/>
                          </a:solidFill>
                        </a:rPr>
                        <a:t> CAS D’URGENCE</a:t>
                      </a:r>
                      <a:r>
                        <a:rPr lang="fr-FR" sz="2000" b="1" noProof="0">
                          <a:solidFill>
                            <a:srgbClr val="FF0000"/>
                          </a:solidFill>
                        </a:rPr>
                        <a:t>, ACCIDENT OU</a:t>
                      </a:r>
                      <a:r>
                        <a:rPr lang="fr-FR" sz="2000" b="1" baseline="0" noProof="0">
                          <a:solidFill>
                            <a:srgbClr val="FF0000"/>
                          </a:solidFill>
                        </a:rPr>
                        <a:t> FEU</a:t>
                      </a:r>
                      <a:r>
                        <a:rPr lang="fr-FR" sz="2000" b="1" noProof="0">
                          <a:solidFill>
                            <a:srgbClr val="FF0000"/>
                          </a:solidFill>
                        </a:rPr>
                        <a:t>:</a:t>
                      </a:r>
                      <a:endParaRPr lang="fr-FR" sz="1800" noProof="0">
                        <a:solidFill>
                          <a:srgbClr val="FF0000"/>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pPr>
                        <a:spcAft>
                          <a:spcPts val="0"/>
                        </a:spcAft>
                      </a:pPr>
                      <a:r>
                        <a:rPr lang="en-GB" sz="1000" b="1" dirty="0">
                          <a:effectLst/>
                          <a:latin typeface="+mn-lt"/>
                          <a:ea typeface="Calibri" panose="020F0502020204030204" pitchFamily="34" charset="0"/>
                          <a:cs typeface="Times New Roman" panose="02020603050405020304" pitchFamily="18" charset="0"/>
                        </a:rPr>
                        <a:t>7 4444</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fr-FR" sz="2000" b="1" noProof="0">
                          <a:solidFill>
                            <a:srgbClr val="FF0000"/>
                          </a:solidFill>
                          <a:effectLst/>
                          <a:latin typeface="+mn-lt"/>
                          <a:ea typeface="Calibri" panose="020F0502020204030204" pitchFamily="34" charset="0"/>
                          <a:cs typeface="Times New Roman" panose="02020603050405020304" pitchFamily="18" charset="0"/>
                        </a:rPr>
                        <a:t>7 4444</a:t>
                      </a:r>
                      <a:endParaRPr lang="fr-FR" sz="1800" noProof="0">
                        <a:solidFill>
                          <a:srgbClr val="FF0000"/>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910614913"/>
                  </a:ext>
                </a:extLst>
              </a:tr>
              <a:tr h="315099">
                <a:tc gridSpan="2">
                  <a:txBody>
                    <a:bodyPr/>
                    <a:lstStyle/>
                    <a:p>
                      <a:pPr>
                        <a:spcAft>
                          <a:spcPts val="0"/>
                        </a:spcAft>
                      </a:pPr>
                      <a:r>
                        <a:rPr lang="fr-FR" sz="1600" b="1" noProof="0" dirty="0">
                          <a:solidFill>
                            <a:srgbClr val="FF9933"/>
                          </a:solidFill>
                        </a:rPr>
                        <a:t>Salle</a:t>
                      </a:r>
                      <a:r>
                        <a:rPr lang="fr-FR" sz="1600" b="1" baseline="0" noProof="0" dirty="0">
                          <a:solidFill>
                            <a:srgbClr val="FF9933"/>
                          </a:solidFill>
                        </a:rPr>
                        <a:t> de contrôle technique </a:t>
                      </a:r>
                      <a:r>
                        <a:rPr lang="fr-FR" sz="1600" b="1" noProof="0" dirty="0">
                          <a:solidFill>
                            <a:srgbClr val="FF9933"/>
                          </a:solidFill>
                        </a:rPr>
                        <a:t>TI </a:t>
                      </a:r>
                      <a:r>
                        <a:rPr lang="fr-FR" sz="1600" b="1" i="1" noProof="0" dirty="0">
                          <a:solidFill>
                            <a:srgbClr val="FF9933"/>
                          </a:solidFill>
                        </a:rPr>
                        <a:t>(astreinte</a:t>
                      </a:r>
                      <a:r>
                        <a:rPr lang="fr-FR" sz="1600" b="1" i="1" noProof="0" dirty="0">
                          <a:solidFill>
                            <a:srgbClr val="FFCC00"/>
                          </a:solidFill>
                        </a:rPr>
                        <a:t> </a:t>
                      </a:r>
                      <a:r>
                        <a:rPr lang="fr-FR" sz="1600" b="1" i="1" noProof="0" dirty="0">
                          <a:solidFill>
                            <a:srgbClr val="FF9933"/>
                          </a:solidFill>
                        </a:rPr>
                        <a:t>électrique et de refroidissement, accès)</a:t>
                      </a:r>
                      <a:r>
                        <a:rPr lang="fr-FR" sz="1600" b="1" noProof="0" dirty="0">
                          <a:solidFill>
                            <a:srgbClr val="FF9933"/>
                          </a:solidFill>
                        </a:rPr>
                        <a:t>: </a:t>
                      </a:r>
                      <a:endParaRPr lang="fr-FR" sz="1600" noProof="0" dirty="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pPr>
                        <a:spcAft>
                          <a:spcPts val="0"/>
                        </a:spcAft>
                      </a:pPr>
                      <a:r>
                        <a:rPr lang="en-GB" sz="1000" b="1" dirty="0">
                          <a:effectLst/>
                          <a:latin typeface="+mn-lt"/>
                          <a:ea typeface="Calibri" panose="020F0502020204030204" pitchFamily="34" charset="0"/>
                          <a:cs typeface="Times New Roman" panose="02020603050405020304" pitchFamily="18" charset="0"/>
                        </a:rPr>
                        <a:t>7 2201</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fr-FR" sz="1800" b="1" noProof="0">
                          <a:solidFill>
                            <a:srgbClr val="FF9933"/>
                          </a:solidFill>
                          <a:effectLst/>
                          <a:latin typeface="+mn-lt"/>
                          <a:ea typeface="Calibri" panose="020F0502020204030204" pitchFamily="34" charset="0"/>
                          <a:cs typeface="Times New Roman" panose="02020603050405020304" pitchFamily="18" charset="0"/>
                        </a:rPr>
                        <a:t>7 2201</a:t>
                      </a:r>
                      <a:endParaRPr lang="fr-FR" sz="1600" noProof="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511092316"/>
                  </a:ext>
                </a:extLst>
              </a:tr>
              <a:tr h="315099">
                <a:tc gridSpan="2">
                  <a:txBody>
                    <a:bodyPr/>
                    <a:lstStyle/>
                    <a:p>
                      <a:pPr>
                        <a:spcAft>
                          <a:spcPts val="0"/>
                        </a:spcAft>
                      </a:pPr>
                      <a:r>
                        <a:rPr lang="fr-FR" sz="1800" b="1" noProof="0">
                          <a:solidFill>
                            <a:srgbClr val="FF9933"/>
                          </a:solidFill>
                        </a:rPr>
                        <a:t>Brigade</a:t>
                      </a:r>
                      <a:r>
                        <a:rPr lang="fr-FR" sz="1800" b="1" baseline="0" noProof="0">
                          <a:solidFill>
                            <a:srgbClr val="FF9933"/>
                          </a:solidFill>
                        </a:rPr>
                        <a:t> de feu </a:t>
                      </a:r>
                      <a:r>
                        <a:rPr lang="fr-FR" sz="1800" b="1" noProof="0">
                          <a:solidFill>
                            <a:srgbClr val="FF9933"/>
                          </a:solidFill>
                        </a:rPr>
                        <a:t>(si</a:t>
                      </a:r>
                      <a:r>
                        <a:rPr lang="fr-FR" sz="1800" b="1" baseline="0" noProof="0">
                          <a:solidFill>
                            <a:srgbClr val="FF9933"/>
                          </a:solidFill>
                        </a:rPr>
                        <a:t> ce n’est pas une urgence</a:t>
                      </a:r>
                      <a:r>
                        <a:rPr lang="fr-FR" sz="1800" b="1" noProof="0">
                          <a:solidFill>
                            <a:srgbClr val="FF9933"/>
                          </a:solidFill>
                        </a:rPr>
                        <a:t>):</a:t>
                      </a:r>
                      <a:endParaRPr lang="fr-FR" sz="1600" noProof="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pPr>
                        <a:spcAft>
                          <a:spcPts val="0"/>
                        </a:spcAft>
                      </a:pPr>
                      <a:r>
                        <a:rPr lang="en-GB" sz="1000" b="1" dirty="0">
                          <a:effectLst/>
                          <a:latin typeface="+mn-lt"/>
                          <a:ea typeface="Calibri" panose="020F0502020204030204" pitchFamily="34" charset="0"/>
                          <a:cs typeface="Times New Roman" panose="02020603050405020304" pitchFamily="18" charset="0"/>
                        </a:rPr>
                        <a:t>7 4848</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fr-FR" sz="1800" b="1" noProof="0">
                          <a:solidFill>
                            <a:srgbClr val="FF9933"/>
                          </a:solidFill>
                          <a:effectLst/>
                          <a:latin typeface="+mn-lt"/>
                          <a:ea typeface="Calibri" panose="020F0502020204030204" pitchFamily="34" charset="0"/>
                          <a:cs typeface="Times New Roman" panose="02020603050405020304" pitchFamily="18" charset="0"/>
                        </a:rPr>
                        <a:t>7 4848</a:t>
                      </a:r>
                      <a:endParaRPr lang="fr-FR" sz="1600" noProof="0">
                        <a:solidFill>
                          <a:srgbClr val="FF9933"/>
                        </a:solidFill>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622624721"/>
                  </a:ext>
                </a:extLst>
              </a:tr>
              <a:tr h="315099">
                <a:tc gridSpan="3">
                  <a:txBody>
                    <a:bodyPr/>
                    <a:lstStyle/>
                    <a:p>
                      <a:pPr>
                        <a:spcAft>
                          <a:spcPts val="0"/>
                        </a:spcAft>
                      </a:pP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hMerge="1">
                  <a:txBody>
                    <a:bodyPr/>
                    <a:lstStyle/>
                    <a:p>
                      <a:endParaRPr lang="it-IT"/>
                    </a:p>
                  </a:txBody>
                  <a:tcPr/>
                </a:tc>
                <a:tc hMerge="1">
                  <a:txBody>
                    <a:bodyPr/>
                    <a:lstStyle/>
                    <a:p>
                      <a:pPr>
                        <a:spcAft>
                          <a:spcPts val="0"/>
                        </a:spcAft>
                      </a:pPr>
                      <a:endParaRPr lang="it-IT" sz="16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2386441117"/>
                  </a:ext>
                </a:extLst>
              </a:tr>
              <a:tr h="31509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a:t>POUR</a:t>
                      </a:r>
                      <a:r>
                        <a:rPr lang="fr-FR" sz="2000" b="1" baseline="0" noProof="0"/>
                        <a:t> TOUT PROBLEME TECHNIQUE, APPELEZ</a:t>
                      </a:r>
                      <a:r>
                        <a:rPr lang="fr-FR" sz="2000" b="1" noProof="0"/>
                        <a:t>:</a:t>
                      </a:r>
                      <a:endParaRPr lang="fr-FR" sz="2000" noProof="0"/>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bg1">
                        <a:lumMod val="85000"/>
                      </a:schemeClr>
                    </a:solidFill>
                  </a:tcPr>
                </a:tc>
                <a:tc hMerge="1">
                  <a:txBody>
                    <a:bodyPr/>
                    <a:lstStyle/>
                    <a:p>
                      <a:pPr>
                        <a:spcAft>
                          <a:spcPts val="0"/>
                        </a:spcAft>
                      </a:pPr>
                      <a:r>
                        <a:rPr lang="de-DE" sz="900" b="1" dirty="0"/>
                        <a:t>16</a:t>
                      </a:r>
                      <a:r>
                        <a:rPr lang="hu-HU" sz="900" b="1" dirty="0"/>
                        <a:t> </a:t>
                      </a:r>
                      <a:r>
                        <a:rPr lang="de-DE" sz="900" b="1" dirty="0"/>
                        <a:t>5000</a:t>
                      </a: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spcAft>
                          <a:spcPts val="0"/>
                        </a:spcAft>
                      </a:pPr>
                      <a:r>
                        <a:rPr lang="fr-FR" sz="2000" b="1" noProof="0"/>
                        <a:t>16 5000</a:t>
                      </a:r>
                      <a:endParaRPr lang="fr-FR" sz="20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chemeClr val="bg1">
                        <a:lumMod val="85000"/>
                      </a:schemeClr>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841186440"/>
                  </a:ext>
                </a:extLst>
              </a:tr>
              <a:tr h="157549">
                <a:tc gridSpan="3">
                  <a:txBody>
                    <a:bodyPr/>
                    <a:lstStyle/>
                    <a:p>
                      <a:pPr algn="ctr">
                        <a:spcAft>
                          <a:spcPts val="0"/>
                        </a:spcAft>
                      </a:pPr>
                      <a:r>
                        <a:rPr lang="fr-FR" sz="1200" i="1" noProof="0">
                          <a:effectLst/>
                          <a:latin typeface="+mn-lt"/>
                          <a:ea typeface="Calibri" panose="020F0502020204030204" pitchFamily="34" charset="0"/>
                          <a:cs typeface="Times New Roman" panose="02020603050405020304" pitchFamily="18" charset="0"/>
                        </a:rPr>
                        <a:t>Renfort</a:t>
                      </a:r>
                      <a:endParaRPr lang="fr-FR" sz="14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endParaRPr lang="it-IT"/>
                    </a:p>
                  </a:txBody>
                  <a:tcPr/>
                </a:tc>
                <a:tc hMerge="1">
                  <a:txBody>
                    <a:bodyPr/>
                    <a:lstStyle/>
                    <a:p>
                      <a:pPr algn="ct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344725467"/>
                  </a:ext>
                </a:extLst>
              </a:tr>
              <a:tr h="157549">
                <a:tc>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Wolfram ZEUNER</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16 2541</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3807172115"/>
                  </a:ext>
                </a:extLst>
              </a:tr>
              <a:tr h="157549">
                <a:tc>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Niels DUPONT</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16 5186</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4118562856"/>
                  </a:ext>
                </a:extLst>
              </a:tr>
              <a:tr h="157549">
                <a:tc>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Zoltan SZILLASI</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16 5114</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3989688420"/>
                  </a:ext>
                </a:extLst>
              </a:tr>
              <a:tr h="157549">
                <a:tc>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Austin BALL</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16 0408</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250829032"/>
                  </a:ext>
                </a:extLst>
              </a:tr>
              <a:tr h="157549">
                <a:tc>
                  <a:txBody>
                    <a:bodyPr/>
                    <a:lstStyle/>
                    <a:p>
                      <a:pPr>
                        <a:spcAft>
                          <a:spcPts val="0"/>
                        </a:spcAft>
                      </a:pPr>
                      <a:r>
                        <a:rPr lang="fr-FR" sz="1800" b="1" noProof="0">
                          <a:effectLst/>
                          <a:latin typeface="+mn-lt"/>
                          <a:ea typeface="Calibri" panose="020F0502020204030204" pitchFamily="34" charset="0"/>
                          <a:cs typeface="Times New Roman" panose="02020603050405020304" pitchFamily="18" charset="0"/>
                        </a:rPr>
                        <a:t>Tristan LOISEAU</a:t>
                      </a:r>
                      <a:endParaRPr lang="fr-FR" sz="1600" noProof="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noFill/>
                  </a:tcPr>
                </a:tc>
                <a:tc gridSpan="2">
                  <a:txBody>
                    <a:bodyPr/>
                    <a:lstStyle/>
                    <a:p>
                      <a:pPr>
                        <a:spcAft>
                          <a:spcPts val="0"/>
                        </a:spcAft>
                      </a:pPr>
                      <a:r>
                        <a:rPr lang="fr-FR" sz="1800" b="1" noProof="0" dirty="0">
                          <a:effectLst/>
                          <a:latin typeface="+mn-lt"/>
                          <a:ea typeface="Calibri" panose="020F0502020204030204" pitchFamily="34" charset="0"/>
                          <a:cs typeface="Times New Roman" panose="02020603050405020304" pitchFamily="18" charset="0"/>
                        </a:rPr>
                        <a:t>16 2426</a:t>
                      </a:r>
                      <a:endParaRPr lang="fr-FR" sz="1600" noProof="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pPr>
                        <a:spcAft>
                          <a:spcPts val="0"/>
                        </a:spcAft>
                      </a:pPr>
                      <a:endParaRPr lang="it-IT" sz="900" dirty="0">
                        <a:effectLst/>
                        <a:latin typeface="+mn-lt"/>
                        <a:ea typeface="Calibri" panose="020F0502020204030204" pitchFamily="34" charset="0"/>
                        <a:cs typeface="Times New Roman" panose="02020603050405020304" pitchFamily="18" charset="0"/>
                      </a:endParaRPr>
                    </a:p>
                  </a:txBody>
                  <a:tcPr marL="64452" marR="64452"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542901883"/>
                  </a:ext>
                </a:extLst>
              </a:tr>
            </a:tbl>
          </a:graphicData>
        </a:graphic>
      </p:graphicFrame>
      <p:sp>
        <p:nvSpPr>
          <p:cNvPr id="4" name="Rectang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B74EED-E5BF-8444-B801-5D401DF731D3}"/>
              </a:ext>
            </a:extLst>
          </p:cNvPr>
          <p:cNvSpPr/>
          <p:nvPr/>
        </p:nvSpPr>
        <p:spPr>
          <a:xfrm>
            <a:off x="304800" y="6308198"/>
            <a:ext cx="8339138" cy="387798"/>
          </a:xfrm>
          <a:prstGeom prst="rect">
            <a:avLst/>
          </a:prstGeom>
          <a:solidFill>
            <a:srgbClr val="FFFF00"/>
          </a:solidFill>
        </p:spPr>
        <p:txBody>
          <a:bodyPr wrap="square">
            <a:spAutoFit/>
          </a:bodyPr>
          <a:lstStyle/>
          <a:p>
            <a:pPr algn="ctr" eaLnBrk="1" hangingPunct="1">
              <a:lnSpc>
                <a:spcPct val="80000"/>
              </a:lnSpc>
              <a:spcBef>
                <a:spcPts val="600"/>
              </a:spcBef>
              <a:spcAft>
                <a:spcPts val="600"/>
              </a:spcAft>
              <a:defRPr/>
            </a:pPr>
            <a:r>
              <a:rPr lang="fr-FR" sz="2400" b="1" dirty="0">
                <a:solidFill>
                  <a:srgbClr val="FF0000"/>
                </a:solidFill>
              </a:rPr>
              <a:t>Informez toujours le shift leader avant et après la visite!</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43000" y="152400"/>
            <a:ext cx="6172200" cy="792163"/>
          </a:xfrm>
        </p:spPr>
        <p:txBody>
          <a:bodyPr/>
          <a:lstStyle/>
          <a:p>
            <a:pPr marL="342900" indent="-342900" algn="ctr" eaLnBrk="1" hangingPunct="1">
              <a:lnSpc>
                <a:spcPct val="90000"/>
              </a:lnSpc>
            </a:pPr>
            <a:r>
              <a:rPr lang="fr-FR" sz="3600" b="1" dirty="0"/>
              <a:t>SI2-6: Faux-plancher S2</a:t>
            </a:r>
          </a:p>
        </p:txBody>
      </p:sp>
      <p:sp>
        <p:nvSpPr>
          <p:cNvPr id="28675" name="Szövegdoboz 7"/>
          <p:cNvSpPr txBox="1">
            <a:spLocks noChangeArrowheads="1"/>
          </p:cNvSpPr>
          <p:nvPr/>
        </p:nvSpPr>
        <p:spPr bwMode="auto">
          <a:xfrm>
            <a:off x="307543" y="2967540"/>
            <a:ext cx="8465638" cy="1200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fr-FR" dirty="0"/>
              <a:t>En bas des escaliers, tournez à gauche</a:t>
            </a:r>
            <a:r>
              <a:rPr lang="hu-HU" dirty="0"/>
              <a:t>. </a:t>
            </a:r>
          </a:p>
          <a:p>
            <a:pPr marL="342900" indent="-342900" eaLnBrk="1" hangingPunct="1">
              <a:buFont typeface="+mj-lt"/>
              <a:buAutoNum type="arabicPeriod" startAt="2"/>
            </a:pPr>
            <a:r>
              <a:rPr lang="fr-FR" dirty="0"/>
              <a:t>Continuez jusqu’à la fin du couloir et sur le chemin vérifiez la zone en dessous du faux plancher S2 (sur le côté droit)</a:t>
            </a:r>
            <a:r>
              <a:rPr lang="hu-HU" dirty="0"/>
              <a:t>.</a:t>
            </a:r>
            <a:r>
              <a:rPr lang="fr-FR" dirty="0"/>
              <a:t> Vérifiez qu’il n’y ait pas de fuite d’eau. </a:t>
            </a:r>
            <a:r>
              <a:rPr lang="hu-HU" dirty="0"/>
              <a:t> </a:t>
            </a:r>
            <a:r>
              <a:rPr lang="fr-FR" dirty="0"/>
              <a:t>Ensuite, faites demi-tour. </a:t>
            </a:r>
            <a:endParaRPr lang="en-US" dirty="0"/>
          </a:p>
        </p:txBody>
      </p:sp>
      <p:pic>
        <p:nvPicPr>
          <p:cNvPr id="28676" name="Kép 5" descr="CIMG6669_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23528" y="4131518"/>
            <a:ext cx="3479800" cy="26098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8677" name="Szövegdoboz 4"/>
          <p:cNvSpPr txBox="1">
            <a:spLocks noChangeArrowheads="1"/>
          </p:cNvSpPr>
          <p:nvPr/>
        </p:nvSpPr>
        <p:spPr bwMode="auto">
          <a:xfrm>
            <a:off x="323527" y="4139788"/>
            <a:ext cx="325269"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pic>
        <p:nvPicPr>
          <p:cNvPr id="20486" name="Kép 6" descr="CIMG6670_s.jpg"/>
          <p:cNvPicPr>
            <a:picLocks noChangeAspect="1"/>
          </p:cNvPicPr>
          <p:nvPr/>
        </p:nvPicPr>
        <p:blipFill>
          <a:blip r:embed="rId4"/>
          <a:srcRect/>
          <a:stretch>
            <a:fillRect/>
          </a:stretch>
        </p:blipFill>
        <p:spPr bwMode="auto">
          <a:xfrm>
            <a:off x="4832350" y="4283735"/>
            <a:ext cx="3238500" cy="2428875"/>
          </a:xfrm>
          <a:prstGeom prst="rect">
            <a:avLst/>
          </a:prstGeom>
          <a:ln w="28575" cap="sq" cmpd="thickThin">
            <a:noFill/>
            <a:prstDash val="solid"/>
            <a:miter lim="800000"/>
          </a:ln>
          <a:effectLst>
            <a:innerShdw blurRad="76200">
              <a:srgbClr val="000000"/>
            </a:innerShdw>
          </a:effectLst>
        </p:spPr>
      </p:pic>
      <p:cxnSp>
        <p:nvCxnSpPr>
          <p:cNvPr id="12" name="Egyenes összekötő nyíllal 11"/>
          <p:cNvCxnSpPr/>
          <p:nvPr/>
        </p:nvCxnSpPr>
        <p:spPr>
          <a:xfrm flipV="1">
            <a:off x="1153791" y="5828555"/>
            <a:ext cx="642937" cy="5715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680" name="Kép 13"/>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5200" y="130175"/>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8681" name="Dia számának helye 1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DB1956-B9F9-428B-80F5-05A334A7AABB}" type="slidenum">
              <a:rPr lang="en-US" smtClean="0"/>
              <a:pPr eaLnBrk="1" hangingPunct="1"/>
              <a:t>30</a:t>
            </a:fld>
            <a:endParaRPr lang="en-US"/>
          </a:p>
        </p:txBody>
      </p:sp>
      <p:cxnSp>
        <p:nvCxnSpPr>
          <p:cNvPr id="19" name="Egyenes összekötő nyíllal 18"/>
          <p:cNvCxnSpPr>
            <a:cxnSpLocks/>
          </p:cNvCxnSpPr>
          <p:nvPr/>
        </p:nvCxnSpPr>
        <p:spPr>
          <a:xfrm>
            <a:off x="3609653" y="5248447"/>
            <a:ext cx="1474386" cy="24972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Szövegdoboz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063CD35-4937-0848-9808-581717B5E38D}"/>
              </a:ext>
            </a:extLst>
          </p:cNvPr>
          <p:cNvSpPr txBox="1">
            <a:spLocks noChangeArrowheads="1"/>
          </p:cNvSpPr>
          <p:nvPr/>
        </p:nvSpPr>
        <p:spPr bwMode="auto">
          <a:xfrm>
            <a:off x="323528" y="1523437"/>
            <a:ext cx="3504964"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542925" indent="-180975"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fr-FR" dirty="0"/>
              <a:t>Descendez les escaliers derrière la salle de contrôle</a:t>
            </a:r>
          </a:p>
        </p:txBody>
      </p:sp>
      <p:pic>
        <p:nvPicPr>
          <p:cNvPr id="13" name="Kép 10" descr="CIMG6668_s.jp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33C08CE-09DA-3E44-BCB7-C77D5112A1FB}"/>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346846" y="949342"/>
            <a:ext cx="2647156" cy="19856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4" name="Szövegdoboz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19A293B-8C96-D043-8884-DCC885115DA6}"/>
              </a:ext>
            </a:extLst>
          </p:cNvPr>
          <p:cNvSpPr txBox="1">
            <a:spLocks noChangeArrowheads="1"/>
          </p:cNvSpPr>
          <p:nvPr/>
        </p:nvSpPr>
        <p:spPr bwMode="auto">
          <a:xfrm>
            <a:off x="4415547" y="1021973"/>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5" name="Szabadkézi sokszög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F3F7477-BF2B-AA4D-BFEB-CBD084B60F34}"/>
              </a:ext>
            </a:extLst>
          </p:cNvPr>
          <p:cNvSpPr/>
          <p:nvPr/>
        </p:nvSpPr>
        <p:spPr>
          <a:xfrm>
            <a:off x="5021137" y="2264339"/>
            <a:ext cx="711200" cy="771525"/>
          </a:xfrm>
          <a:custGeom>
            <a:avLst/>
            <a:gdLst>
              <a:gd name="connsiteX0" fmla="*/ 0 w 711200"/>
              <a:gd name="connsiteY0" fmla="*/ 770467 h 770467"/>
              <a:gd name="connsiteX1" fmla="*/ 335280 w 711200"/>
              <a:gd name="connsiteY1" fmla="*/ 89747 h 770467"/>
              <a:gd name="connsiteX2" fmla="*/ 711200 w 711200"/>
              <a:gd name="connsiteY2" fmla="*/ 231987 h 770467"/>
            </a:gdLst>
            <a:ahLst/>
            <a:cxnLst>
              <a:cxn ang="0">
                <a:pos x="connsiteX0" y="connsiteY0"/>
              </a:cxn>
              <a:cxn ang="0">
                <a:pos x="connsiteX1" y="connsiteY1"/>
              </a:cxn>
              <a:cxn ang="0">
                <a:pos x="connsiteX2" y="connsiteY2"/>
              </a:cxn>
            </a:cxnLst>
            <a:rect l="l" t="t" r="r" b="b"/>
            <a:pathLst>
              <a:path w="711200" h="770467">
                <a:moveTo>
                  <a:pt x="0" y="770467"/>
                </a:moveTo>
                <a:cubicBezTo>
                  <a:pt x="108373" y="474980"/>
                  <a:pt x="216747" y="179494"/>
                  <a:pt x="335280" y="89747"/>
                </a:cubicBezTo>
                <a:cubicBezTo>
                  <a:pt x="453813" y="0"/>
                  <a:pt x="582506" y="115993"/>
                  <a:pt x="711200" y="231987"/>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Kép 1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82669" y="147638"/>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0723" name="Rectangle 2"/>
          <p:cNvSpPr>
            <a:spLocks noGrp="1" noChangeArrowheads="1"/>
          </p:cNvSpPr>
          <p:nvPr>
            <p:ph type="title"/>
          </p:nvPr>
        </p:nvSpPr>
        <p:spPr>
          <a:xfrm>
            <a:off x="1143000" y="152400"/>
            <a:ext cx="6309320" cy="792163"/>
          </a:xfrm>
        </p:spPr>
        <p:txBody>
          <a:bodyPr/>
          <a:lstStyle/>
          <a:p>
            <a:pPr marL="342900" indent="-342900" algn="ctr" eaLnBrk="1" hangingPunct="1">
              <a:lnSpc>
                <a:spcPct val="90000"/>
              </a:lnSpc>
            </a:pPr>
            <a:r>
              <a:rPr lang="en-US" sz="3600" b="1" dirty="0"/>
              <a:t>SI2-</a:t>
            </a:r>
            <a:r>
              <a:rPr lang="hu-HU" sz="3600" b="1" dirty="0"/>
              <a:t>7</a:t>
            </a:r>
            <a:r>
              <a:rPr lang="en-US" sz="3600" b="1" dirty="0"/>
              <a:t>: UGX5 (gas room)</a:t>
            </a:r>
          </a:p>
        </p:txBody>
      </p:sp>
      <p:sp>
        <p:nvSpPr>
          <p:cNvPr id="27651" name="Szövegdoboz 7"/>
          <p:cNvSpPr txBox="1">
            <a:spLocks noChangeArrowheads="1"/>
          </p:cNvSpPr>
          <p:nvPr/>
        </p:nvSpPr>
        <p:spPr bwMode="auto">
          <a:xfrm>
            <a:off x="217513" y="4781996"/>
            <a:ext cx="8676456" cy="1923604"/>
          </a:xfrm>
          <a:prstGeom prst="rect">
            <a:avLst/>
          </a:prstGeom>
          <a:noFill/>
          <a:ln w="9525">
            <a:noFill/>
            <a:miter lim="800000"/>
            <a:headEnd/>
            <a:tailEnd/>
          </a:ln>
        </p:spPr>
        <p:txBody>
          <a:bodyPr wrap="square">
            <a:spAutoFit/>
          </a:bodyPr>
          <a:lstStyle/>
          <a:p>
            <a:pPr marL="342900" indent="-342900">
              <a:buFontTx/>
              <a:buAutoNum type="arabicPeriod"/>
              <a:defRPr/>
            </a:pPr>
            <a:r>
              <a:rPr lang="fr-FR" sz="1700" dirty="0"/>
              <a:t>Vérifiez l’intégrité de la boîte à clé sous verre de l’ascenseur pour personnes handicapées. </a:t>
            </a:r>
          </a:p>
          <a:p>
            <a:pPr marL="342900" indent="-342900">
              <a:buFontTx/>
              <a:buAutoNum type="arabicPeriod"/>
              <a:defRPr/>
            </a:pPr>
            <a:r>
              <a:rPr lang="fr-FR" sz="1700" dirty="0"/>
              <a:t>Allez à UGX5 au bout de UPX56 dans USC55 au niveau S1</a:t>
            </a:r>
          </a:p>
          <a:p>
            <a:pPr marL="342900" indent="-342900">
              <a:buFontTx/>
              <a:buAutoNum type="arabicPeriod"/>
              <a:defRPr/>
            </a:pPr>
            <a:r>
              <a:rPr lang="fr-FR" sz="1700" dirty="0"/>
              <a:t>Vous y trouverez une porte de la salle des gaz souterraine. Utilisez votre dosimètre/</a:t>
            </a:r>
            <a:r>
              <a:rPr lang="fr-FR" sz="1700" dirty="0" err="1"/>
              <a:t>token</a:t>
            </a:r>
            <a:r>
              <a:rPr lang="fr-FR" sz="1700" dirty="0"/>
              <a:t> pour entrer. Merci de noter que même s’il y a des sources radioactives présentes dans la pièce, la zone n’est pas classifiée comme “surveillée”, </a:t>
            </a:r>
            <a:r>
              <a:rPr lang="fr-FR" sz="1700" i="1" dirty="0"/>
              <a:t>il est donc possible d’y entrer sans dosimètre,</a:t>
            </a:r>
            <a:r>
              <a:rPr lang="fr-FR" sz="1700" dirty="0"/>
              <a:t> simplement avec un </a:t>
            </a:r>
            <a:r>
              <a:rPr lang="fr-FR" sz="1700" dirty="0" err="1"/>
              <a:t>token</a:t>
            </a:r>
            <a:r>
              <a:rPr lang="fr-FR" sz="1700" dirty="0"/>
              <a:t>.</a:t>
            </a:r>
          </a:p>
        </p:txBody>
      </p:sp>
      <p:pic>
        <p:nvPicPr>
          <p:cNvPr id="21509" name="Kép 4"/>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5796136" y="1402261"/>
            <a:ext cx="2484275" cy="3312368"/>
          </a:xfrm>
          <a:prstGeom prst="rect">
            <a:avLst/>
          </a:prstGeom>
          <a:ln w="28575" cap="sq" cmpd="thickThin">
            <a:noFill/>
            <a:prstDash val="solid"/>
            <a:miter lim="800000"/>
          </a:ln>
          <a:effectLst>
            <a:innerShdw blurRad="76200">
              <a:srgbClr val="000000"/>
            </a:innerShdw>
          </a:effectLst>
        </p:spPr>
      </p:pic>
      <p:sp>
        <p:nvSpPr>
          <p:cNvPr id="30729" name="Szövegdoboz 4"/>
          <p:cNvSpPr txBox="1">
            <a:spLocks noChangeArrowheads="1"/>
          </p:cNvSpPr>
          <p:nvPr/>
        </p:nvSpPr>
        <p:spPr bwMode="auto">
          <a:xfrm>
            <a:off x="6156176" y="1402261"/>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30730" name="Dia számának helye 9"/>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5AB968-3693-4660-BBD6-41B7CD8B7993}" type="slidenum">
              <a:rPr lang="en-US" smtClean="0"/>
              <a:pPr eaLnBrk="1" hangingPunct="1"/>
              <a:t>31</a:t>
            </a:fld>
            <a:endParaRPr lang="en-US"/>
          </a:p>
        </p:txBody>
      </p:sp>
      <p:grpSp>
        <p:nvGrpSpPr>
          <p:cNvPr id="2" name="Group 1"/>
          <p:cNvGrpSpPr/>
          <p:nvPr/>
        </p:nvGrpSpPr>
        <p:grpSpPr>
          <a:xfrm>
            <a:off x="3707904" y="1402262"/>
            <a:ext cx="1872208" cy="3312368"/>
            <a:chOff x="107504" y="1124744"/>
            <a:chExt cx="2186880" cy="3887787"/>
          </a:xfrm>
        </p:grpSpPr>
        <p:pic>
          <p:nvPicPr>
            <p:cNvPr id="30725" name="Kép 8"/>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rot="5400000">
              <a:off x="-742950" y="1975198"/>
              <a:ext cx="3887787" cy="21868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 name="Szabadkézi sokszög 5"/>
            <p:cNvSpPr/>
            <p:nvPr/>
          </p:nvSpPr>
          <p:spPr>
            <a:xfrm>
              <a:off x="369090" y="3091148"/>
              <a:ext cx="220993" cy="1754185"/>
            </a:xfrm>
            <a:custGeom>
              <a:avLst/>
              <a:gdLst>
                <a:gd name="connsiteX0" fmla="*/ 0 w 645160"/>
                <a:gd name="connsiteY0" fmla="*/ 1869440 h 1869440"/>
                <a:gd name="connsiteX1" fmla="*/ 538480 w 645160"/>
                <a:gd name="connsiteY1" fmla="*/ 1219200 h 1869440"/>
                <a:gd name="connsiteX2" fmla="*/ 579120 w 645160"/>
                <a:gd name="connsiteY2" fmla="*/ 274320 h 1869440"/>
                <a:gd name="connsiteX3" fmla="*/ 142240 w 645160"/>
                <a:gd name="connsiteY3" fmla="*/ 0 h 1869440"/>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03635"/>
                <a:gd name="connsiteY0" fmla="*/ 3244438 h 3244438"/>
                <a:gd name="connsiteX1" fmla="*/ 396240 w 403635"/>
                <a:gd name="connsiteY1" fmla="*/ 1219200 h 3244438"/>
                <a:gd name="connsiteX2" fmla="*/ 356674 w 403635"/>
                <a:gd name="connsiteY2" fmla="*/ 216223 h 3244438"/>
                <a:gd name="connsiteX3" fmla="*/ 0 w 403635"/>
                <a:gd name="connsiteY3" fmla="*/ 0 h 3244438"/>
                <a:gd name="connsiteX0" fmla="*/ 85005 w 163021"/>
                <a:gd name="connsiteY0" fmla="*/ 3960988 h 3960988"/>
                <a:gd name="connsiteX1" fmla="*/ 155627 w 163021"/>
                <a:gd name="connsiteY1" fmla="*/ 1935750 h 3960988"/>
                <a:gd name="connsiteX2" fmla="*/ 116061 w 163021"/>
                <a:gd name="connsiteY2" fmla="*/ 932773 h 3960988"/>
                <a:gd name="connsiteX3" fmla="*/ 0 w 163021"/>
                <a:gd name="connsiteY3" fmla="*/ 0 h 3960988"/>
                <a:gd name="connsiteX0" fmla="*/ 167872 w 245888"/>
                <a:gd name="connsiteY0" fmla="*/ 3960988 h 3960988"/>
                <a:gd name="connsiteX1" fmla="*/ 238494 w 245888"/>
                <a:gd name="connsiteY1" fmla="*/ 1935750 h 3960988"/>
                <a:gd name="connsiteX2" fmla="*/ 198928 w 245888"/>
                <a:gd name="connsiteY2" fmla="*/ 932773 h 3960988"/>
                <a:gd name="connsiteX3" fmla="*/ 82867 w 245888"/>
                <a:gd name="connsiteY3" fmla="*/ 0 h 3960988"/>
                <a:gd name="connsiteX0" fmla="*/ 15735 w 171343"/>
                <a:gd name="connsiteY0" fmla="*/ 3941621 h 3941621"/>
                <a:gd name="connsiteX1" fmla="*/ 86357 w 171343"/>
                <a:gd name="connsiteY1" fmla="*/ 1916383 h 3941621"/>
                <a:gd name="connsiteX2" fmla="*/ 46791 w 171343"/>
                <a:gd name="connsiteY2" fmla="*/ 913406 h 3941621"/>
                <a:gd name="connsiteX3" fmla="*/ 171344 w 171343"/>
                <a:gd name="connsiteY3" fmla="*/ 0 h 3941621"/>
                <a:gd name="connsiteX0" fmla="*/ 116974 w 272583"/>
                <a:gd name="connsiteY0" fmla="*/ 3941621 h 3941621"/>
                <a:gd name="connsiteX1" fmla="*/ 187596 w 272583"/>
                <a:gd name="connsiteY1" fmla="*/ 1916383 h 3941621"/>
                <a:gd name="connsiteX2" fmla="*/ 148030 w 272583"/>
                <a:gd name="connsiteY2" fmla="*/ 913406 h 3941621"/>
                <a:gd name="connsiteX3" fmla="*/ 272583 w 272583"/>
                <a:gd name="connsiteY3" fmla="*/ 0 h 3941621"/>
                <a:gd name="connsiteX0" fmla="*/ 159389 w 314998"/>
                <a:gd name="connsiteY0" fmla="*/ 3941621 h 3941621"/>
                <a:gd name="connsiteX1" fmla="*/ 230011 w 314998"/>
                <a:gd name="connsiteY1" fmla="*/ 1916383 h 3941621"/>
                <a:gd name="connsiteX2" fmla="*/ 96873 w 314998"/>
                <a:gd name="connsiteY2" fmla="*/ 1242630 h 3941621"/>
                <a:gd name="connsiteX3" fmla="*/ 314998 w 314998"/>
                <a:gd name="connsiteY3" fmla="*/ 0 h 3941621"/>
                <a:gd name="connsiteX0" fmla="*/ 159389 w 314998"/>
                <a:gd name="connsiteY0" fmla="*/ 3941621 h 3941621"/>
                <a:gd name="connsiteX1" fmla="*/ 82969 w 314998"/>
                <a:gd name="connsiteY1" fmla="*/ 2264974 h 3941621"/>
                <a:gd name="connsiteX2" fmla="*/ 96873 w 314998"/>
                <a:gd name="connsiteY2" fmla="*/ 1242630 h 3941621"/>
                <a:gd name="connsiteX3" fmla="*/ 314998 w 314998"/>
                <a:gd name="connsiteY3" fmla="*/ 0 h 3941621"/>
                <a:gd name="connsiteX0" fmla="*/ 188936 w 344545"/>
                <a:gd name="connsiteY0" fmla="*/ 3941621 h 3941621"/>
                <a:gd name="connsiteX1" fmla="*/ 112516 w 344545"/>
                <a:gd name="connsiteY1" fmla="*/ 2264974 h 3941621"/>
                <a:gd name="connsiteX2" fmla="*/ 72949 w 344545"/>
                <a:gd name="connsiteY2" fmla="*/ 1242630 h 3941621"/>
                <a:gd name="connsiteX3" fmla="*/ 344545 w 344545"/>
                <a:gd name="connsiteY3" fmla="*/ 0 h 3941621"/>
                <a:gd name="connsiteX0" fmla="*/ 81407 w 237016"/>
                <a:gd name="connsiteY0" fmla="*/ 3941621 h 3941621"/>
                <a:gd name="connsiteX1" fmla="*/ 4987 w 237016"/>
                <a:gd name="connsiteY1" fmla="*/ 2264974 h 3941621"/>
                <a:gd name="connsiteX2" fmla="*/ 237016 w 237016"/>
                <a:gd name="connsiteY2" fmla="*/ 0 h 3941621"/>
                <a:gd name="connsiteX0" fmla="*/ 107107 w 262716"/>
                <a:gd name="connsiteY0" fmla="*/ 3941621 h 3941621"/>
                <a:gd name="connsiteX1" fmla="*/ 3952 w 262716"/>
                <a:gd name="connsiteY1" fmla="*/ 870611 h 3941621"/>
                <a:gd name="connsiteX2" fmla="*/ 262716 w 262716"/>
                <a:gd name="connsiteY2" fmla="*/ 0 h 3941621"/>
                <a:gd name="connsiteX0" fmla="*/ 110190 w 332637"/>
                <a:gd name="connsiteY0" fmla="*/ 3825422 h 3825422"/>
                <a:gd name="connsiteX1" fmla="*/ 7035 w 332637"/>
                <a:gd name="connsiteY1" fmla="*/ 754412 h 3825422"/>
                <a:gd name="connsiteX2" fmla="*/ 332637 w 332637"/>
                <a:gd name="connsiteY2" fmla="*/ 0 h 3825422"/>
                <a:gd name="connsiteX0" fmla="*/ 110190 w 332637"/>
                <a:gd name="connsiteY0" fmla="*/ 3825422 h 3825422"/>
                <a:gd name="connsiteX1" fmla="*/ 7035 w 332637"/>
                <a:gd name="connsiteY1" fmla="*/ 754412 h 3825422"/>
                <a:gd name="connsiteX2" fmla="*/ 332637 w 332637"/>
                <a:gd name="connsiteY2" fmla="*/ 0 h 3825422"/>
              </a:gdLst>
              <a:ahLst/>
              <a:cxnLst>
                <a:cxn ang="0">
                  <a:pos x="connsiteX0" y="connsiteY0"/>
                </a:cxn>
                <a:cxn ang="0">
                  <a:pos x="connsiteX1" y="connsiteY1"/>
                </a:cxn>
                <a:cxn ang="0">
                  <a:pos x="connsiteX2" y="connsiteY2"/>
                </a:cxn>
              </a:cxnLst>
              <a:rect l="l" t="t" r="r" b="b"/>
              <a:pathLst>
                <a:path w="332637" h="3825422">
                  <a:moveTo>
                    <a:pt x="110190" y="3825422"/>
                  </a:moveTo>
                  <a:cubicBezTo>
                    <a:pt x="90558" y="3420201"/>
                    <a:pt x="-30039" y="1391982"/>
                    <a:pt x="7035" y="754412"/>
                  </a:cubicBezTo>
                  <a:cubicBezTo>
                    <a:pt x="44109" y="116842"/>
                    <a:pt x="-36520" y="84547"/>
                    <a:pt x="332637"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0728" name="Szövegdoboz 4"/>
            <p:cNvSpPr txBox="1">
              <a:spLocks noChangeArrowheads="1"/>
            </p:cNvSpPr>
            <p:nvPr/>
          </p:nvSpPr>
          <p:spPr bwMode="auto">
            <a:xfrm>
              <a:off x="107504" y="1124745"/>
              <a:ext cx="365498" cy="43349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11" name="Szabadkézi sokszög 10"/>
            <p:cNvSpPr/>
            <p:nvPr/>
          </p:nvSpPr>
          <p:spPr>
            <a:xfrm>
              <a:off x="849913" y="3085967"/>
              <a:ext cx="625974" cy="1875712"/>
            </a:xfrm>
            <a:custGeom>
              <a:avLst/>
              <a:gdLst>
                <a:gd name="connsiteX0" fmla="*/ 191069 w 493408"/>
                <a:gd name="connsiteY0" fmla="*/ 0 h 2674961"/>
                <a:gd name="connsiteX1" fmla="*/ 177421 w 493408"/>
                <a:gd name="connsiteY1" fmla="*/ 655093 h 2674961"/>
                <a:gd name="connsiteX2" fmla="*/ 491320 w 493408"/>
                <a:gd name="connsiteY2" fmla="*/ 2156347 h 2674961"/>
                <a:gd name="connsiteX3" fmla="*/ 0 w 493408"/>
                <a:gd name="connsiteY3" fmla="*/ 2674961 h 2674961"/>
                <a:gd name="connsiteX4" fmla="*/ 0 w 493408"/>
                <a:gd name="connsiteY4" fmla="*/ 2674961 h 2674961"/>
                <a:gd name="connsiteX5" fmla="*/ 0 w 493408"/>
                <a:gd name="connsiteY5" fmla="*/ 2674961 h 2674961"/>
                <a:gd name="connsiteX0" fmla="*/ 192337 w 192337"/>
                <a:gd name="connsiteY0" fmla="*/ 0 h 2674961"/>
                <a:gd name="connsiteX1" fmla="*/ 178689 w 192337"/>
                <a:gd name="connsiteY1" fmla="*/ 655093 h 2674961"/>
                <a:gd name="connsiteX2" fmla="*/ 21900 w 192337"/>
                <a:gd name="connsiteY2" fmla="*/ 2147467 h 2674961"/>
                <a:gd name="connsiteX3" fmla="*/ 1268 w 192337"/>
                <a:gd name="connsiteY3" fmla="*/ 2674961 h 2674961"/>
                <a:gd name="connsiteX4" fmla="*/ 1268 w 192337"/>
                <a:gd name="connsiteY4" fmla="*/ 2674961 h 2674961"/>
                <a:gd name="connsiteX5" fmla="*/ 1268 w 192337"/>
                <a:gd name="connsiteY5" fmla="*/ 2674961 h 2674961"/>
                <a:gd name="connsiteX0" fmla="*/ 459772 w 459772"/>
                <a:gd name="connsiteY0" fmla="*/ 0 h 2674961"/>
                <a:gd name="connsiteX1" fmla="*/ 2079 w 459772"/>
                <a:gd name="connsiteY1" fmla="*/ 1099120 h 2674961"/>
                <a:gd name="connsiteX2" fmla="*/ 289335 w 459772"/>
                <a:gd name="connsiteY2" fmla="*/ 2147467 h 2674961"/>
                <a:gd name="connsiteX3" fmla="*/ 268703 w 459772"/>
                <a:gd name="connsiteY3" fmla="*/ 2674961 h 2674961"/>
                <a:gd name="connsiteX4" fmla="*/ 268703 w 459772"/>
                <a:gd name="connsiteY4" fmla="*/ 2674961 h 2674961"/>
                <a:gd name="connsiteX5" fmla="*/ 268703 w 459772"/>
                <a:gd name="connsiteY5" fmla="*/ 2674961 h 2674961"/>
                <a:gd name="connsiteX0" fmla="*/ 3483 w 559045"/>
                <a:gd name="connsiteY0" fmla="*/ 0 h 1778026"/>
                <a:gd name="connsiteX1" fmla="*/ 256262 w 559045"/>
                <a:gd name="connsiteY1" fmla="*/ 202185 h 1778026"/>
                <a:gd name="connsiteX2" fmla="*/ 543518 w 559045"/>
                <a:gd name="connsiteY2" fmla="*/ 1250532 h 1778026"/>
                <a:gd name="connsiteX3" fmla="*/ 522886 w 559045"/>
                <a:gd name="connsiteY3" fmla="*/ 1778026 h 1778026"/>
                <a:gd name="connsiteX4" fmla="*/ 522886 w 559045"/>
                <a:gd name="connsiteY4" fmla="*/ 1778026 h 1778026"/>
                <a:gd name="connsiteX5" fmla="*/ 522886 w 559045"/>
                <a:gd name="connsiteY5" fmla="*/ 1778026 h 1778026"/>
                <a:gd name="connsiteX0" fmla="*/ 52570 w 608132"/>
                <a:gd name="connsiteY0" fmla="*/ 32868 h 1810894"/>
                <a:gd name="connsiteX1" fmla="*/ 305349 w 608132"/>
                <a:gd name="connsiteY1" fmla="*/ 235053 h 1810894"/>
                <a:gd name="connsiteX2" fmla="*/ 592605 w 608132"/>
                <a:gd name="connsiteY2" fmla="*/ 1283400 h 1810894"/>
                <a:gd name="connsiteX3" fmla="*/ 571973 w 608132"/>
                <a:gd name="connsiteY3" fmla="*/ 1810894 h 1810894"/>
                <a:gd name="connsiteX4" fmla="*/ 571973 w 608132"/>
                <a:gd name="connsiteY4" fmla="*/ 1810894 h 1810894"/>
                <a:gd name="connsiteX5" fmla="*/ 571973 w 608132"/>
                <a:gd name="connsiteY5" fmla="*/ 1810894 h 1810894"/>
                <a:gd name="connsiteX0" fmla="*/ 44362 w 706495"/>
                <a:gd name="connsiteY0" fmla="*/ 22424 h 1898136"/>
                <a:gd name="connsiteX1" fmla="*/ 403712 w 706495"/>
                <a:gd name="connsiteY1" fmla="*/ 322295 h 1898136"/>
                <a:gd name="connsiteX2" fmla="*/ 690968 w 706495"/>
                <a:gd name="connsiteY2" fmla="*/ 1370642 h 1898136"/>
                <a:gd name="connsiteX3" fmla="*/ 670336 w 706495"/>
                <a:gd name="connsiteY3" fmla="*/ 1898136 h 1898136"/>
                <a:gd name="connsiteX4" fmla="*/ 670336 w 706495"/>
                <a:gd name="connsiteY4" fmla="*/ 1898136 h 1898136"/>
                <a:gd name="connsiteX5" fmla="*/ 670336 w 706495"/>
                <a:gd name="connsiteY5" fmla="*/ 1898136 h 1898136"/>
                <a:gd name="connsiteX0" fmla="*/ 0 w 662133"/>
                <a:gd name="connsiteY0" fmla="*/ 0 h 1875712"/>
                <a:gd name="connsiteX1" fmla="*/ 359350 w 662133"/>
                <a:gd name="connsiteY1" fmla="*/ 299871 h 1875712"/>
                <a:gd name="connsiteX2" fmla="*/ 646606 w 662133"/>
                <a:gd name="connsiteY2" fmla="*/ 1348218 h 1875712"/>
                <a:gd name="connsiteX3" fmla="*/ 625974 w 662133"/>
                <a:gd name="connsiteY3" fmla="*/ 1875712 h 1875712"/>
                <a:gd name="connsiteX4" fmla="*/ 625974 w 662133"/>
                <a:gd name="connsiteY4" fmla="*/ 1875712 h 1875712"/>
                <a:gd name="connsiteX5" fmla="*/ 625974 w 662133"/>
                <a:gd name="connsiteY5" fmla="*/ 1875712 h 1875712"/>
                <a:gd name="connsiteX0" fmla="*/ 0 w 625974"/>
                <a:gd name="connsiteY0" fmla="*/ 0 h 1875712"/>
                <a:gd name="connsiteX1" fmla="*/ 359350 w 625974"/>
                <a:gd name="connsiteY1" fmla="*/ 299871 h 1875712"/>
                <a:gd name="connsiteX2" fmla="*/ 540035 w 625974"/>
                <a:gd name="connsiteY2" fmla="*/ 1348218 h 1875712"/>
                <a:gd name="connsiteX3" fmla="*/ 625974 w 625974"/>
                <a:gd name="connsiteY3" fmla="*/ 1875712 h 1875712"/>
                <a:gd name="connsiteX4" fmla="*/ 625974 w 625974"/>
                <a:gd name="connsiteY4" fmla="*/ 1875712 h 1875712"/>
                <a:gd name="connsiteX5" fmla="*/ 625974 w 625974"/>
                <a:gd name="connsiteY5" fmla="*/ 1875712 h 1875712"/>
                <a:gd name="connsiteX0" fmla="*/ 0 w 625974"/>
                <a:gd name="connsiteY0" fmla="*/ 0 h 1875712"/>
                <a:gd name="connsiteX1" fmla="*/ 323826 w 625974"/>
                <a:gd name="connsiteY1" fmla="*/ 326512 h 1875712"/>
                <a:gd name="connsiteX2" fmla="*/ 540035 w 625974"/>
                <a:gd name="connsiteY2" fmla="*/ 1348218 h 1875712"/>
                <a:gd name="connsiteX3" fmla="*/ 625974 w 625974"/>
                <a:gd name="connsiteY3" fmla="*/ 1875712 h 1875712"/>
                <a:gd name="connsiteX4" fmla="*/ 625974 w 625974"/>
                <a:gd name="connsiteY4" fmla="*/ 1875712 h 1875712"/>
                <a:gd name="connsiteX5" fmla="*/ 625974 w 625974"/>
                <a:gd name="connsiteY5" fmla="*/ 1875712 h 187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974" h="1875712">
                  <a:moveTo>
                    <a:pt x="0" y="0"/>
                  </a:moveTo>
                  <a:cubicBezTo>
                    <a:pt x="207940" y="121210"/>
                    <a:pt x="233820" y="101809"/>
                    <a:pt x="323826" y="326512"/>
                  </a:cubicBezTo>
                  <a:cubicBezTo>
                    <a:pt x="413832" y="551215"/>
                    <a:pt x="489677" y="1090018"/>
                    <a:pt x="540035" y="1348218"/>
                  </a:cubicBezTo>
                  <a:cubicBezTo>
                    <a:pt x="590393" y="1606418"/>
                    <a:pt x="625974" y="1875712"/>
                    <a:pt x="625974" y="1875712"/>
                  </a:cubicBezTo>
                  <a:lnTo>
                    <a:pt x="625974" y="1875712"/>
                  </a:lnTo>
                  <a:lnTo>
                    <a:pt x="625974" y="1875712"/>
                  </a:ln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hu-HU"/>
            </a:p>
          </p:txBody>
        </p:sp>
      </p:grpSp>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5AA86A6-4C0D-D34C-BB7F-48C8595DD3B0}"/>
              </a:ext>
            </a:extLst>
          </p:cNvPr>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287783" y="1856257"/>
            <a:ext cx="3266711" cy="2450033"/>
          </a:xfrm>
          <a:prstGeom prst="rect">
            <a:avLst/>
          </a:prstGeom>
        </p:spPr>
      </p:pic>
      <p:sp>
        <p:nvSpPr>
          <p:cNvPr id="19" name="Szövegdoboz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B9720A-DCBE-CE46-B0CF-07181AC4313C}"/>
              </a:ext>
            </a:extLst>
          </p:cNvPr>
          <p:cNvSpPr txBox="1">
            <a:spLocks noChangeArrowheads="1"/>
          </p:cNvSpPr>
          <p:nvPr/>
        </p:nvSpPr>
        <p:spPr bwMode="auto">
          <a:xfrm>
            <a:off x="755403" y="1447918"/>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16" name="Rectangle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F138924-A2DF-F443-9810-7C41BE4D414E}"/>
              </a:ext>
            </a:extLst>
          </p:cNvPr>
          <p:cNvSpPr/>
          <p:nvPr/>
        </p:nvSpPr>
        <p:spPr>
          <a:xfrm>
            <a:off x="877824" y="2515007"/>
            <a:ext cx="265176" cy="35829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zövegdoboz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044ADA-2859-ED4B-A5F9-36401C21CE0F}"/>
              </a:ext>
            </a:extLst>
          </p:cNvPr>
          <p:cNvSpPr txBox="1">
            <a:spLocks noChangeArrowheads="1"/>
          </p:cNvSpPr>
          <p:nvPr/>
        </p:nvSpPr>
        <p:spPr bwMode="auto">
          <a:xfrm>
            <a:off x="696122" y="2971791"/>
            <a:ext cx="1044682" cy="1015663"/>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en-US" sz="1000" b="1" dirty="0" err="1" smtClean="0">
                <a:solidFill>
                  <a:srgbClr val="FFFF00"/>
                </a:solidFill>
              </a:rPr>
              <a:t>Bo</a:t>
            </a:r>
            <a:r>
              <a:rPr lang="en-US" sz="1000" b="1" dirty="0" err="1" smtClean="0">
                <a:solidFill>
                  <a:srgbClr val="FFFF00"/>
                </a:solidFill>
              </a:rPr>
              <a:t>îte</a:t>
            </a:r>
            <a:r>
              <a:rPr lang="en-US" sz="1000" b="1" dirty="0" smtClean="0">
                <a:solidFill>
                  <a:srgbClr val="FFFF00"/>
                </a:solidFill>
              </a:rPr>
              <a:t> </a:t>
            </a:r>
            <a:r>
              <a:rPr lang="en-US" sz="1000" b="1" dirty="0" err="1" smtClean="0">
                <a:solidFill>
                  <a:srgbClr val="FFFF00"/>
                </a:solidFill>
              </a:rPr>
              <a:t>à</a:t>
            </a:r>
            <a:r>
              <a:rPr lang="en-US" sz="1000" b="1" dirty="0" smtClean="0">
                <a:solidFill>
                  <a:srgbClr val="FFFF00"/>
                </a:solidFill>
              </a:rPr>
              <a:t> </a:t>
            </a:r>
            <a:r>
              <a:rPr lang="en-US" sz="1000" b="1" dirty="0" err="1" smtClean="0">
                <a:solidFill>
                  <a:srgbClr val="FFFF00"/>
                </a:solidFill>
              </a:rPr>
              <a:t>clé</a:t>
            </a:r>
            <a:r>
              <a:rPr lang="en-US" sz="1000" b="1" dirty="0" smtClean="0">
                <a:solidFill>
                  <a:srgbClr val="FFFF00"/>
                </a:solidFill>
              </a:rPr>
              <a:t> </a:t>
            </a:r>
            <a:r>
              <a:rPr lang="en-US" sz="1000" b="1" dirty="0" err="1" smtClean="0">
                <a:solidFill>
                  <a:srgbClr val="FFFF00"/>
                </a:solidFill>
              </a:rPr>
              <a:t>sous</a:t>
            </a:r>
            <a:r>
              <a:rPr lang="en-US" sz="1000" b="1" dirty="0" smtClean="0">
                <a:solidFill>
                  <a:srgbClr val="FFFF00"/>
                </a:solidFill>
              </a:rPr>
              <a:t> </a:t>
            </a:r>
            <a:r>
              <a:rPr lang="en-US" sz="1000" b="1" dirty="0" err="1" smtClean="0">
                <a:solidFill>
                  <a:srgbClr val="FFFF00"/>
                </a:solidFill>
              </a:rPr>
              <a:t>verre</a:t>
            </a:r>
            <a:r>
              <a:rPr lang="en-US" sz="1000" b="1" dirty="0" smtClean="0">
                <a:solidFill>
                  <a:srgbClr val="FFFF00"/>
                </a:solidFill>
              </a:rPr>
              <a:t> </a:t>
            </a:r>
            <a:r>
              <a:rPr lang="en-US" sz="1000" b="1" dirty="0" err="1" smtClean="0">
                <a:solidFill>
                  <a:srgbClr val="FFFF00"/>
                </a:solidFill>
              </a:rPr>
              <a:t>ascenseur</a:t>
            </a:r>
            <a:r>
              <a:rPr lang="en-US" sz="1000" b="1" dirty="0" smtClean="0">
                <a:solidFill>
                  <a:srgbClr val="FFFF00"/>
                </a:solidFill>
              </a:rPr>
              <a:t> pour </a:t>
            </a:r>
            <a:r>
              <a:rPr lang="en-US" sz="1000" b="1" dirty="0" err="1" smtClean="0">
                <a:solidFill>
                  <a:srgbClr val="FFFF00"/>
                </a:solidFill>
              </a:rPr>
              <a:t>personnes</a:t>
            </a:r>
            <a:r>
              <a:rPr lang="en-US" sz="1000" b="1" dirty="0" smtClean="0">
                <a:solidFill>
                  <a:srgbClr val="FFFF00"/>
                </a:solidFill>
              </a:rPr>
              <a:t> </a:t>
            </a:r>
            <a:r>
              <a:rPr lang="en-US" sz="1000" b="1" dirty="0" err="1" smtClean="0">
                <a:solidFill>
                  <a:srgbClr val="FFFF00"/>
                </a:solidFill>
              </a:rPr>
              <a:t>handicapées</a:t>
            </a:r>
            <a:endParaRPr lang="en-US" sz="1000" b="1" dirty="0">
              <a:solidFill>
                <a:srgbClr val="FFFF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4412102"/>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Kép 1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5200" y="130175"/>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0723" name="Rectangle 2"/>
          <p:cNvSpPr>
            <a:spLocks noGrp="1" noChangeArrowheads="1"/>
          </p:cNvSpPr>
          <p:nvPr>
            <p:ph type="title"/>
          </p:nvPr>
        </p:nvSpPr>
        <p:spPr>
          <a:xfrm>
            <a:off x="1143000" y="152400"/>
            <a:ext cx="6093296" cy="792163"/>
          </a:xfrm>
        </p:spPr>
        <p:txBody>
          <a:bodyPr/>
          <a:lstStyle/>
          <a:p>
            <a:pPr marL="342900" indent="-342900" algn="ctr" eaLnBrk="1" hangingPunct="1">
              <a:lnSpc>
                <a:spcPct val="90000"/>
              </a:lnSpc>
            </a:pPr>
            <a:r>
              <a:rPr lang="en-US" sz="3600" b="1" dirty="0"/>
              <a:t>SI2-</a:t>
            </a:r>
            <a:r>
              <a:rPr lang="hu-HU" sz="3600" b="1" dirty="0"/>
              <a:t>7</a:t>
            </a:r>
            <a:r>
              <a:rPr lang="en-US" sz="3600" b="1" dirty="0"/>
              <a:t>: UGX5 (gas room)</a:t>
            </a:r>
          </a:p>
        </p:txBody>
      </p:sp>
      <p:sp>
        <p:nvSpPr>
          <p:cNvPr id="27651" name="Szövegdoboz 7"/>
          <p:cNvSpPr txBox="1">
            <a:spLocks noChangeArrowheads="1"/>
          </p:cNvSpPr>
          <p:nvPr/>
        </p:nvSpPr>
        <p:spPr bwMode="auto">
          <a:xfrm>
            <a:off x="137852" y="4509120"/>
            <a:ext cx="8748464" cy="1477328"/>
          </a:xfrm>
          <a:prstGeom prst="rect">
            <a:avLst/>
          </a:prstGeom>
          <a:noFill/>
          <a:ln w="9525">
            <a:noFill/>
            <a:miter lim="800000"/>
            <a:headEnd/>
            <a:tailEnd/>
          </a:ln>
        </p:spPr>
        <p:txBody>
          <a:bodyPr wrap="square">
            <a:spAutoFit/>
          </a:bodyPr>
          <a:lstStyle/>
          <a:p>
            <a:pPr marL="342900" indent="-342900">
              <a:buFont typeface="+mj-lt"/>
              <a:buAutoNum type="arabicPeriod" startAt="4"/>
              <a:defRPr/>
            </a:pPr>
            <a:r>
              <a:rPr lang="fr-FR" dirty="0"/>
              <a:t>Regardez autour de vous une fois que vous êtes dans la pièce</a:t>
            </a:r>
            <a:r>
              <a:rPr lang="hu-HU" dirty="0"/>
              <a:t>.</a:t>
            </a:r>
          </a:p>
          <a:p>
            <a:pPr marL="342900" indent="-342900">
              <a:buFont typeface="+mj-lt"/>
              <a:buAutoNum type="arabicPeriod" startAt="4"/>
              <a:defRPr/>
            </a:pPr>
            <a:r>
              <a:rPr lang="fr-FR" dirty="0"/>
              <a:t>Vérifiez les valves du système d’inertage N2</a:t>
            </a:r>
            <a:r>
              <a:rPr lang="hu-HU" dirty="0"/>
              <a:t>. </a:t>
            </a:r>
            <a:r>
              <a:rPr lang="fr-FR" dirty="0"/>
              <a:t>Vous pouvez les trouver au bout de la deuxième rangée sur la gauche, sur le mur. </a:t>
            </a:r>
            <a:r>
              <a:rPr lang="hu-HU" dirty="0"/>
              <a:t/>
            </a:r>
            <a:br>
              <a:rPr lang="hu-HU" dirty="0"/>
            </a:br>
            <a:r>
              <a:rPr lang="fr-FR" dirty="0">
                <a:solidFill>
                  <a:srgbClr val="FF0000"/>
                </a:solidFill>
              </a:rPr>
              <a:t>Toutes ces valves doivent être en position ouverte</a:t>
            </a:r>
            <a:r>
              <a:rPr lang="hu-HU" dirty="0">
                <a:solidFill>
                  <a:srgbClr val="FF0000"/>
                </a:solidFill>
              </a:rPr>
              <a:t>. </a:t>
            </a:r>
            <a:r>
              <a:rPr lang="fr-FR" dirty="0">
                <a:solidFill>
                  <a:srgbClr val="FF0000"/>
                </a:solidFill>
              </a:rPr>
              <a:t>Si l’une d’entre elle est fermée</a:t>
            </a:r>
            <a:r>
              <a:rPr lang="hu-HU" dirty="0">
                <a:solidFill>
                  <a:srgbClr val="FF0000"/>
                </a:solidFill>
              </a:rPr>
              <a:t>, </a:t>
            </a:r>
            <a:r>
              <a:rPr lang="fr-FR" dirty="0">
                <a:solidFill>
                  <a:srgbClr val="FF0000"/>
                </a:solidFill>
              </a:rPr>
              <a:t>mentionnez-le dans le </a:t>
            </a:r>
            <a:r>
              <a:rPr lang="hu-HU" dirty="0">
                <a:solidFill>
                  <a:srgbClr val="FF0000"/>
                </a:solidFill>
              </a:rPr>
              <a:t>e-log.</a:t>
            </a:r>
          </a:p>
        </p:txBody>
      </p:sp>
      <p:sp>
        <p:nvSpPr>
          <p:cNvPr id="30730" name="Dia számának helye 9"/>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5AB968-3693-4660-BBD6-41B7CD8B7993}" type="slidenum">
              <a:rPr lang="en-US" smtClean="0"/>
              <a:pPr eaLnBrk="1" hangingPunct="1"/>
              <a:t>32</a:t>
            </a:fld>
            <a:endParaRPr lang="en-US"/>
          </a:p>
        </p:txBody>
      </p:sp>
      <p:pic>
        <p:nvPicPr>
          <p:cNvPr id="13" name="Kép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4788023" y="1496964"/>
            <a:ext cx="3977293" cy="2237226"/>
          </a:xfrm>
          <a:prstGeom prst="rect">
            <a:avLst/>
          </a:prstGeom>
          <a:ln w="28575" cap="sq" cmpd="thickThin">
            <a:solidFill>
              <a:srgbClr val="FFFF00"/>
            </a:solidFill>
            <a:prstDash val="solid"/>
            <a:miter lim="800000"/>
          </a:ln>
          <a:effectLst>
            <a:innerShdw blurRad="76200">
              <a:srgbClr val="000000"/>
            </a:innerShdw>
          </a:effectLst>
        </p:spPr>
      </p:pic>
      <p:pic>
        <p:nvPicPr>
          <p:cNvPr id="14" name="Kép 4"/>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387536" y="1487672"/>
            <a:ext cx="3968441" cy="2232248"/>
          </a:xfrm>
          <a:prstGeom prst="rect">
            <a:avLst/>
          </a:prstGeom>
          <a:ln w="28575" cap="sq" cmpd="thickThin">
            <a:noFill/>
            <a:prstDash val="solid"/>
            <a:miter lim="800000"/>
          </a:ln>
          <a:effectLst>
            <a:innerShdw blurRad="76200">
              <a:srgbClr val="000000"/>
            </a:innerShdw>
          </a:effectLst>
        </p:spPr>
      </p:pic>
      <p:sp>
        <p:nvSpPr>
          <p:cNvPr id="15" name="Szövegdoboz 4"/>
          <p:cNvSpPr txBox="1">
            <a:spLocks noChangeArrowheads="1"/>
          </p:cNvSpPr>
          <p:nvPr/>
        </p:nvSpPr>
        <p:spPr bwMode="auto">
          <a:xfrm>
            <a:off x="4788023" y="1496964"/>
            <a:ext cx="355575"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5</a:t>
            </a:r>
          </a:p>
        </p:txBody>
      </p:sp>
      <p:sp>
        <p:nvSpPr>
          <p:cNvPr id="16" name="Szövegdoboz 4"/>
          <p:cNvSpPr txBox="1">
            <a:spLocks noChangeArrowheads="1"/>
          </p:cNvSpPr>
          <p:nvPr/>
        </p:nvSpPr>
        <p:spPr bwMode="auto">
          <a:xfrm>
            <a:off x="387536" y="1487672"/>
            <a:ext cx="34846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4</a:t>
            </a:r>
          </a:p>
        </p:txBody>
      </p:sp>
      <p:sp>
        <p:nvSpPr>
          <p:cNvPr id="17" name="Ellipszis 29"/>
          <p:cNvSpPr/>
          <p:nvPr/>
        </p:nvSpPr>
        <p:spPr>
          <a:xfrm>
            <a:off x="5337903" y="1844824"/>
            <a:ext cx="2906505" cy="6480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Szabadkézi sokszög 5"/>
          <p:cNvSpPr/>
          <p:nvPr/>
        </p:nvSpPr>
        <p:spPr>
          <a:xfrm>
            <a:off x="1619672" y="2761289"/>
            <a:ext cx="515543" cy="811727"/>
          </a:xfrm>
          <a:custGeom>
            <a:avLst/>
            <a:gdLst>
              <a:gd name="connsiteX0" fmla="*/ 0 w 645160"/>
              <a:gd name="connsiteY0" fmla="*/ 1869440 h 1869440"/>
              <a:gd name="connsiteX1" fmla="*/ 538480 w 645160"/>
              <a:gd name="connsiteY1" fmla="*/ 1219200 h 1869440"/>
              <a:gd name="connsiteX2" fmla="*/ 579120 w 645160"/>
              <a:gd name="connsiteY2" fmla="*/ 274320 h 1869440"/>
              <a:gd name="connsiteX3" fmla="*/ 142240 w 645160"/>
              <a:gd name="connsiteY3" fmla="*/ 0 h 1869440"/>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61065"/>
              <a:gd name="connsiteY0" fmla="*/ 3244438 h 3244438"/>
              <a:gd name="connsiteX1" fmla="*/ 396240 w 461065"/>
              <a:gd name="connsiteY1" fmla="*/ 1219200 h 3244438"/>
              <a:gd name="connsiteX2" fmla="*/ 436880 w 461065"/>
              <a:gd name="connsiteY2" fmla="*/ 274320 h 3244438"/>
              <a:gd name="connsiteX3" fmla="*/ 0 w 461065"/>
              <a:gd name="connsiteY3" fmla="*/ 0 h 3244438"/>
              <a:gd name="connsiteX0" fmla="*/ 325618 w 403635"/>
              <a:gd name="connsiteY0" fmla="*/ 3244438 h 3244438"/>
              <a:gd name="connsiteX1" fmla="*/ 396240 w 403635"/>
              <a:gd name="connsiteY1" fmla="*/ 1219200 h 3244438"/>
              <a:gd name="connsiteX2" fmla="*/ 356674 w 403635"/>
              <a:gd name="connsiteY2" fmla="*/ 216223 h 3244438"/>
              <a:gd name="connsiteX3" fmla="*/ 0 w 403635"/>
              <a:gd name="connsiteY3" fmla="*/ 0 h 3244438"/>
              <a:gd name="connsiteX0" fmla="*/ 85005 w 163021"/>
              <a:gd name="connsiteY0" fmla="*/ 3960988 h 3960988"/>
              <a:gd name="connsiteX1" fmla="*/ 155627 w 163021"/>
              <a:gd name="connsiteY1" fmla="*/ 1935750 h 3960988"/>
              <a:gd name="connsiteX2" fmla="*/ 116061 w 163021"/>
              <a:gd name="connsiteY2" fmla="*/ 932773 h 3960988"/>
              <a:gd name="connsiteX3" fmla="*/ 0 w 163021"/>
              <a:gd name="connsiteY3" fmla="*/ 0 h 3960988"/>
              <a:gd name="connsiteX0" fmla="*/ 167872 w 245888"/>
              <a:gd name="connsiteY0" fmla="*/ 3960988 h 3960988"/>
              <a:gd name="connsiteX1" fmla="*/ 238494 w 245888"/>
              <a:gd name="connsiteY1" fmla="*/ 1935750 h 3960988"/>
              <a:gd name="connsiteX2" fmla="*/ 198928 w 245888"/>
              <a:gd name="connsiteY2" fmla="*/ 932773 h 3960988"/>
              <a:gd name="connsiteX3" fmla="*/ 82867 w 245888"/>
              <a:gd name="connsiteY3" fmla="*/ 0 h 3960988"/>
              <a:gd name="connsiteX0" fmla="*/ 15735 w 171343"/>
              <a:gd name="connsiteY0" fmla="*/ 3941621 h 3941621"/>
              <a:gd name="connsiteX1" fmla="*/ 86357 w 171343"/>
              <a:gd name="connsiteY1" fmla="*/ 1916383 h 3941621"/>
              <a:gd name="connsiteX2" fmla="*/ 46791 w 171343"/>
              <a:gd name="connsiteY2" fmla="*/ 913406 h 3941621"/>
              <a:gd name="connsiteX3" fmla="*/ 171344 w 171343"/>
              <a:gd name="connsiteY3" fmla="*/ 0 h 3941621"/>
              <a:gd name="connsiteX0" fmla="*/ 116974 w 272583"/>
              <a:gd name="connsiteY0" fmla="*/ 3941621 h 3941621"/>
              <a:gd name="connsiteX1" fmla="*/ 187596 w 272583"/>
              <a:gd name="connsiteY1" fmla="*/ 1916383 h 3941621"/>
              <a:gd name="connsiteX2" fmla="*/ 148030 w 272583"/>
              <a:gd name="connsiteY2" fmla="*/ 913406 h 3941621"/>
              <a:gd name="connsiteX3" fmla="*/ 272583 w 272583"/>
              <a:gd name="connsiteY3" fmla="*/ 0 h 3941621"/>
              <a:gd name="connsiteX0" fmla="*/ 159389 w 314998"/>
              <a:gd name="connsiteY0" fmla="*/ 3941621 h 3941621"/>
              <a:gd name="connsiteX1" fmla="*/ 230011 w 314998"/>
              <a:gd name="connsiteY1" fmla="*/ 1916383 h 3941621"/>
              <a:gd name="connsiteX2" fmla="*/ 96873 w 314998"/>
              <a:gd name="connsiteY2" fmla="*/ 1242630 h 3941621"/>
              <a:gd name="connsiteX3" fmla="*/ 314998 w 314998"/>
              <a:gd name="connsiteY3" fmla="*/ 0 h 3941621"/>
              <a:gd name="connsiteX0" fmla="*/ 159389 w 314998"/>
              <a:gd name="connsiteY0" fmla="*/ 3941621 h 3941621"/>
              <a:gd name="connsiteX1" fmla="*/ 82969 w 314998"/>
              <a:gd name="connsiteY1" fmla="*/ 2264974 h 3941621"/>
              <a:gd name="connsiteX2" fmla="*/ 96873 w 314998"/>
              <a:gd name="connsiteY2" fmla="*/ 1242630 h 3941621"/>
              <a:gd name="connsiteX3" fmla="*/ 314998 w 314998"/>
              <a:gd name="connsiteY3" fmla="*/ 0 h 3941621"/>
              <a:gd name="connsiteX0" fmla="*/ 188936 w 344545"/>
              <a:gd name="connsiteY0" fmla="*/ 3941621 h 3941621"/>
              <a:gd name="connsiteX1" fmla="*/ 112516 w 344545"/>
              <a:gd name="connsiteY1" fmla="*/ 2264974 h 3941621"/>
              <a:gd name="connsiteX2" fmla="*/ 72949 w 344545"/>
              <a:gd name="connsiteY2" fmla="*/ 1242630 h 3941621"/>
              <a:gd name="connsiteX3" fmla="*/ 344545 w 344545"/>
              <a:gd name="connsiteY3" fmla="*/ 0 h 3941621"/>
              <a:gd name="connsiteX0" fmla="*/ 81407 w 237016"/>
              <a:gd name="connsiteY0" fmla="*/ 3941621 h 3941621"/>
              <a:gd name="connsiteX1" fmla="*/ 4987 w 237016"/>
              <a:gd name="connsiteY1" fmla="*/ 2264974 h 3941621"/>
              <a:gd name="connsiteX2" fmla="*/ 237016 w 237016"/>
              <a:gd name="connsiteY2" fmla="*/ 0 h 3941621"/>
              <a:gd name="connsiteX0" fmla="*/ 107107 w 262716"/>
              <a:gd name="connsiteY0" fmla="*/ 3941621 h 3941621"/>
              <a:gd name="connsiteX1" fmla="*/ 3952 w 262716"/>
              <a:gd name="connsiteY1" fmla="*/ 870611 h 3941621"/>
              <a:gd name="connsiteX2" fmla="*/ 262716 w 262716"/>
              <a:gd name="connsiteY2" fmla="*/ 0 h 3941621"/>
              <a:gd name="connsiteX0" fmla="*/ 110190 w 332637"/>
              <a:gd name="connsiteY0" fmla="*/ 3825422 h 3825422"/>
              <a:gd name="connsiteX1" fmla="*/ 7035 w 332637"/>
              <a:gd name="connsiteY1" fmla="*/ 754412 h 3825422"/>
              <a:gd name="connsiteX2" fmla="*/ 332637 w 332637"/>
              <a:gd name="connsiteY2" fmla="*/ 0 h 3825422"/>
              <a:gd name="connsiteX0" fmla="*/ 110190 w 332637"/>
              <a:gd name="connsiteY0" fmla="*/ 3825422 h 3825422"/>
              <a:gd name="connsiteX1" fmla="*/ 7035 w 332637"/>
              <a:gd name="connsiteY1" fmla="*/ 754412 h 3825422"/>
              <a:gd name="connsiteX2" fmla="*/ 332637 w 332637"/>
              <a:gd name="connsiteY2" fmla="*/ 0 h 3825422"/>
              <a:gd name="connsiteX0" fmla="*/ 137774 w 215502"/>
              <a:gd name="connsiteY0" fmla="*/ 4216671 h 4216671"/>
              <a:gd name="connsiteX1" fmla="*/ 34619 w 215502"/>
              <a:gd name="connsiteY1" fmla="*/ 1145661 h 4216671"/>
              <a:gd name="connsiteX2" fmla="*/ 215502 w 215502"/>
              <a:gd name="connsiteY2" fmla="*/ 0 h 4216671"/>
              <a:gd name="connsiteX0" fmla="*/ 110190 w 187918"/>
              <a:gd name="connsiteY0" fmla="*/ 4216671 h 4216671"/>
              <a:gd name="connsiteX1" fmla="*/ 7035 w 187918"/>
              <a:gd name="connsiteY1" fmla="*/ 1145661 h 4216671"/>
              <a:gd name="connsiteX2" fmla="*/ 187918 w 187918"/>
              <a:gd name="connsiteY2" fmla="*/ 0 h 4216671"/>
              <a:gd name="connsiteX0" fmla="*/ 518486 w 518486"/>
              <a:gd name="connsiteY0" fmla="*/ 1869173 h 1869173"/>
              <a:gd name="connsiteX1" fmla="*/ 1845 w 518486"/>
              <a:gd name="connsiteY1" fmla="*/ 1145661 h 1869173"/>
              <a:gd name="connsiteX2" fmla="*/ 182728 w 518486"/>
              <a:gd name="connsiteY2" fmla="*/ 0 h 1869173"/>
              <a:gd name="connsiteX0" fmla="*/ 424425 w 424425"/>
              <a:gd name="connsiteY0" fmla="*/ 1869173 h 1869173"/>
              <a:gd name="connsiteX1" fmla="*/ 31830 w 424425"/>
              <a:gd name="connsiteY1" fmla="*/ 1115565 h 1869173"/>
              <a:gd name="connsiteX2" fmla="*/ 88667 w 424425"/>
              <a:gd name="connsiteY2" fmla="*/ 0 h 1869173"/>
              <a:gd name="connsiteX0" fmla="*/ 399311 w 399311"/>
              <a:gd name="connsiteY0" fmla="*/ 1869173 h 1869173"/>
              <a:gd name="connsiteX1" fmla="*/ 6716 w 399311"/>
              <a:gd name="connsiteY1" fmla="*/ 1115565 h 1869173"/>
              <a:gd name="connsiteX2" fmla="*/ 63553 w 399311"/>
              <a:gd name="connsiteY2" fmla="*/ 0 h 1869173"/>
              <a:gd name="connsiteX0" fmla="*/ 416891 w 416891"/>
              <a:gd name="connsiteY0" fmla="*/ 1869173 h 1869173"/>
              <a:gd name="connsiteX1" fmla="*/ 24296 w 416891"/>
              <a:gd name="connsiteY1" fmla="*/ 1115565 h 1869173"/>
              <a:gd name="connsiteX2" fmla="*/ 81133 w 416891"/>
              <a:gd name="connsiteY2" fmla="*/ 0 h 1869173"/>
              <a:gd name="connsiteX0" fmla="*/ 416891 w 416891"/>
              <a:gd name="connsiteY0" fmla="*/ 1869173 h 1869173"/>
              <a:gd name="connsiteX1" fmla="*/ 24296 w 416891"/>
              <a:gd name="connsiteY1" fmla="*/ 1115565 h 1869173"/>
              <a:gd name="connsiteX2" fmla="*/ 81133 w 416891"/>
              <a:gd name="connsiteY2" fmla="*/ 0 h 1869173"/>
              <a:gd name="connsiteX0" fmla="*/ 498617 w 498617"/>
              <a:gd name="connsiteY0" fmla="*/ 1869173 h 1869173"/>
              <a:gd name="connsiteX1" fmla="*/ 106022 w 498617"/>
              <a:gd name="connsiteY1" fmla="*/ 1115565 h 1869173"/>
              <a:gd name="connsiteX2" fmla="*/ 162859 w 498617"/>
              <a:gd name="connsiteY2" fmla="*/ 0 h 1869173"/>
              <a:gd name="connsiteX0" fmla="*/ 657959 w 657959"/>
              <a:gd name="connsiteY0" fmla="*/ 1869173 h 1869173"/>
              <a:gd name="connsiteX1" fmla="*/ 17274 w 657959"/>
              <a:gd name="connsiteY1" fmla="*/ 1296141 h 1869173"/>
              <a:gd name="connsiteX2" fmla="*/ 322201 w 657959"/>
              <a:gd name="connsiteY2" fmla="*/ 0 h 1869173"/>
              <a:gd name="connsiteX0" fmla="*/ 657959 w 657959"/>
              <a:gd name="connsiteY0" fmla="*/ 1869173 h 1869173"/>
              <a:gd name="connsiteX1" fmla="*/ 17274 w 657959"/>
              <a:gd name="connsiteY1" fmla="*/ 1296141 h 1869173"/>
              <a:gd name="connsiteX2" fmla="*/ 322201 w 657959"/>
              <a:gd name="connsiteY2" fmla="*/ 0 h 1869173"/>
              <a:gd name="connsiteX0" fmla="*/ 640685 w 640685"/>
              <a:gd name="connsiteY0" fmla="*/ 1869173 h 1869173"/>
              <a:gd name="connsiteX1" fmla="*/ 0 w 640685"/>
              <a:gd name="connsiteY1" fmla="*/ 1296141 h 1869173"/>
              <a:gd name="connsiteX2" fmla="*/ 304927 w 640685"/>
              <a:gd name="connsiteY2" fmla="*/ 0 h 1869173"/>
              <a:gd name="connsiteX0" fmla="*/ 335758 w 335758"/>
              <a:gd name="connsiteY0" fmla="*/ 1869173 h 1869173"/>
              <a:gd name="connsiteX1" fmla="*/ 0 w 335758"/>
              <a:gd name="connsiteY1" fmla="*/ 0 h 1869173"/>
              <a:gd name="connsiteX0" fmla="*/ 335758 w 335758"/>
              <a:gd name="connsiteY0" fmla="*/ 1869173 h 1869173"/>
              <a:gd name="connsiteX1" fmla="*/ 183405 w 335758"/>
              <a:gd name="connsiteY1" fmla="*/ 1180842 h 1869173"/>
              <a:gd name="connsiteX2" fmla="*/ 0 w 335758"/>
              <a:gd name="connsiteY2" fmla="*/ 0 h 1869173"/>
              <a:gd name="connsiteX0" fmla="*/ 751905 w 751905"/>
              <a:gd name="connsiteY0" fmla="*/ 1869173 h 1869173"/>
              <a:gd name="connsiteX1" fmla="*/ 0 w 751905"/>
              <a:gd name="connsiteY1" fmla="*/ 1391515 h 1869173"/>
              <a:gd name="connsiteX2" fmla="*/ 416147 w 751905"/>
              <a:gd name="connsiteY2" fmla="*/ 0 h 1869173"/>
              <a:gd name="connsiteX0" fmla="*/ 871945 w 871945"/>
              <a:gd name="connsiteY0" fmla="*/ 1869173 h 1902107"/>
              <a:gd name="connsiteX1" fmla="*/ 120040 w 871945"/>
              <a:gd name="connsiteY1" fmla="*/ 1391515 h 1902107"/>
              <a:gd name="connsiteX2" fmla="*/ 536187 w 871945"/>
              <a:gd name="connsiteY2" fmla="*/ 0 h 1902107"/>
              <a:gd name="connsiteX0" fmla="*/ 871945 w 871945"/>
              <a:gd name="connsiteY0" fmla="*/ 1869173 h 1869173"/>
              <a:gd name="connsiteX1" fmla="*/ 120040 w 871945"/>
              <a:gd name="connsiteY1" fmla="*/ 909977 h 1869173"/>
              <a:gd name="connsiteX2" fmla="*/ 536187 w 871945"/>
              <a:gd name="connsiteY2" fmla="*/ 0 h 1869173"/>
              <a:gd name="connsiteX0" fmla="*/ 928516 w 928516"/>
              <a:gd name="connsiteY0" fmla="*/ 1869173 h 1869173"/>
              <a:gd name="connsiteX1" fmla="*/ 114589 w 928516"/>
              <a:gd name="connsiteY1" fmla="*/ 1271133 h 1869173"/>
              <a:gd name="connsiteX2" fmla="*/ 592758 w 928516"/>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928518 w 928518"/>
              <a:gd name="connsiteY0" fmla="*/ 1869173 h 1869173"/>
              <a:gd name="connsiteX1" fmla="*/ 114591 w 928518"/>
              <a:gd name="connsiteY1" fmla="*/ 1271133 h 1869173"/>
              <a:gd name="connsiteX2" fmla="*/ 592760 w 928518"/>
              <a:gd name="connsiteY2" fmla="*/ 0 h 1869173"/>
              <a:gd name="connsiteX0" fmla="*/ 815718 w 815718"/>
              <a:gd name="connsiteY0" fmla="*/ 1869173 h 1869173"/>
              <a:gd name="connsiteX1" fmla="*/ 1791 w 815718"/>
              <a:gd name="connsiteY1" fmla="*/ 1271133 h 1869173"/>
              <a:gd name="connsiteX2" fmla="*/ 479960 w 815718"/>
              <a:gd name="connsiteY2" fmla="*/ 0 h 1869173"/>
              <a:gd name="connsiteX0" fmla="*/ 813926 w 813926"/>
              <a:gd name="connsiteY0" fmla="*/ 1869173 h 1869173"/>
              <a:gd name="connsiteX1" fmla="*/ -1 w 813926"/>
              <a:gd name="connsiteY1" fmla="*/ 1271133 h 1869173"/>
              <a:gd name="connsiteX2" fmla="*/ 478168 w 813926"/>
              <a:gd name="connsiteY2" fmla="*/ 0 h 1869173"/>
            </a:gdLst>
            <a:ahLst/>
            <a:cxnLst>
              <a:cxn ang="0">
                <a:pos x="connsiteX0" y="connsiteY0"/>
              </a:cxn>
              <a:cxn ang="0">
                <a:pos x="connsiteX1" y="connsiteY1"/>
              </a:cxn>
              <a:cxn ang="0">
                <a:pos x="connsiteX2" y="connsiteY2"/>
              </a:cxn>
            </a:cxnLst>
            <a:rect l="l" t="t" r="r" b="b"/>
            <a:pathLst>
              <a:path w="813926" h="1869173">
                <a:moveTo>
                  <a:pt x="813926" y="1869173"/>
                </a:moveTo>
                <a:cubicBezTo>
                  <a:pt x="563291" y="1709954"/>
                  <a:pt x="105916" y="1911890"/>
                  <a:pt x="-1" y="1271133"/>
                </a:cubicBezTo>
                <a:cubicBezTo>
                  <a:pt x="143803" y="704385"/>
                  <a:pt x="93905" y="592959"/>
                  <a:pt x="478168"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2070273"/>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Kép 1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5200" y="130175"/>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747" name="Rectangle 2"/>
          <p:cNvSpPr>
            <a:spLocks noGrp="1" noChangeArrowheads="1"/>
          </p:cNvSpPr>
          <p:nvPr>
            <p:ph type="title"/>
          </p:nvPr>
        </p:nvSpPr>
        <p:spPr>
          <a:xfrm>
            <a:off x="1143000" y="152400"/>
            <a:ext cx="6021288" cy="792163"/>
          </a:xfrm>
        </p:spPr>
        <p:txBody>
          <a:bodyPr/>
          <a:lstStyle/>
          <a:p>
            <a:pPr marL="342900" indent="-342900" algn="ctr" eaLnBrk="1" hangingPunct="1">
              <a:lnSpc>
                <a:spcPct val="90000"/>
              </a:lnSpc>
            </a:pPr>
            <a:r>
              <a:rPr lang="en-US" sz="3600" b="1" dirty="0"/>
              <a:t>SI2-</a:t>
            </a:r>
            <a:r>
              <a:rPr lang="hu-HU" sz="3600" b="1" dirty="0"/>
              <a:t>8</a:t>
            </a:r>
            <a:r>
              <a:rPr lang="en-US" sz="3600" b="1" dirty="0"/>
              <a:t>: </a:t>
            </a:r>
            <a:r>
              <a:rPr lang="en-US" sz="3600" b="1" dirty="0" err="1"/>
              <a:t>dispositif</a:t>
            </a:r>
            <a:r>
              <a:rPr lang="en-US" sz="3600" b="1" dirty="0"/>
              <a:t> </a:t>
            </a:r>
            <a:r>
              <a:rPr lang="en-US" sz="3600" b="1" dirty="0" err="1"/>
              <a:t>d’accès</a:t>
            </a:r>
            <a:r>
              <a:rPr lang="en-US" sz="3600" b="1" dirty="0"/>
              <a:t> UPX56</a:t>
            </a:r>
            <a:endParaRPr lang="en-US" sz="3600" b="1" dirty="0">
              <a:solidFill>
                <a:srgbClr val="FFCC00"/>
              </a:solidFill>
            </a:endParaRPr>
          </a:p>
        </p:txBody>
      </p:sp>
      <p:sp>
        <p:nvSpPr>
          <p:cNvPr id="31748" name="Szövegdoboz 7"/>
          <p:cNvSpPr txBox="1">
            <a:spLocks noChangeArrowheads="1"/>
          </p:cNvSpPr>
          <p:nvPr/>
        </p:nvSpPr>
        <p:spPr bwMode="auto">
          <a:xfrm>
            <a:off x="4287962" y="1357313"/>
            <a:ext cx="4820542" cy="18420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522288" indent="-342900" eaLnBrk="0" hangingPunct="0">
              <a:defRPr>
                <a:solidFill>
                  <a:schemeClr val="tx1"/>
                </a:solidFill>
                <a:latin typeface="Arial" charset="0"/>
              </a:defRPr>
            </a:lvl2pPr>
            <a:lvl3pPr marL="979488" indent="-3429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lnSpc>
                <a:spcPct val="90000"/>
              </a:lnSpc>
              <a:buFontTx/>
              <a:buAutoNum type="arabicPeriod"/>
            </a:pPr>
            <a:r>
              <a:rPr lang="fr-FR" dirty="0">
                <a:solidFill>
                  <a:srgbClr val="000000"/>
                </a:solidFill>
              </a:rPr>
              <a:t>Allez au dispositif d’accès UPX56. Tournez à gauche, puis à droite.</a:t>
            </a:r>
          </a:p>
          <a:p>
            <a:pPr lvl="1" eaLnBrk="1" hangingPunct="1">
              <a:lnSpc>
                <a:spcPct val="90000"/>
              </a:lnSpc>
              <a:buFontTx/>
              <a:buAutoNum type="arabicPeriod"/>
            </a:pPr>
            <a:endParaRPr lang="fr-FR" dirty="0">
              <a:solidFill>
                <a:srgbClr val="000000"/>
              </a:solidFill>
            </a:endParaRPr>
          </a:p>
          <a:p>
            <a:pPr lvl="1" eaLnBrk="1" hangingPunct="1">
              <a:lnSpc>
                <a:spcPct val="90000"/>
              </a:lnSpc>
              <a:buFont typeface="Arial" charset="0"/>
              <a:buAutoNum type="arabicPeriod"/>
            </a:pPr>
            <a:r>
              <a:rPr lang="fr-FR" dirty="0">
                <a:solidFill>
                  <a:srgbClr val="000000"/>
                </a:solidFill>
              </a:rPr>
              <a:t>Vérifiez le dispositif d’accès UPX56 :</a:t>
            </a:r>
          </a:p>
          <a:p>
            <a:pPr lvl="2" eaLnBrk="1" hangingPunct="1">
              <a:lnSpc>
                <a:spcPct val="90000"/>
              </a:lnSpc>
              <a:buFont typeface="Arial" charset="0"/>
              <a:buChar char="•"/>
            </a:pPr>
            <a:r>
              <a:rPr lang="fr-FR" dirty="0">
                <a:solidFill>
                  <a:srgbClr val="000000"/>
                </a:solidFill>
              </a:rPr>
              <a:t>Vérifiez la poignée verte. Si elle est en position ouverte, rédigez une entrée dans le </a:t>
            </a:r>
            <a:r>
              <a:rPr lang="fr-FR" dirty="0" err="1">
                <a:solidFill>
                  <a:srgbClr val="000000"/>
                </a:solidFill>
              </a:rPr>
              <a:t>e-log</a:t>
            </a:r>
            <a:r>
              <a:rPr lang="fr-FR" dirty="0">
                <a:solidFill>
                  <a:srgbClr val="000000"/>
                </a:solidFill>
              </a:rPr>
              <a:t>.</a:t>
            </a:r>
            <a:endParaRPr lang="fr-FR" sz="1050" dirty="0">
              <a:solidFill>
                <a:srgbClr val="000000"/>
              </a:solidFill>
            </a:endParaRPr>
          </a:p>
        </p:txBody>
      </p:sp>
      <p:pic>
        <p:nvPicPr>
          <p:cNvPr id="26628" name="Kép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4355976" y="3573016"/>
            <a:ext cx="4736527" cy="2664296"/>
          </a:xfrm>
          <a:prstGeom prst="rect">
            <a:avLst/>
          </a:prstGeom>
          <a:ln w="28575" cap="sq" cmpd="thickThin">
            <a:solidFill>
              <a:srgbClr val="FFFF00"/>
            </a:solidFill>
            <a:prstDash val="solid"/>
            <a:miter lim="800000"/>
          </a:ln>
          <a:effectLst>
            <a:innerShdw blurRad="76200">
              <a:srgbClr val="000000"/>
            </a:innerShdw>
          </a:effectLst>
        </p:spPr>
      </p:pic>
      <p:pic>
        <p:nvPicPr>
          <p:cNvPr id="31750" name="Kép 8"/>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61913" y="1268760"/>
            <a:ext cx="4127500" cy="23217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 name="Szabadkézi sokszög 9"/>
          <p:cNvSpPr/>
          <p:nvPr/>
        </p:nvSpPr>
        <p:spPr>
          <a:xfrm>
            <a:off x="1343853" y="2772581"/>
            <a:ext cx="631309" cy="775457"/>
          </a:xfrm>
          <a:custGeom>
            <a:avLst/>
            <a:gdLst>
              <a:gd name="connsiteX0" fmla="*/ 0 w 812800"/>
              <a:gd name="connsiteY0" fmla="*/ 1026160 h 1065107"/>
              <a:gd name="connsiteX1" fmla="*/ 345440 w 812800"/>
              <a:gd name="connsiteY1" fmla="*/ 894080 h 1065107"/>
              <a:gd name="connsiteX2" fmla="*/ 812800 w 812800"/>
              <a:gd name="connsiteY2" fmla="*/ 0 h 1065107"/>
              <a:gd name="connsiteX3" fmla="*/ 812800 w 812800"/>
              <a:gd name="connsiteY3" fmla="*/ 0 h 1065107"/>
              <a:gd name="connsiteX0" fmla="*/ 0 w 635336"/>
              <a:gd name="connsiteY0" fmla="*/ 2073231 h 2073558"/>
              <a:gd name="connsiteX1" fmla="*/ 167976 w 635336"/>
              <a:gd name="connsiteY1" fmla="*/ 894080 h 2073558"/>
              <a:gd name="connsiteX2" fmla="*/ 635336 w 635336"/>
              <a:gd name="connsiteY2" fmla="*/ 0 h 2073558"/>
              <a:gd name="connsiteX3" fmla="*/ 635336 w 635336"/>
              <a:gd name="connsiteY3" fmla="*/ 0 h 2073558"/>
              <a:gd name="connsiteX0" fmla="*/ 0 w 635336"/>
              <a:gd name="connsiteY0" fmla="*/ 2073231 h 2073550"/>
              <a:gd name="connsiteX1" fmla="*/ 500720 w 635336"/>
              <a:gd name="connsiteY1" fmla="*/ 873550 h 2073550"/>
              <a:gd name="connsiteX2" fmla="*/ 635336 w 635336"/>
              <a:gd name="connsiteY2" fmla="*/ 0 h 2073550"/>
              <a:gd name="connsiteX3" fmla="*/ 635336 w 635336"/>
              <a:gd name="connsiteY3" fmla="*/ 0 h 2073550"/>
              <a:gd name="connsiteX0" fmla="*/ 0 w 812800"/>
              <a:gd name="connsiteY0" fmla="*/ 2155356 h 2155676"/>
              <a:gd name="connsiteX1" fmla="*/ 500720 w 812800"/>
              <a:gd name="connsiteY1" fmla="*/ 955675 h 2155676"/>
              <a:gd name="connsiteX2" fmla="*/ 635336 w 812800"/>
              <a:gd name="connsiteY2" fmla="*/ 82125 h 2155676"/>
              <a:gd name="connsiteX3" fmla="*/ 812800 w 812800"/>
              <a:gd name="connsiteY3" fmla="*/ 0 h 2155676"/>
              <a:gd name="connsiteX0" fmla="*/ 0 w 812800"/>
              <a:gd name="connsiteY0" fmla="*/ 2155356 h 2155662"/>
              <a:gd name="connsiteX1" fmla="*/ 500720 w 812800"/>
              <a:gd name="connsiteY1" fmla="*/ 955675 h 2155662"/>
              <a:gd name="connsiteX2" fmla="*/ 768433 w 812800"/>
              <a:gd name="connsiteY2" fmla="*/ 307963 h 2155662"/>
              <a:gd name="connsiteX3" fmla="*/ 812800 w 812800"/>
              <a:gd name="connsiteY3" fmla="*/ 0 h 2155662"/>
              <a:gd name="connsiteX0" fmla="*/ 0 w 901532"/>
              <a:gd name="connsiteY0" fmla="*/ 2463319 h 2463626"/>
              <a:gd name="connsiteX1" fmla="*/ 500720 w 901532"/>
              <a:gd name="connsiteY1" fmla="*/ 1263638 h 2463626"/>
              <a:gd name="connsiteX2" fmla="*/ 768433 w 901532"/>
              <a:gd name="connsiteY2" fmla="*/ 615926 h 2463626"/>
              <a:gd name="connsiteX3" fmla="*/ 901532 w 901532"/>
              <a:gd name="connsiteY3" fmla="*/ 0 h 2463626"/>
              <a:gd name="connsiteX0" fmla="*/ 0 w 790616"/>
              <a:gd name="connsiteY0" fmla="*/ 2750749 h 2751056"/>
              <a:gd name="connsiteX1" fmla="*/ 500720 w 790616"/>
              <a:gd name="connsiteY1" fmla="*/ 1551068 h 2751056"/>
              <a:gd name="connsiteX2" fmla="*/ 768433 w 790616"/>
              <a:gd name="connsiteY2" fmla="*/ 903356 h 2751056"/>
              <a:gd name="connsiteX3" fmla="*/ 790616 w 790616"/>
              <a:gd name="connsiteY3" fmla="*/ 0 h 2751056"/>
              <a:gd name="connsiteX0" fmla="*/ 0 w 968080"/>
              <a:gd name="connsiteY0" fmla="*/ 2750749 h 2751088"/>
              <a:gd name="connsiteX1" fmla="*/ 500720 w 968080"/>
              <a:gd name="connsiteY1" fmla="*/ 1551068 h 2751088"/>
              <a:gd name="connsiteX2" fmla="*/ 968080 w 968080"/>
              <a:gd name="connsiteY2" fmla="*/ 390086 h 2751088"/>
              <a:gd name="connsiteX3" fmla="*/ 790616 w 968080"/>
              <a:gd name="connsiteY3" fmla="*/ 0 h 2751088"/>
              <a:gd name="connsiteX0" fmla="*/ 0 w 1056812"/>
              <a:gd name="connsiteY0" fmla="*/ 2750749 h 2751106"/>
              <a:gd name="connsiteX1" fmla="*/ 500720 w 1056812"/>
              <a:gd name="connsiteY1" fmla="*/ 1551068 h 2751106"/>
              <a:gd name="connsiteX2" fmla="*/ 1056812 w 1056812"/>
              <a:gd name="connsiteY2" fmla="*/ 123185 h 2751106"/>
              <a:gd name="connsiteX3" fmla="*/ 790616 w 1056812"/>
              <a:gd name="connsiteY3" fmla="*/ 0 h 2751106"/>
              <a:gd name="connsiteX0" fmla="*/ 0 w 1056812"/>
              <a:gd name="connsiteY0" fmla="*/ 2750749 h 2751011"/>
              <a:gd name="connsiteX1" fmla="*/ 766918 w 1056812"/>
              <a:gd name="connsiteY1" fmla="*/ 1263638 h 2751011"/>
              <a:gd name="connsiteX2" fmla="*/ 1056812 w 1056812"/>
              <a:gd name="connsiteY2" fmla="*/ 123185 h 2751011"/>
              <a:gd name="connsiteX3" fmla="*/ 790616 w 1056812"/>
              <a:gd name="connsiteY3" fmla="*/ 0 h 2751011"/>
              <a:gd name="connsiteX0" fmla="*/ 0 w 724067"/>
              <a:gd name="connsiteY0" fmla="*/ 2709688 h 2709959"/>
              <a:gd name="connsiteX1" fmla="*/ 434173 w 724067"/>
              <a:gd name="connsiteY1" fmla="*/ 1263638 h 2709959"/>
              <a:gd name="connsiteX2" fmla="*/ 724067 w 724067"/>
              <a:gd name="connsiteY2" fmla="*/ 123185 h 2709959"/>
              <a:gd name="connsiteX3" fmla="*/ 457871 w 724067"/>
              <a:gd name="connsiteY3" fmla="*/ 0 h 2709959"/>
              <a:gd name="connsiteX0" fmla="*/ 0 w 724067"/>
              <a:gd name="connsiteY0" fmla="*/ 2812341 h 2812612"/>
              <a:gd name="connsiteX1" fmla="*/ 434173 w 724067"/>
              <a:gd name="connsiteY1" fmla="*/ 1366291 h 2812612"/>
              <a:gd name="connsiteX2" fmla="*/ 724067 w 724067"/>
              <a:gd name="connsiteY2" fmla="*/ 225838 h 2812612"/>
              <a:gd name="connsiteX3" fmla="*/ 346956 w 724067"/>
              <a:gd name="connsiteY3" fmla="*/ 0 h 2812612"/>
              <a:gd name="connsiteX0" fmla="*/ 0 w 1300826"/>
              <a:gd name="connsiteY0" fmla="*/ 3140834 h 3141049"/>
              <a:gd name="connsiteX1" fmla="*/ 1010932 w 1300826"/>
              <a:gd name="connsiteY1" fmla="*/ 1366291 h 3141049"/>
              <a:gd name="connsiteX2" fmla="*/ 1300826 w 1300826"/>
              <a:gd name="connsiteY2" fmla="*/ 225838 h 3141049"/>
              <a:gd name="connsiteX3" fmla="*/ 923715 w 1300826"/>
              <a:gd name="connsiteY3" fmla="*/ 0 h 3141049"/>
              <a:gd name="connsiteX0" fmla="*/ 0 w 1300826"/>
              <a:gd name="connsiteY0" fmla="*/ 3140834 h 3140834"/>
              <a:gd name="connsiteX1" fmla="*/ 1010932 w 1300826"/>
              <a:gd name="connsiteY1" fmla="*/ 1366291 h 3140834"/>
              <a:gd name="connsiteX2" fmla="*/ 1300826 w 1300826"/>
              <a:gd name="connsiteY2" fmla="*/ 225838 h 3140834"/>
              <a:gd name="connsiteX3" fmla="*/ 923715 w 1300826"/>
              <a:gd name="connsiteY3" fmla="*/ 0 h 3140834"/>
              <a:gd name="connsiteX0" fmla="*/ 0 w 1145544"/>
              <a:gd name="connsiteY0" fmla="*/ 2935525 h 2935525"/>
              <a:gd name="connsiteX1" fmla="*/ 855650 w 1145544"/>
              <a:gd name="connsiteY1" fmla="*/ 1366291 h 2935525"/>
              <a:gd name="connsiteX2" fmla="*/ 1145544 w 1145544"/>
              <a:gd name="connsiteY2" fmla="*/ 225838 h 2935525"/>
              <a:gd name="connsiteX3" fmla="*/ 768433 w 1145544"/>
              <a:gd name="connsiteY3" fmla="*/ 0 h 2935525"/>
              <a:gd name="connsiteX0" fmla="*/ 0 w 1147911"/>
              <a:gd name="connsiteY0" fmla="*/ 2935525 h 2935525"/>
              <a:gd name="connsiteX1" fmla="*/ 988747 w 1147911"/>
              <a:gd name="connsiteY1" fmla="*/ 1366291 h 2935525"/>
              <a:gd name="connsiteX2" fmla="*/ 1145544 w 1147911"/>
              <a:gd name="connsiteY2" fmla="*/ 225838 h 2935525"/>
              <a:gd name="connsiteX3" fmla="*/ 768433 w 1147911"/>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746251"/>
              <a:gd name="connsiteY0" fmla="*/ 2607033 h 2607033"/>
              <a:gd name="connsiteX1" fmla="*/ 522903 w 746251"/>
              <a:gd name="connsiteY1" fmla="*/ 1366291 h 2607033"/>
              <a:gd name="connsiteX2" fmla="*/ 746251 w 746251"/>
              <a:gd name="connsiteY2" fmla="*/ 328492 h 2607033"/>
              <a:gd name="connsiteX3" fmla="*/ 302589 w 746251"/>
              <a:gd name="connsiteY3" fmla="*/ 0 h 2607033"/>
              <a:gd name="connsiteX0" fmla="*/ 22785 w 769036"/>
              <a:gd name="connsiteY0" fmla="*/ 2607033 h 2652425"/>
              <a:gd name="connsiteX1" fmla="*/ 545688 w 769036"/>
              <a:gd name="connsiteY1" fmla="*/ 1366291 h 2652425"/>
              <a:gd name="connsiteX2" fmla="*/ 769036 w 769036"/>
              <a:gd name="connsiteY2" fmla="*/ 328492 h 2652425"/>
              <a:gd name="connsiteX3" fmla="*/ 325374 w 769036"/>
              <a:gd name="connsiteY3" fmla="*/ 0 h 2652425"/>
              <a:gd name="connsiteX0" fmla="*/ 0 w 746251"/>
              <a:gd name="connsiteY0" fmla="*/ 2607033 h 2607033"/>
              <a:gd name="connsiteX1" fmla="*/ 746251 w 746251"/>
              <a:gd name="connsiteY1" fmla="*/ 328492 h 2607033"/>
              <a:gd name="connsiteX2" fmla="*/ 302589 w 746251"/>
              <a:gd name="connsiteY2" fmla="*/ 0 h 2607033"/>
              <a:gd name="connsiteX0" fmla="*/ 0 w 701884"/>
              <a:gd name="connsiteY0" fmla="*/ 2607033 h 2607033"/>
              <a:gd name="connsiteX1" fmla="*/ 701884 w 701884"/>
              <a:gd name="connsiteY1" fmla="*/ 574862 h 2607033"/>
              <a:gd name="connsiteX2" fmla="*/ 302589 w 701884"/>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958276"/>
              <a:gd name="connsiteY0" fmla="*/ 1874591 h 1874591"/>
              <a:gd name="connsiteX1" fmla="*/ 952811 w 958276"/>
              <a:gd name="connsiteY1" fmla="*/ 574862 h 1874591"/>
              <a:gd name="connsiteX2" fmla="*/ 553516 w 958276"/>
              <a:gd name="connsiteY2" fmla="*/ 0 h 1874591"/>
              <a:gd name="connsiteX0" fmla="*/ 0 w 960852"/>
              <a:gd name="connsiteY0" fmla="*/ 1874591 h 1874591"/>
              <a:gd name="connsiteX1" fmla="*/ 952811 w 960852"/>
              <a:gd name="connsiteY1" fmla="*/ 574862 h 1874591"/>
              <a:gd name="connsiteX2" fmla="*/ 553516 w 960852"/>
              <a:gd name="connsiteY2" fmla="*/ 0 h 1874591"/>
              <a:gd name="connsiteX0" fmla="*/ 0 w 962879"/>
              <a:gd name="connsiteY0" fmla="*/ 1874591 h 1874591"/>
              <a:gd name="connsiteX1" fmla="*/ 952811 w 962879"/>
              <a:gd name="connsiteY1" fmla="*/ 574862 h 1874591"/>
              <a:gd name="connsiteX2" fmla="*/ 553516 w 962879"/>
              <a:gd name="connsiteY2" fmla="*/ 0 h 1874591"/>
              <a:gd name="connsiteX0" fmla="*/ 0 w 766799"/>
              <a:gd name="connsiteY0" fmla="*/ 2422322 h 2422322"/>
              <a:gd name="connsiteX1" fmla="*/ 750720 w 766799"/>
              <a:gd name="connsiteY1" fmla="*/ 574862 h 2422322"/>
              <a:gd name="connsiteX2" fmla="*/ 351425 w 766799"/>
              <a:gd name="connsiteY2" fmla="*/ 0 h 2422322"/>
              <a:gd name="connsiteX0" fmla="*/ 0 w 383551"/>
              <a:gd name="connsiteY0" fmla="*/ 2422322 h 2422322"/>
              <a:gd name="connsiteX1" fmla="*/ 144451 w 383551"/>
              <a:gd name="connsiteY1" fmla="*/ 1550092 h 2422322"/>
              <a:gd name="connsiteX2" fmla="*/ 351425 w 383551"/>
              <a:gd name="connsiteY2" fmla="*/ 0 h 2422322"/>
              <a:gd name="connsiteX0" fmla="*/ 976593 w 1311132"/>
              <a:gd name="connsiteY0" fmla="*/ 1166547 h 1166547"/>
              <a:gd name="connsiteX1" fmla="*/ 1121044 w 1311132"/>
              <a:gd name="connsiteY1" fmla="*/ 294317 h 1166547"/>
              <a:gd name="connsiteX2" fmla="*/ 0 w 1311132"/>
              <a:gd name="connsiteY2" fmla="*/ 0 h 1166547"/>
              <a:gd name="connsiteX0" fmla="*/ 976593 w 1311132"/>
              <a:gd name="connsiteY0" fmla="*/ 1166547 h 1166547"/>
              <a:gd name="connsiteX1" fmla="*/ 1121044 w 1311132"/>
              <a:gd name="connsiteY1" fmla="*/ 294317 h 1166547"/>
              <a:gd name="connsiteX2" fmla="*/ 0 w 1311132"/>
              <a:gd name="connsiteY2" fmla="*/ 0 h 1166547"/>
              <a:gd name="connsiteX0" fmla="*/ 976593 w 1150653"/>
              <a:gd name="connsiteY0" fmla="*/ 1166547 h 1166547"/>
              <a:gd name="connsiteX1" fmla="*/ 1121044 w 1150653"/>
              <a:gd name="connsiteY1" fmla="*/ 294317 h 1166547"/>
              <a:gd name="connsiteX2" fmla="*/ 0 w 1150653"/>
              <a:gd name="connsiteY2" fmla="*/ 0 h 1166547"/>
              <a:gd name="connsiteX0" fmla="*/ 976593 w 1141622"/>
              <a:gd name="connsiteY0" fmla="*/ 1166547 h 1166547"/>
              <a:gd name="connsiteX1" fmla="*/ 1121044 w 1141622"/>
              <a:gd name="connsiteY1" fmla="*/ 294317 h 1166547"/>
              <a:gd name="connsiteX2" fmla="*/ 0 w 1141622"/>
              <a:gd name="connsiteY2" fmla="*/ 0 h 1166547"/>
              <a:gd name="connsiteX0" fmla="*/ 976593 w 1006981"/>
              <a:gd name="connsiteY0" fmla="*/ 1166547 h 1166547"/>
              <a:gd name="connsiteX1" fmla="*/ 947825 w 1006981"/>
              <a:gd name="connsiteY1" fmla="*/ 267599 h 1166547"/>
              <a:gd name="connsiteX2" fmla="*/ 0 w 1006981"/>
              <a:gd name="connsiteY2" fmla="*/ 0 h 1166547"/>
              <a:gd name="connsiteX0" fmla="*/ 976593 w 1032487"/>
              <a:gd name="connsiteY0" fmla="*/ 1166547 h 1166547"/>
              <a:gd name="connsiteX1" fmla="*/ 991130 w 1032487"/>
              <a:gd name="connsiteY1" fmla="*/ 267599 h 1166547"/>
              <a:gd name="connsiteX2" fmla="*/ 0 w 1032487"/>
              <a:gd name="connsiteY2" fmla="*/ 0 h 1166547"/>
              <a:gd name="connsiteX0" fmla="*/ 976593 w 1077241"/>
              <a:gd name="connsiteY0" fmla="*/ 1166547 h 1166547"/>
              <a:gd name="connsiteX1" fmla="*/ 991130 w 1077241"/>
              <a:gd name="connsiteY1" fmla="*/ 267599 h 1166547"/>
              <a:gd name="connsiteX2" fmla="*/ 0 w 1077241"/>
              <a:gd name="connsiteY2" fmla="*/ 0 h 1166547"/>
              <a:gd name="connsiteX0" fmla="*/ 976593 w 1007351"/>
              <a:gd name="connsiteY0" fmla="*/ 1166547 h 1166547"/>
              <a:gd name="connsiteX1" fmla="*/ 991130 w 1007351"/>
              <a:gd name="connsiteY1" fmla="*/ 267599 h 1166547"/>
              <a:gd name="connsiteX2" fmla="*/ 0 w 1007351"/>
              <a:gd name="connsiteY2" fmla="*/ 0 h 1166547"/>
              <a:gd name="connsiteX0" fmla="*/ 976593 w 1026128"/>
              <a:gd name="connsiteY0" fmla="*/ 1166547 h 1166547"/>
              <a:gd name="connsiteX1" fmla="*/ 991130 w 1026128"/>
              <a:gd name="connsiteY1" fmla="*/ 267599 h 1166547"/>
              <a:gd name="connsiteX2" fmla="*/ 0 w 1026128"/>
              <a:gd name="connsiteY2" fmla="*/ 0 h 1166547"/>
            </a:gdLst>
            <a:ahLst/>
            <a:cxnLst>
              <a:cxn ang="0">
                <a:pos x="connsiteX0" y="connsiteY0"/>
              </a:cxn>
              <a:cxn ang="0">
                <a:pos x="connsiteX1" y="connsiteY1"/>
              </a:cxn>
              <a:cxn ang="0">
                <a:pos x="connsiteX2" y="connsiteY2"/>
              </a:cxn>
            </a:cxnLst>
            <a:rect l="l" t="t" r="r" b="b"/>
            <a:pathLst>
              <a:path w="1026128" h="1166547">
                <a:moveTo>
                  <a:pt x="976593" y="1166547"/>
                </a:moveTo>
                <a:cubicBezTo>
                  <a:pt x="1013047" y="616980"/>
                  <a:pt x="1059362" y="497494"/>
                  <a:pt x="991130" y="267599"/>
                </a:cubicBezTo>
                <a:cubicBezTo>
                  <a:pt x="931975" y="-26676"/>
                  <a:pt x="234496" y="56059"/>
                  <a:pt x="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752" name="Szövegdoboz 4"/>
          <p:cNvSpPr txBox="1">
            <a:spLocks noChangeArrowheads="1"/>
          </p:cNvSpPr>
          <p:nvPr/>
        </p:nvSpPr>
        <p:spPr bwMode="auto">
          <a:xfrm>
            <a:off x="61913" y="1268760"/>
            <a:ext cx="312737"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31753" name="Szövegdoboz 4"/>
          <p:cNvSpPr txBox="1">
            <a:spLocks noChangeArrowheads="1"/>
          </p:cNvSpPr>
          <p:nvPr/>
        </p:nvSpPr>
        <p:spPr bwMode="auto">
          <a:xfrm>
            <a:off x="4355976" y="3573016"/>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31754" name="Dia számának helye 10"/>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5C662D-142A-481A-BC77-BB39EAC8C8A5}" type="slidenum">
              <a:rPr lang="en-US" smtClean="0"/>
              <a:pPr eaLnBrk="1" hangingPunct="1"/>
              <a:t>33</a:t>
            </a:fld>
            <a:endParaRPr lang="en-US"/>
          </a:p>
        </p:txBody>
      </p:sp>
      <p:pic>
        <p:nvPicPr>
          <p:cNvPr id="12" name="Kép 8"/>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84461" y="3789040"/>
            <a:ext cx="4127498" cy="23217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3" name="Szabadkézi sokszög 9"/>
          <p:cNvSpPr/>
          <p:nvPr/>
        </p:nvSpPr>
        <p:spPr>
          <a:xfrm>
            <a:off x="1837929" y="4997343"/>
            <a:ext cx="401483" cy="979710"/>
          </a:xfrm>
          <a:custGeom>
            <a:avLst/>
            <a:gdLst>
              <a:gd name="connsiteX0" fmla="*/ 0 w 812800"/>
              <a:gd name="connsiteY0" fmla="*/ 1026160 h 1065107"/>
              <a:gd name="connsiteX1" fmla="*/ 345440 w 812800"/>
              <a:gd name="connsiteY1" fmla="*/ 894080 h 1065107"/>
              <a:gd name="connsiteX2" fmla="*/ 812800 w 812800"/>
              <a:gd name="connsiteY2" fmla="*/ 0 h 1065107"/>
              <a:gd name="connsiteX3" fmla="*/ 812800 w 812800"/>
              <a:gd name="connsiteY3" fmla="*/ 0 h 1065107"/>
              <a:gd name="connsiteX0" fmla="*/ 0 w 635336"/>
              <a:gd name="connsiteY0" fmla="*/ 2073231 h 2073558"/>
              <a:gd name="connsiteX1" fmla="*/ 167976 w 635336"/>
              <a:gd name="connsiteY1" fmla="*/ 894080 h 2073558"/>
              <a:gd name="connsiteX2" fmla="*/ 635336 w 635336"/>
              <a:gd name="connsiteY2" fmla="*/ 0 h 2073558"/>
              <a:gd name="connsiteX3" fmla="*/ 635336 w 635336"/>
              <a:gd name="connsiteY3" fmla="*/ 0 h 2073558"/>
              <a:gd name="connsiteX0" fmla="*/ 0 w 635336"/>
              <a:gd name="connsiteY0" fmla="*/ 2073231 h 2073550"/>
              <a:gd name="connsiteX1" fmla="*/ 500720 w 635336"/>
              <a:gd name="connsiteY1" fmla="*/ 873550 h 2073550"/>
              <a:gd name="connsiteX2" fmla="*/ 635336 w 635336"/>
              <a:gd name="connsiteY2" fmla="*/ 0 h 2073550"/>
              <a:gd name="connsiteX3" fmla="*/ 635336 w 635336"/>
              <a:gd name="connsiteY3" fmla="*/ 0 h 2073550"/>
              <a:gd name="connsiteX0" fmla="*/ 0 w 812800"/>
              <a:gd name="connsiteY0" fmla="*/ 2155356 h 2155676"/>
              <a:gd name="connsiteX1" fmla="*/ 500720 w 812800"/>
              <a:gd name="connsiteY1" fmla="*/ 955675 h 2155676"/>
              <a:gd name="connsiteX2" fmla="*/ 635336 w 812800"/>
              <a:gd name="connsiteY2" fmla="*/ 82125 h 2155676"/>
              <a:gd name="connsiteX3" fmla="*/ 812800 w 812800"/>
              <a:gd name="connsiteY3" fmla="*/ 0 h 2155676"/>
              <a:gd name="connsiteX0" fmla="*/ 0 w 812800"/>
              <a:gd name="connsiteY0" fmla="*/ 2155356 h 2155662"/>
              <a:gd name="connsiteX1" fmla="*/ 500720 w 812800"/>
              <a:gd name="connsiteY1" fmla="*/ 955675 h 2155662"/>
              <a:gd name="connsiteX2" fmla="*/ 768433 w 812800"/>
              <a:gd name="connsiteY2" fmla="*/ 307963 h 2155662"/>
              <a:gd name="connsiteX3" fmla="*/ 812800 w 812800"/>
              <a:gd name="connsiteY3" fmla="*/ 0 h 2155662"/>
              <a:gd name="connsiteX0" fmla="*/ 0 w 901532"/>
              <a:gd name="connsiteY0" fmla="*/ 2463319 h 2463626"/>
              <a:gd name="connsiteX1" fmla="*/ 500720 w 901532"/>
              <a:gd name="connsiteY1" fmla="*/ 1263638 h 2463626"/>
              <a:gd name="connsiteX2" fmla="*/ 768433 w 901532"/>
              <a:gd name="connsiteY2" fmla="*/ 615926 h 2463626"/>
              <a:gd name="connsiteX3" fmla="*/ 901532 w 901532"/>
              <a:gd name="connsiteY3" fmla="*/ 0 h 2463626"/>
              <a:gd name="connsiteX0" fmla="*/ 0 w 790616"/>
              <a:gd name="connsiteY0" fmla="*/ 2750749 h 2751056"/>
              <a:gd name="connsiteX1" fmla="*/ 500720 w 790616"/>
              <a:gd name="connsiteY1" fmla="*/ 1551068 h 2751056"/>
              <a:gd name="connsiteX2" fmla="*/ 768433 w 790616"/>
              <a:gd name="connsiteY2" fmla="*/ 903356 h 2751056"/>
              <a:gd name="connsiteX3" fmla="*/ 790616 w 790616"/>
              <a:gd name="connsiteY3" fmla="*/ 0 h 2751056"/>
              <a:gd name="connsiteX0" fmla="*/ 0 w 968080"/>
              <a:gd name="connsiteY0" fmla="*/ 2750749 h 2751088"/>
              <a:gd name="connsiteX1" fmla="*/ 500720 w 968080"/>
              <a:gd name="connsiteY1" fmla="*/ 1551068 h 2751088"/>
              <a:gd name="connsiteX2" fmla="*/ 968080 w 968080"/>
              <a:gd name="connsiteY2" fmla="*/ 390086 h 2751088"/>
              <a:gd name="connsiteX3" fmla="*/ 790616 w 968080"/>
              <a:gd name="connsiteY3" fmla="*/ 0 h 2751088"/>
              <a:gd name="connsiteX0" fmla="*/ 0 w 1056812"/>
              <a:gd name="connsiteY0" fmla="*/ 2750749 h 2751106"/>
              <a:gd name="connsiteX1" fmla="*/ 500720 w 1056812"/>
              <a:gd name="connsiteY1" fmla="*/ 1551068 h 2751106"/>
              <a:gd name="connsiteX2" fmla="*/ 1056812 w 1056812"/>
              <a:gd name="connsiteY2" fmla="*/ 123185 h 2751106"/>
              <a:gd name="connsiteX3" fmla="*/ 790616 w 1056812"/>
              <a:gd name="connsiteY3" fmla="*/ 0 h 2751106"/>
              <a:gd name="connsiteX0" fmla="*/ 0 w 1056812"/>
              <a:gd name="connsiteY0" fmla="*/ 2750749 h 2751011"/>
              <a:gd name="connsiteX1" fmla="*/ 766918 w 1056812"/>
              <a:gd name="connsiteY1" fmla="*/ 1263638 h 2751011"/>
              <a:gd name="connsiteX2" fmla="*/ 1056812 w 1056812"/>
              <a:gd name="connsiteY2" fmla="*/ 123185 h 2751011"/>
              <a:gd name="connsiteX3" fmla="*/ 790616 w 1056812"/>
              <a:gd name="connsiteY3" fmla="*/ 0 h 2751011"/>
              <a:gd name="connsiteX0" fmla="*/ 0 w 724067"/>
              <a:gd name="connsiteY0" fmla="*/ 2709688 h 2709959"/>
              <a:gd name="connsiteX1" fmla="*/ 434173 w 724067"/>
              <a:gd name="connsiteY1" fmla="*/ 1263638 h 2709959"/>
              <a:gd name="connsiteX2" fmla="*/ 724067 w 724067"/>
              <a:gd name="connsiteY2" fmla="*/ 123185 h 2709959"/>
              <a:gd name="connsiteX3" fmla="*/ 457871 w 724067"/>
              <a:gd name="connsiteY3" fmla="*/ 0 h 2709959"/>
              <a:gd name="connsiteX0" fmla="*/ 0 w 724067"/>
              <a:gd name="connsiteY0" fmla="*/ 2812341 h 2812612"/>
              <a:gd name="connsiteX1" fmla="*/ 434173 w 724067"/>
              <a:gd name="connsiteY1" fmla="*/ 1366291 h 2812612"/>
              <a:gd name="connsiteX2" fmla="*/ 724067 w 724067"/>
              <a:gd name="connsiteY2" fmla="*/ 225838 h 2812612"/>
              <a:gd name="connsiteX3" fmla="*/ 346956 w 724067"/>
              <a:gd name="connsiteY3" fmla="*/ 0 h 2812612"/>
              <a:gd name="connsiteX0" fmla="*/ 0 w 1300826"/>
              <a:gd name="connsiteY0" fmla="*/ 3140834 h 3141049"/>
              <a:gd name="connsiteX1" fmla="*/ 1010932 w 1300826"/>
              <a:gd name="connsiteY1" fmla="*/ 1366291 h 3141049"/>
              <a:gd name="connsiteX2" fmla="*/ 1300826 w 1300826"/>
              <a:gd name="connsiteY2" fmla="*/ 225838 h 3141049"/>
              <a:gd name="connsiteX3" fmla="*/ 923715 w 1300826"/>
              <a:gd name="connsiteY3" fmla="*/ 0 h 3141049"/>
              <a:gd name="connsiteX0" fmla="*/ 0 w 1300826"/>
              <a:gd name="connsiteY0" fmla="*/ 3140834 h 3140834"/>
              <a:gd name="connsiteX1" fmla="*/ 1010932 w 1300826"/>
              <a:gd name="connsiteY1" fmla="*/ 1366291 h 3140834"/>
              <a:gd name="connsiteX2" fmla="*/ 1300826 w 1300826"/>
              <a:gd name="connsiteY2" fmla="*/ 225838 h 3140834"/>
              <a:gd name="connsiteX3" fmla="*/ 923715 w 1300826"/>
              <a:gd name="connsiteY3" fmla="*/ 0 h 3140834"/>
              <a:gd name="connsiteX0" fmla="*/ 0 w 1145544"/>
              <a:gd name="connsiteY0" fmla="*/ 2935525 h 2935525"/>
              <a:gd name="connsiteX1" fmla="*/ 855650 w 1145544"/>
              <a:gd name="connsiteY1" fmla="*/ 1366291 h 2935525"/>
              <a:gd name="connsiteX2" fmla="*/ 1145544 w 1145544"/>
              <a:gd name="connsiteY2" fmla="*/ 225838 h 2935525"/>
              <a:gd name="connsiteX3" fmla="*/ 768433 w 1145544"/>
              <a:gd name="connsiteY3" fmla="*/ 0 h 2935525"/>
              <a:gd name="connsiteX0" fmla="*/ 0 w 1147911"/>
              <a:gd name="connsiteY0" fmla="*/ 2935525 h 2935525"/>
              <a:gd name="connsiteX1" fmla="*/ 988747 w 1147911"/>
              <a:gd name="connsiteY1" fmla="*/ 1366291 h 2935525"/>
              <a:gd name="connsiteX2" fmla="*/ 1145544 w 1147911"/>
              <a:gd name="connsiteY2" fmla="*/ 225838 h 2935525"/>
              <a:gd name="connsiteX3" fmla="*/ 768433 w 1147911"/>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1212095"/>
              <a:gd name="connsiteY0" fmla="*/ 2935525 h 2935525"/>
              <a:gd name="connsiteX1" fmla="*/ 988747 w 1212095"/>
              <a:gd name="connsiteY1" fmla="*/ 1366291 h 2935525"/>
              <a:gd name="connsiteX2" fmla="*/ 1212095 w 1212095"/>
              <a:gd name="connsiteY2" fmla="*/ 328492 h 2935525"/>
              <a:gd name="connsiteX3" fmla="*/ 768433 w 1212095"/>
              <a:gd name="connsiteY3" fmla="*/ 0 h 2935525"/>
              <a:gd name="connsiteX0" fmla="*/ 0 w 746251"/>
              <a:gd name="connsiteY0" fmla="*/ 2607033 h 2607033"/>
              <a:gd name="connsiteX1" fmla="*/ 522903 w 746251"/>
              <a:gd name="connsiteY1" fmla="*/ 1366291 h 2607033"/>
              <a:gd name="connsiteX2" fmla="*/ 746251 w 746251"/>
              <a:gd name="connsiteY2" fmla="*/ 328492 h 2607033"/>
              <a:gd name="connsiteX3" fmla="*/ 302589 w 746251"/>
              <a:gd name="connsiteY3" fmla="*/ 0 h 2607033"/>
              <a:gd name="connsiteX0" fmla="*/ 22785 w 769036"/>
              <a:gd name="connsiteY0" fmla="*/ 2607033 h 2652425"/>
              <a:gd name="connsiteX1" fmla="*/ 545688 w 769036"/>
              <a:gd name="connsiteY1" fmla="*/ 1366291 h 2652425"/>
              <a:gd name="connsiteX2" fmla="*/ 769036 w 769036"/>
              <a:gd name="connsiteY2" fmla="*/ 328492 h 2652425"/>
              <a:gd name="connsiteX3" fmla="*/ 325374 w 769036"/>
              <a:gd name="connsiteY3" fmla="*/ 0 h 2652425"/>
              <a:gd name="connsiteX0" fmla="*/ 0 w 746251"/>
              <a:gd name="connsiteY0" fmla="*/ 2607033 h 2607033"/>
              <a:gd name="connsiteX1" fmla="*/ 746251 w 746251"/>
              <a:gd name="connsiteY1" fmla="*/ 328492 h 2607033"/>
              <a:gd name="connsiteX2" fmla="*/ 302589 w 746251"/>
              <a:gd name="connsiteY2" fmla="*/ 0 h 2607033"/>
              <a:gd name="connsiteX0" fmla="*/ 0 w 701884"/>
              <a:gd name="connsiteY0" fmla="*/ 2607033 h 2607033"/>
              <a:gd name="connsiteX1" fmla="*/ 701884 w 701884"/>
              <a:gd name="connsiteY1" fmla="*/ 574862 h 2607033"/>
              <a:gd name="connsiteX2" fmla="*/ 302589 w 701884"/>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709335"/>
              <a:gd name="connsiteY0" fmla="*/ 2607033 h 2607033"/>
              <a:gd name="connsiteX1" fmla="*/ 701884 w 709335"/>
              <a:gd name="connsiteY1" fmla="*/ 574862 h 2607033"/>
              <a:gd name="connsiteX2" fmla="*/ 302589 w 709335"/>
              <a:gd name="connsiteY2" fmla="*/ 0 h 2607033"/>
              <a:gd name="connsiteX0" fmla="*/ 0 w 958276"/>
              <a:gd name="connsiteY0" fmla="*/ 1874591 h 1874591"/>
              <a:gd name="connsiteX1" fmla="*/ 952811 w 958276"/>
              <a:gd name="connsiteY1" fmla="*/ 574862 h 1874591"/>
              <a:gd name="connsiteX2" fmla="*/ 553516 w 958276"/>
              <a:gd name="connsiteY2" fmla="*/ 0 h 1874591"/>
              <a:gd name="connsiteX0" fmla="*/ 0 w 960852"/>
              <a:gd name="connsiteY0" fmla="*/ 1874591 h 1874591"/>
              <a:gd name="connsiteX1" fmla="*/ 952811 w 960852"/>
              <a:gd name="connsiteY1" fmla="*/ 574862 h 1874591"/>
              <a:gd name="connsiteX2" fmla="*/ 553516 w 960852"/>
              <a:gd name="connsiteY2" fmla="*/ 0 h 1874591"/>
              <a:gd name="connsiteX0" fmla="*/ 0 w 962879"/>
              <a:gd name="connsiteY0" fmla="*/ 1874591 h 1874591"/>
              <a:gd name="connsiteX1" fmla="*/ 952811 w 962879"/>
              <a:gd name="connsiteY1" fmla="*/ 574862 h 1874591"/>
              <a:gd name="connsiteX2" fmla="*/ 553516 w 962879"/>
              <a:gd name="connsiteY2" fmla="*/ 0 h 1874591"/>
              <a:gd name="connsiteX0" fmla="*/ 0 w 766799"/>
              <a:gd name="connsiteY0" fmla="*/ 2422322 h 2422322"/>
              <a:gd name="connsiteX1" fmla="*/ 750720 w 766799"/>
              <a:gd name="connsiteY1" fmla="*/ 574862 h 2422322"/>
              <a:gd name="connsiteX2" fmla="*/ 351425 w 766799"/>
              <a:gd name="connsiteY2" fmla="*/ 0 h 2422322"/>
              <a:gd name="connsiteX0" fmla="*/ 0 w 383551"/>
              <a:gd name="connsiteY0" fmla="*/ 2422322 h 2422322"/>
              <a:gd name="connsiteX1" fmla="*/ 144451 w 383551"/>
              <a:gd name="connsiteY1" fmla="*/ 1550092 h 2422322"/>
              <a:gd name="connsiteX2" fmla="*/ 351425 w 383551"/>
              <a:gd name="connsiteY2" fmla="*/ 0 h 2422322"/>
              <a:gd name="connsiteX0" fmla="*/ 976593 w 1311132"/>
              <a:gd name="connsiteY0" fmla="*/ 1166547 h 1166547"/>
              <a:gd name="connsiteX1" fmla="*/ 1121044 w 1311132"/>
              <a:gd name="connsiteY1" fmla="*/ 294317 h 1166547"/>
              <a:gd name="connsiteX2" fmla="*/ 0 w 1311132"/>
              <a:gd name="connsiteY2" fmla="*/ 0 h 1166547"/>
              <a:gd name="connsiteX0" fmla="*/ 976593 w 1311132"/>
              <a:gd name="connsiteY0" fmla="*/ 1166547 h 1166547"/>
              <a:gd name="connsiteX1" fmla="*/ 1121044 w 1311132"/>
              <a:gd name="connsiteY1" fmla="*/ 294317 h 1166547"/>
              <a:gd name="connsiteX2" fmla="*/ 0 w 1311132"/>
              <a:gd name="connsiteY2" fmla="*/ 0 h 1166547"/>
              <a:gd name="connsiteX0" fmla="*/ 976593 w 1150653"/>
              <a:gd name="connsiteY0" fmla="*/ 1166547 h 1166547"/>
              <a:gd name="connsiteX1" fmla="*/ 1121044 w 1150653"/>
              <a:gd name="connsiteY1" fmla="*/ 294317 h 1166547"/>
              <a:gd name="connsiteX2" fmla="*/ 0 w 1150653"/>
              <a:gd name="connsiteY2" fmla="*/ 0 h 1166547"/>
              <a:gd name="connsiteX0" fmla="*/ 976593 w 1141622"/>
              <a:gd name="connsiteY0" fmla="*/ 1166547 h 1166547"/>
              <a:gd name="connsiteX1" fmla="*/ 1121044 w 1141622"/>
              <a:gd name="connsiteY1" fmla="*/ 294317 h 1166547"/>
              <a:gd name="connsiteX2" fmla="*/ 0 w 1141622"/>
              <a:gd name="connsiteY2" fmla="*/ 0 h 1166547"/>
              <a:gd name="connsiteX0" fmla="*/ 976593 w 1006981"/>
              <a:gd name="connsiteY0" fmla="*/ 1166547 h 1166547"/>
              <a:gd name="connsiteX1" fmla="*/ 947825 w 1006981"/>
              <a:gd name="connsiteY1" fmla="*/ 267599 h 1166547"/>
              <a:gd name="connsiteX2" fmla="*/ 0 w 1006981"/>
              <a:gd name="connsiteY2" fmla="*/ 0 h 1166547"/>
              <a:gd name="connsiteX0" fmla="*/ 32981 w 353366"/>
              <a:gd name="connsiteY0" fmla="*/ 1407015 h 1407015"/>
              <a:gd name="connsiteX1" fmla="*/ 4213 w 353366"/>
              <a:gd name="connsiteY1" fmla="*/ 508067 h 1407015"/>
              <a:gd name="connsiteX2" fmla="*/ 297796 w 353366"/>
              <a:gd name="connsiteY2" fmla="*/ 0 h 1407015"/>
              <a:gd name="connsiteX0" fmla="*/ 115133 w 379948"/>
              <a:gd name="connsiteY0" fmla="*/ 1407015 h 1407015"/>
              <a:gd name="connsiteX1" fmla="*/ 86365 w 379948"/>
              <a:gd name="connsiteY1" fmla="*/ 508067 h 1407015"/>
              <a:gd name="connsiteX2" fmla="*/ 379948 w 379948"/>
              <a:gd name="connsiteY2" fmla="*/ 0 h 1407015"/>
              <a:gd name="connsiteX0" fmla="*/ 216178 w 379948"/>
              <a:gd name="connsiteY0" fmla="*/ 1473812 h 1473812"/>
              <a:gd name="connsiteX1" fmla="*/ 86365 w 379948"/>
              <a:gd name="connsiteY1" fmla="*/ 508067 h 1473812"/>
              <a:gd name="connsiteX2" fmla="*/ 379948 w 379948"/>
              <a:gd name="connsiteY2" fmla="*/ 0 h 1473812"/>
              <a:gd name="connsiteX0" fmla="*/ 216178 w 379948"/>
              <a:gd name="connsiteY0" fmla="*/ 1473812 h 1473812"/>
              <a:gd name="connsiteX1" fmla="*/ 86365 w 379948"/>
              <a:gd name="connsiteY1" fmla="*/ 508067 h 1473812"/>
              <a:gd name="connsiteX2" fmla="*/ 379948 w 379948"/>
              <a:gd name="connsiteY2" fmla="*/ 0 h 1473812"/>
              <a:gd name="connsiteX0" fmla="*/ 322711 w 486481"/>
              <a:gd name="connsiteY0" fmla="*/ 1473812 h 1473812"/>
              <a:gd name="connsiteX1" fmla="*/ 34113 w 486481"/>
              <a:gd name="connsiteY1" fmla="*/ 508067 h 1473812"/>
              <a:gd name="connsiteX2" fmla="*/ 486481 w 486481"/>
              <a:gd name="connsiteY2" fmla="*/ 0 h 1473812"/>
              <a:gd name="connsiteX0" fmla="*/ 496359 w 660129"/>
              <a:gd name="connsiteY0" fmla="*/ 1473812 h 1473812"/>
              <a:gd name="connsiteX1" fmla="*/ 8240 w 660129"/>
              <a:gd name="connsiteY1" fmla="*/ 591425 h 1473812"/>
              <a:gd name="connsiteX2" fmla="*/ 207761 w 660129"/>
              <a:gd name="connsiteY2" fmla="*/ 508067 h 1473812"/>
              <a:gd name="connsiteX3" fmla="*/ 660129 w 660129"/>
              <a:gd name="connsiteY3" fmla="*/ 0 h 1473812"/>
              <a:gd name="connsiteX0" fmla="*/ 322713 w 486483"/>
              <a:gd name="connsiteY0" fmla="*/ 1473812 h 1473812"/>
              <a:gd name="connsiteX1" fmla="*/ 34115 w 486483"/>
              <a:gd name="connsiteY1" fmla="*/ 508067 h 1473812"/>
              <a:gd name="connsiteX2" fmla="*/ 486483 w 486483"/>
              <a:gd name="connsiteY2" fmla="*/ 0 h 1473812"/>
              <a:gd name="connsiteX0" fmla="*/ 488799 w 652569"/>
              <a:gd name="connsiteY0" fmla="*/ 1473812 h 1473812"/>
              <a:gd name="connsiteX1" fmla="*/ 12546 w 652569"/>
              <a:gd name="connsiteY1" fmla="*/ 534785 h 1473812"/>
              <a:gd name="connsiteX2" fmla="*/ 652569 w 652569"/>
              <a:gd name="connsiteY2" fmla="*/ 0 h 1473812"/>
              <a:gd name="connsiteX0" fmla="*/ 488799 w 652569"/>
              <a:gd name="connsiteY0" fmla="*/ 1473812 h 1473812"/>
              <a:gd name="connsiteX1" fmla="*/ 12546 w 652569"/>
              <a:gd name="connsiteY1" fmla="*/ 534785 h 1473812"/>
              <a:gd name="connsiteX2" fmla="*/ 652569 w 652569"/>
              <a:gd name="connsiteY2" fmla="*/ 0 h 1473812"/>
            </a:gdLst>
            <a:ahLst/>
            <a:cxnLst>
              <a:cxn ang="0">
                <a:pos x="connsiteX0" y="connsiteY0"/>
              </a:cxn>
              <a:cxn ang="0">
                <a:pos x="connsiteX1" y="connsiteY1"/>
              </a:cxn>
              <a:cxn ang="0">
                <a:pos x="connsiteX2" y="connsiteY2"/>
              </a:cxn>
            </a:cxnLst>
            <a:rect l="l" t="t" r="r" b="b"/>
            <a:pathLst>
              <a:path w="652569" h="1473812">
                <a:moveTo>
                  <a:pt x="488799" y="1473812"/>
                </a:moveTo>
                <a:cubicBezTo>
                  <a:pt x="428674" y="1272615"/>
                  <a:pt x="57427" y="833857"/>
                  <a:pt x="12546" y="534785"/>
                </a:cubicBezTo>
                <a:cubicBezTo>
                  <a:pt x="-46609" y="240510"/>
                  <a:pt x="93139" y="29341"/>
                  <a:pt x="652569"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Kép 1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5200" y="130175"/>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2772" name="Rectangle 2"/>
          <p:cNvSpPr>
            <a:spLocks noGrp="1" noChangeArrowheads="1"/>
          </p:cNvSpPr>
          <p:nvPr>
            <p:ph type="title"/>
          </p:nvPr>
        </p:nvSpPr>
        <p:spPr>
          <a:xfrm>
            <a:off x="1143000" y="152400"/>
            <a:ext cx="6172200" cy="792163"/>
          </a:xfrm>
        </p:spPr>
        <p:txBody>
          <a:bodyPr/>
          <a:lstStyle/>
          <a:p>
            <a:pPr marL="342900" indent="-342900" algn="ctr" eaLnBrk="1" hangingPunct="1">
              <a:lnSpc>
                <a:spcPct val="90000"/>
              </a:lnSpc>
            </a:pPr>
            <a:r>
              <a:rPr lang="en-US" sz="3600" b="1" dirty="0"/>
              <a:t>SI2-9a: </a:t>
            </a:r>
            <a:r>
              <a:rPr lang="en-US" sz="3600" b="1" dirty="0" err="1"/>
              <a:t>en</a:t>
            </a:r>
            <a:r>
              <a:rPr lang="en-US" sz="3600" b="1" dirty="0"/>
              <a:t> direction de S1</a:t>
            </a:r>
          </a:p>
        </p:txBody>
      </p:sp>
      <p:sp>
        <p:nvSpPr>
          <p:cNvPr id="28675" name="Szövegdoboz 7"/>
          <p:cNvSpPr txBox="1">
            <a:spLocks noChangeArrowheads="1"/>
          </p:cNvSpPr>
          <p:nvPr/>
        </p:nvSpPr>
        <p:spPr bwMode="auto">
          <a:xfrm>
            <a:off x="432047" y="4463241"/>
            <a:ext cx="7812361" cy="2223686"/>
          </a:xfrm>
          <a:prstGeom prst="rect">
            <a:avLst/>
          </a:prstGeom>
          <a:noFill/>
          <a:ln w="9525">
            <a:noFill/>
            <a:miter lim="800000"/>
            <a:headEnd/>
            <a:tailEnd/>
          </a:ln>
        </p:spPr>
        <p:txBody>
          <a:bodyPr wrap="square">
            <a:spAutoFit/>
          </a:bodyPr>
          <a:lstStyle/>
          <a:p>
            <a:pPr>
              <a:defRPr/>
            </a:pPr>
            <a:r>
              <a:rPr lang="fr-FR" sz="1600" dirty="0"/>
              <a:t>Retournez en direction de la salle de comptage S1. </a:t>
            </a:r>
          </a:p>
          <a:p>
            <a:pPr>
              <a:defRPr/>
            </a:pPr>
            <a:endParaRPr lang="fr-FR" sz="1600" dirty="0"/>
          </a:p>
          <a:p>
            <a:pPr marL="342900" indent="-342900">
              <a:buFontTx/>
              <a:buAutoNum type="arabicPeriod"/>
              <a:defRPr/>
            </a:pPr>
            <a:r>
              <a:rPr lang="fr-FR" sz="1600" dirty="0"/>
              <a:t>Vérifiez les panels de détection de feu. Appelez le 165000 si vous voyez des anomalies. (Appelez seulement pendant les heures de travail)</a:t>
            </a:r>
          </a:p>
          <a:p>
            <a:pPr marL="342900" indent="-342900">
              <a:buFontTx/>
              <a:buAutoNum type="arabicPeriod"/>
              <a:defRPr/>
            </a:pPr>
            <a:r>
              <a:rPr lang="fr-FR" sz="1600" dirty="0"/>
              <a:t>Vérifiez les armoires Rouges et de Premiers Secours à cet endroit </a:t>
            </a:r>
            <a:r>
              <a:rPr lang="fr-FR" sz="1050" dirty="0"/>
              <a:t>(instructions à la fin de l’itinéraire)</a:t>
            </a:r>
          </a:p>
          <a:p>
            <a:pPr marL="342900" indent="-342900">
              <a:buFontTx/>
              <a:buAutoNum type="arabicPeriod"/>
              <a:defRPr/>
            </a:pPr>
            <a:r>
              <a:rPr lang="fr-FR" sz="1600" dirty="0"/>
              <a:t>Vérifiez le défibrillateur au mur. Instructions ci-dessous.</a:t>
            </a:r>
          </a:p>
          <a:p>
            <a:pPr marL="342900" indent="-342900">
              <a:buFontTx/>
              <a:buAutoNum type="arabicPeriod"/>
              <a:defRPr/>
            </a:pPr>
            <a:r>
              <a:rPr lang="fr-FR" sz="1600" dirty="0"/>
              <a:t>Testez le Contrôleur Mains-Pieds en montant sur celui-ci et en mettant vos mains dans les espaces correspondants.</a:t>
            </a:r>
          </a:p>
        </p:txBody>
      </p:sp>
      <p:pic>
        <p:nvPicPr>
          <p:cNvPr id="32774" name="Kép 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1354286" y="1120406"/>
            <a:ext cx="5749627" cy="32341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0" name="Egyenes összekötő nyíllal 9"/>
          <p:cNvCxnSpPr>
            <a:stCxn id="32776" idx="1"/>
          </p:cNvCxnSpPr>
          <p:nvPr/>
        </p:nvCxnSpPr>
        <p:spPr>
          <a:xfrm flipH="1" flipV="1">
            <a:off x="3380781" y="2276401"/>
            <a:ext cx="438736" cy="365803"/>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776" name="Szövegdoboz 14"/>
          <p:cNvSpPr txBox="1">
            <a:spLocks noChangeArrowheads="1"/>
          </p:cNvSpPr>
          <p:nvPr/>
        </p:nvSpPr>
        <p:spPr bwMode="auto">
          <a:xfrm>
            <a:off x="3819517" y="2226705"/>
            <a:ext cx="1285875"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b="1">
                <a:solidFill>
                  <a:srgbClr val="FFFF00"/>
                </a:solidFill>
              </a:rPr>
              <a:t>Unités de detection de feu</a:t>
            </a:r>
          </a:p>
        </p:txBody>
      </p:sp>
      <p:sp>
        <p:nvSpPr>
          <p:cNvPr id="32777" name="Dia számának helye 21"/>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9A178B-6CA0-481A-83D8-C3FE94BE5D30}" type="slidenum">
              <a:rPr lang="en-US" smtClean="0"/>
              <a:pPr eaLnBrk="1" hangingPunct="1"/>
              <a:t>34</a:t>
            </a:fld>
            <a:endParaRPr lang="en-US"/>
          </a:p>
        </p:txBody>
      </p:sp>
      <p:sp>
        <p:nvSpPr>
          <p:cNvPr id="32779" name="Szövegdoboz 14"/>
          <p:cNvSpPr txBox="1">
            <a:spLocks noChangeArrowheads="1"/>
          </p:cNvSpPr>
          <p:nvPr/>
        </p:nvSpPr>
        <p:spPr bwMode="auto">
          <a:xfrm>
            <a:off x="3819517" y="3203452"/>
            <a:ext cx="1688587" cy="10772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b="1">
                <a:solidFill>
                  <a:srgbClr val="FF0000"/>
                </a:solidFill>
              </a:rPr>
              <a:t>Armoire avec défibrillateur et masques auto-sauveteurs</a:t>
            </a:r>
          </a:p>
        </p:txBody>
      </p:sp>
      <p:sp>
        <p:nvSpPr>
          <p:cNvPr id="22" name="Szövegdoboz 15"/>
          <p:cNvSpPr txBox="1">
            <a:spLocks noChangeArrowheads="1"/>
          </p:cNvSpPr>
          <p:nvPr/>
        </p:nvSpPr>
        <p:spPr bwMode="auto">
          <a:xfrm>
            <a:off x="2339751" y="3068911"/>
            <a:ext cx="1041030" cy="646331"/>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fr-FR" sz="1200" b="1">
                <a:solidFill>
                  <a:srgbClr val="FFFF00"/>
                </a:solidFill>
              </a:rPr>
              <a:t>Contrôleur Mains-Pieds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Kép 1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5200" y="130175"/>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2771" name="Text Box 3"/>
          <p:cNvSpPr txBox="1">
            <a:spLocks noChangeArrowheads="1"/>
          </p:cNvSpPr>
          <p:nvPr/>
        </p:nvSpPr>
        <p:spPr bwMode="auto">
          <a:xfrm>
            <a:off x="64762" y="1190265"/>
            <a:ext cx="4489553" cy="30777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Vérification du défibrillateur:</a:t>
            </a:r>
          </a:p>
          <a:p>
            <a:pPr eaLnBrk="1" hangingPunct="1"/>
            <a:r>
              <a:rPr lang="fr-FR" sz="1600" i="1" dirty="0"/>
              <a:t>Cette boîte se trouve sur le mur droit, près de la porte d’entrée de la salle des gaz.</a:t>
            </a:r>
            <a:endParaRPr lang="fr-FR" sz="1600" dirty="0"/>
          </a:p>
          <a:p>
            <a:pPr eaLnBrk="1" hangingPunct="1">
              <a:buFontTx/>
              <a:buChar char="-"/>
            </a:pPr>
            <a:r>
              <a:rPr lang="fr-FR" sz="1600" dirty="0"/>
              <a:t> Vérifiez le scellé sur la boîte (scellé rouge)</a:t>
            </a:r>
            <a:r>
              <a:rPr lang="fr-FR" sz="1600" dirty="0">
                <a:solidFill>
                  <a:srgbClr val="FFCC00"/>
                </a:solidFill>
              </a:rPr>
              <a:t> </a:t>
            </a:r>
            <a:r>
              <a:rPr lang="fr-FR" sz="1600" dirty="0"/>
              <a:t>qui doit être intact. </a:t>
            </a:r>
            <a:endParaRPr lang="fr-FR" sz="1600" b="1" strike="sngStrike" dirty="0"/>
          </a:p>
          <a:p>
            <a:pPr eaLnBrk="1" hangingPunct="1">
              <a:buFontTx/>
              <a:buChar char="-"/>
            </a:pPr>
            <a:r>
              <a:rPr lang="fr-FR" sz="1600" dirty="0"/>
              <a:t> Vérifiez que la lumière rouge clignote. </a:t>
            </a:r>
          </a:p>
          <a:p>
            <a:pPr eaLnBrk="1" hangingPunct="1"/>
            <a:r>
              <a:rPr lang="fr-FR" sz="1600" dirty="0">
                <a:solidFill>
                  <a:srgbClr val="FF0000"/>
                </a:solidFill>
              </a:rPr>
              <a:t>Si vous constatez que l’un des scellés est cassé ou manquant ou que la lumière verte ne clignote pas, faîtes une note dans votre e-log et informez </a:t>
            </a:r>
            <a:r>
              <a:rPr lang="fr-FR" sz="1600" u="sng" dirty="0">
                <a:solidFill>
                  <a:srgbClr val="FF0000"/>
                </a:solidFill>
              </a:rPr>
              <a:t>Davide </a:t>
            </a:r>
            <a:r>
              <a:rPr lang="fr-FR" sz="1600" u="sng" dirty="0" err="1">
                <a:solidFill>
                  <a:srgbClr val="FF0000"/>
                </a:solidFill>
              </a:rPr>
              <a:t>Pagnani</a:t>
            </a:r>
            <a:r>
              <a:rPr lang="fr-FR" sz="1600" u="sng" dirty="0">
                <a:solidFill>
                  <a:srgbClr val="FF0000"/>
                </a:solidFill>
              </a:rPr>
              <a:t> (164813)</a:t>
            </a:r>
            <a:r>
              <a:rPr lang="fr-FR" sz="1600" dirty="0">
                <a:solidFill>
                  <a:srgbClr val="FF0000"/>
                </a:solidFill>
              </a:rPr>
              <a:t> ou Niels Dupont (165186) (Appelez seulement pendant les heures de travail )</a:t>
            </a:r>
          </a:p>
        </p:txBody>
      </p:sp>
      <p:sp>
        <p:nvSpPr>
          <p:cNvPr id="32772" name="Rectangle 2"/>
          <p:cNvSpPr>
            <a:spLocks noGrp="1" noChangeArrowheads="1"/>
          </p:cNvSpPr>
          <p:nvPr>
            <p:ph type="title"/>
          </p:nvPr>
        </p:nvSpPr>
        <p:spPr>
          <a:xfrm>
            <a:off x="1143000" y="152400"/>
            <a:ext cx="6172200" cy="792163"/>
          </a:xfrm>
        </p:spPr>
        <p:txBody>
          <a:bodyPr/>
          <a:lstStyle/>
          <a:p>
            <a:pPr marL="342900" indent="-342900" algn="ctr" eaLnBrk="1" hangingPunct="1">
              <a:lnSpc>
                <a:spcPct val="90000"/>
              </a:lnSpc>
            </a:pPr>
            <a:r>
              <a:rPr lang="en-US" sz="3600" b="1" dirty="0"/>
              <a:t>SI2-9a: </a:t>
            </a:r>
            <a:r>
              <a:rPr lang="en-US" sz="3600" b="1" dirty="0" err="1"/>
              <a:t>en</a:t>
            </a:r>
            <a:r>
              <a:rPr lang="en-US" sz="3600" b="1" dirty="0"/>
              <a:t> direction de S1</a:t>
            </a:r>
          </a:p>
        </p:txBody>
      </p:sp>
      <p:sp>
        <p:nvSpPr>
          <p:cNvPr id="32777" name="Dia számának helye 21"/>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9A178B-6CA0-481A-83D8-C3FE94BE5D30}" type="slidenum">
              <a:rPr lang="en-US" smtClean="0"/>
              <a:pPr eaLnBrk="1" hangingPunct="1"/>
              <a:t>35</a:t>
            </a:fld>
            <a:endParaRPr lang="en-US"/>
          </a:p>
        </p:txBody>
      </p:sp>
      <p:pic>
        <p:nvPicPr>
          <p:cNvPr id="32780" name="Kép 21"/>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4607095" y="1340768"/>
            <a:ext cx="4351118" cy="244750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6" name="Ellipszis 15"/>
          <p:cNvSpPr/>
          <p:nvPr/>
        </p:nvSpPr>
        <p:spPr>
          <a:xfrm>
            <a:off x="7518053" y="1484017"/>
            <a:ext cx="285750" cy="2880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2" name="Szövegdoboz 14"/>
          <p:cNvSpPr txBox="1">
            <a:spLocks noChangeArrowheads="1"/>
          </p:cNvSpPr>
          <p:nvPr/>
        </p:nvSpPr>
        <p:spPr bwMode="auto">
          <a:xfrm>
            <a:off x="5638429" y="2868717"/>
            <a:ext cx="2022499"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dirty="0">
                <a:solidFill>
                  <a:srgbClr val="FFFF00"/>
                </a:solidFill>
              </a:rPr>
              <a:t>Armoires Rouge et de Premiers Secours</a:t>
            </a:r>
          </a:p>
        </p:txBody>
      </p:sp>
      <p:sp>
        <p:nvSpPr>
          <p:cNvPr id="32783" name="Szövegdoboz 14"/>
          <p:cNvSpPr txBox="1">
            <a:spLocks noChangeArrowheads="1"/>
          </p:cNvSpPr>
          <p:nvPr/>
        </p:nvSpPr>
        <p:spPr bwMode="auto">
          <a:xfrm>
            <a:off x="6732240" y="2247485"/>
            <a:ext cx="1571625"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b="1" dirty="0">
                <a:solidFill>
                  <a:srgbClr val="FFFF00"/>
                </a:solidFill>
              </a:rPr>
              <a:t>Défibrillateur</a:t>
            </a:r>
          </a:p>
        </p:txBody>
      </p:sp>
      <p:sp>
        <p:nvSpPr>
          <p:cNvPr id="32784" name="Szövegdoboz 14"/>
          <p:cNvSpPr txBox="1">
            <a:spLocks noChangeArrowheads="1"/>
          </p:cNvSpPr>
          <p:nvPr/>
        </p:nvSpPr>
        <p:spPr bwMode="auto">
          <a:xfrm>
            <a:off x="4572000" y="3284216"/>
            <a:ext cx="641797"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i="1" dirty="0">
                <a:solidFill>
                  <a:srgbClr val="FFFF00"/>
                </a:solidFill>
              </a:rPr>
              <a:t>Porte de la salle des </a:t>
            </a:r>
            <a:r>
              <a:rPr lang="en-US" sz="800" b="1" i="1" dirty="0" err="1">
                <a:solidFill>
                  <a:srgbClr val="FFFF00"/>
                </a:solidFill>
              </a:rPr>
              <a:t>gaz</a:t>
            </a:r>
            <a:endParaRPr lang="en-US" sz="800" b="1" i="1" dirty="0">
              <a:solidFill>
                <a:srgbClr val="FFFF00"/>
              </a:solidFill>
            </a:endParaRPr>
          </a:p>
        </p:txBody>
      </p:sp>
      <p:sp>
        <p:nvSpPr>
          <p:cNvPr id="30" name="Ellipszis 29"/>
          <p:cNvSpPr/>
          <p:nvPr/>
        </p:nvSpPr>
        <p:spPr>
          <a:xfrm>
            <a:off x="5357813" y="2276104"/>
            <a:ext cx="428625" cy="4286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 Box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287DE6-BEFF-704A-BD54-202DD51992E6}"/>
              </a:ext>
            </a:extLst>
          </p:cNvPr>
          <p:cNvSpPr txBox="1">
            <a:spLocks noChangeArrowheads="1"/>
          </p:cNvSpPr>
          <p:nvPr/>
        </p:nvSpPr>
        <p:spPr bwMode="auto">
          <a:xfrm>
            <a:off x="539552" y="4913292"/>
            <a:ext cx="4763633" cy="135421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Vérification du chargeur TETRA</a:t>
            </a:r>
          </a:p>
          <a:p>
            <a:pPr marL="171450" indent="-171450" eaLnBrk="1" hangingPunct="1">
              <a:buFont typeface="Lucida Grande"/>
              <a:buChar char="-"/>
            </a:pPr>
            <a:r>
              <a:rPr lang="fr-FR" sz="1600" dirty="0"/>
              <a:t>Vérifiez que toutes les </a:t>
            </a:r>
            <a:r>
              <a:rPr lang="fr-FR" sz="1600" dirty="0" err="1"/>
              <a:t>LEDs</a:t>
            </a:r>
            <a:r>
              <a:rPr lang="fr-FR" sz="1600" dirty="0"/>
              <a:t> du chargeur de batterie FONCTIONNENT (vert ou orange = OK)</a:t>
            </a:r>
            <a:endParaRPr lang="fr-FR" sz="1600" dirty="0">
              <a:solidFill>
                <a:srgbClr val="7030A0"/>
              </a:solidFill>
            </a:endParaRPr>
          </a:p>
          <a:p>
            <a:pPr marL="171450" indent="-171450" eaLnBrk="1" hangingPunct="1">
              <a:buFont typeface="Lucida Grande"/>
              <a:buChar char="-"/>
            </a:pPr>
            <a:r>
              <a:rPr lang="fr-FR" sz="1600" dirty="0">
                <a:solidFill>
                  <a:srgbClr val="FF0000"/>
                </a:solidFill>
              </a:rPr>
              <a:t>Si ce n’est pas le cas, mentionnez-le dans votre e-log</a:t>
            </a:r>
          </a:p>
        </p:txBody>
      </p:sp>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05DA47B-9BB7-7E4F-9BDD-72EE5938C032}"/>
              </a:ext>
            </a:extLst>
          </p:cNvPr>
          <p:cNvPicPr>
            <a:picLocks noChangeAspect="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741" t="-3536" r="5224" b="1"/>
          <a:stretch/>
        </p:blipFill>
        <p:spPr>
          <a:xfrm rot="5400000">
            <a:off x="5358785" y="4059786"/>
            <a:ext cx="2734359" cy="2496944"/>
          </a:xfrm>
          <a:prstGeom prst="rect">
            <a:avLst/>
          </a:prstGeom>
        </p:spPr>
      </p:pic>
      <p:sp>
        <p:nvSpPr>
          <p:cNvPr id="21" name="Ellipszis 2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EBB350F-B78A-6A41-9D7B-BB6611C17EAA}"/>
              </a:ext>
            </a:extLst>
          </p:cNvPr>
          <p:cNvSpPr/>
          <p:nvPr/>
        </p:nvSpPr>
        <p:spPr>
          <a:xfrm>
            <a:off x="5836359" y="5445224"/>
            <a:ext cx="1381111" cy="76212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1623680"/>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Lekerekített téglalap 1"/>
          <p:cNvSpPr/>
          <p:nvPr/>
        </p:nvSpPr>
        <p:spPr>
          <a:xfrm>
            <a:off x="7524328" y="4077072"/>
            <a:ext cx="1511722" cy="245268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fr-FR" sz="1400" b="1" dirty="0">
                <a:solidFill>
                  <a:srgbClr val="FF0000"/>
                </a:solidFill>
              </a:rPr>
              <a:t>Ne vérifiez pas ce type de capteur de température</a:t>
            </a:r>
          </a:p>
        </p:txBody>
      </p:sp>
      <p:pic>
        <p:nvPicPr>
          <p:cNvPr id="33795" name="Kép 1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5200" y="130175"/>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3796" name="Cím 4"/>
          <p:cNvSpPr>
            <a:spLocks noGrp="1"/>
          </p:cNvSpPr>
          <p:nvPr>
            <p:ph type="title"/>
          </p:nvPr>
        </p:nvSpPr>
        <p:spPr>
          <a:xfrm>
            <a:off x="1143000" y="-27384"/>
            <a:ext cx="6172200" cy="1143000"/>
          </a:xfrm>
        </p:spPr>
        <p:txBody>
          <a:bodyPr/>
          <a:lstStyle/>
          <a:p>
            <a:pPr algn="ctr"/>
            <a:r>
              <a:rPr lang="fr-FR" sz="3600" b="1" dirty="0"/>
              <a:t>SI2-9b – Salle de comptage S1</a:t>
            </a:r>
          </a:p>
        </p:txBody>
      </p:sp>
      <p:sp>
        <p:nvSpPr>
          <p:cNvPr id="33797"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F10261-203E-47A8-AF73-95B161F3173D}" type="slidenum">
              <a:rPr lang="en-US" smtClean="0"/>
              <a:pPr eaLnBrk="1" hangingPunct="1"/>
              <a:t>36</a:t>
            </a:fld>
            <a:endParaRPr lang="en-US"/>
          </a:p>
        </p:txBody>
      </p:sp>
      <p:pic>
        <p:nvPicPr>
          <p:cNvPr id="33798" name="Kép 5" descr="CIMG6683_s.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42875" y="4143375"/>
            <a:ext cx="2857500" cy="2476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 name="Kép 6"/>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3059832" y="4149080"/>
            <a:ext cx="4352484" cy="2448272"/>
          </a:xfrm>
          <a:prstGeom prst="rect">
            <a:avLst/>
          </a:prstGeom>
          <a:ln w="28575" cap="sq" cmpd="thickThin">
            <a:solidFill>
              <a:srgbClr val="FFFF00"/>
            </a:solidFill>
            <a:prstDash val="solid"/>
            <a:miter lim="800000"/>
          </a:ln>
          <a:effectLst>
            <a:innerShdw blurRad="76200">
              <a:srgbClr val="000000"/>
            </a:innerShdw>
          </a:effectLst>
        </p:spPr>
      </p:pic>
      <p:sp>
        <p:nvSpPr>
          <p:cNvPr id="33800" name="Szövegdoboz 4"/>
          <p:cNvSpPr txBox="1">
            <a:spLocks noChangeArrowheads="1"/>
          </p:cNvSpPr>
          <p:nvPr/>
        </p:nvSpPr>
        <p:spPr bwMode="auto">
          <a:xfrm>
            <a:off x="142875" y="4143375"/>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a:solidFill>
                  <a:srgbClr val="002060"/>
                </a:solidFill>
              </a:rPr>
              <a:t>3</a:t>
            </a:r>
            <a:endParaRPr lang="en-US" b="1">
              <a:solidFill>
                <a:srgbClr val="002060"/>
              </a:solidFill>
            </a:endParaRPr>
          </a:p>
        </p:txBody>
      </p:sp>
      <p:sp>
        <p:nvSpPr>
          <p:cNvPr id="33801" name="Szövegdoboz 4"/>
          <p:cNvSpPr txBox="1">
            <a:spLocks noChangeArrowheads="1"/>
          </p:cNvSpPr>
          <p:nvPr/>
        </p:nvSpPr>
        <p:spPr bwMode="auto">
          <a:xfrm>
            <a:off x="3059832" y="4149080"/>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2060"/>
                </a:solidFill>
              </a:rPr>
              <a:t>4</a:t>
            </a:r>
            <a:endParaRPr lang="en-US" b="1" dirty="0">
              <a:solidFill>
                <a:srgbClr val="002060"/>
              </a:solidFill>
            </a:endParaRPr>
          </a:p>
        </p:txBody>
      </p:sp>
      <p:cxnSp>
        <p:nvCxnSpPr>
          <p:cNvPr id="11" name="Egyenes összekötő nyíllal 10"/>
          <p:cNvCxnSpPr/>
          <p:nvPr/>
        </p:nvCxnSpPr>
        <p:spPr>
          <a:xfrm rot="16200000" flipV="1">
            <a:off x="4752876" y="5624388"/>
            <a:ext cx="785812" cy="5715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V="1">
            <a:off x="5292080" y="5949280"/>
            <a:ext cx="417513" cy="68263"/>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rot="10800000" flipV="1">
            <a:off x="4499992" y="5013176"/>
            <a:ext cx="285750"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Szövegdoboz 14"/>
          <p:cNvSpPr txBox="1">
            <a:spLocks noChangeArrowheads="1"/>
          </p:cNvSpPr>
          <p:nvPr/>
        </p:nvSpPr>
        <p:spPr bwMode="auto">
          <a:xfrm>
            <a:off x="4567536" y="4491798"/>
            <a:ext cx="1203896"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fr-FR" sz="1200" b="1" dirty="0">
                <a:solidFill>
                  <a:srgbClr val="FFFF00"/>
                </a:solidFill>
              </a:rPr>
              <a:t>Capteur de température</a:t>
            </a:r>
            <a:endParaRPr lang="en-US" sz="1200" b="1" dirty="0">
              <a:solidFill>
                <a:srgbClr val="FFFF00"/>
              </a:solidFill>
            </a:endParaRPr>
          </a:p>
        </p:txBody>
      </p:sp>
      <p:cxnSp>
        <p:nvCxnSpPr>
          <p:cNvPr id="15" name="Egyenes összekötő nyíllal 14"/>
          <p:cNvCxnSpPr/>
          <p:nvPr/>
        </p:nvCxnSpPr>
        <p:spPr>
          <a:xfrm rot="10800000" flipV="1">
            <a:off x="1143000" y="4714875"/>
            <a:ext cx="642938"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Szövegdoboz 7"/>
          <p:cNvSpPr txBox="1">
            <a:spLocks noChangeArrowheads="1"/>
          </p:cNvSpPr>
          <p:nvPr/>
        </p:nvSpPr>
        <p:spPr bwMode="auto">
          <a:xfrm>
            <a:off x="4496896" y="1226580"/>
            <a:ext cx="4357687" cy="2985433"/>
          </a:xfrm>
          <a:prstGeom prst="rect">
            <a:avLst/>
          </a:prstGeom>
          <a:noFill/>
          <a:ln w="9525">
            <a:noFill/>
            <a:miter lim="800000"/>
            <a:headEnd/>
            <a:tailEnd/>
          </a:ln>
        </p:spPr>
        <p:txBody>
          <a:bodyPr>
            <a:spAutoFit/>
          </a:bodyPr>
          <a:lstStyle/>
          <a:p>
            <a:pPr marL="342900" indent="-342900">
              <a:buFont typeface="+mj-lt"/>
              <a:buAutoNum type="arabicPeriod" startAt="3"/>
              <a:defRPr/>
            </a:pPr>
            <a:r>
              <a:rPr lang="fr-FR" sz="1600" dirty="0"/>
              <a:t>Vérifiez la zone en dessous du faux plancher (vérifiez qu’il n’y ait pas de fuite d’eau)</a:t>
            </a:r>
          </a:p>
          <a:p>
            <a:pPr marL="342900" indent="-342900">
              <a:buFont typeface="+mj-lt"/>
              <a:buAutoNum type="arabicPeriod" startAt="3"/>
              <a:defRPr/>
            </a:pPr>
            <a:r>
              <a:rPr lang="fr-FR" sz="1600" dirty="0"/>
              <a:t>Vérifiez la salle de comptage S1:</a:t>
            </a:r>
            <a:br>
              <a:rPr lang="fr-FR" sz="1600" dirty="0"/>
            </a:br>
            <a:r>
              <a:rPr lang="fr-FR" sz="1600" dirty="0"/>
              <a:t>écoutez les bruits, vibrations étranges, Vérifiez qu’il n’y ait pas de fuite d’eau.</a:t>
            </a:r>
          </a:p>
          <a:p>
            <a:pPr marL="342900" indent="-342900">
              <a:defRPr/>
            </a:pPr>
            <a:r>
              <a:rPr lang="fr-FR" sz="1600" dirty="0"/>
              <a:t>	</a:t>
            </a:r>
          </a:p>
          <a:p>
            <a:pPr>
              <a:defRPr/>
            </a:pPr>
            <a:r>
              <a:rPr lang="fr-FR" sz="1600" dirty="0"/>
              <a:t>Vérifiez le capteur de température au mur : Température habituelle = 18-25°C</a:t>
            </a:r>
            <a:r>
              <a:rPr lang="fr-FR" sz="3200" dirty="0"/>
              <a:t/>
            </a:r>
            <a:br>
              <a:rPr lang="fr-FR" sz="3200" dirty="0"/>
            </a:br>
            <a:r>
              <a:rPr lang="fr-FR" sz="1100" dirty="0">
                <a:solidFill>
                  <a:srgbClr val="FF0000"/>
                </a:solidFill>
              </a:rPr>
              <a:t>Si la différence entre la température et le point de rosée est de moins de 5, appelez le 165000 </a:t>
            </a:r>
            <a:r>
              <a:rPr lang="fr-FR" sz="1100" i="1" dirty="0">
                <a:solidFill>
                  <a:srgbClr val="FF0000"/>
                </a:solidFill>
              </a:rPr>
              <a:t>(plus de détails à la fin de l’itinéraire)</a:t>
            </a:r>
            <a:endParaRPr lang="fr-FR" sz="1100" dirty="0"/>
          </a:p>
          <a:p>
            <a:pPr>
              <a:defRPr/>
            </a:pPr>
            <a:endParaRPr lang="fr-FR" sz="1100" dirty="0">
              <a:solidFill>
                <a:srgbClr val="FF0000"/>
              </a:solidFill>
            </a:endParaRPr>
          </a:p>
        </p:txBody>
      </p:sp>
      <p:pic>
        <p:nvPicPr>
          <p:cNvPr id="33808" name="Kép 4"/>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214313" y="1488281"/>
            <a:ext cx="3683000" cy="20716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9" name="Egyenes összekötő nyíllal 18"/>
          <p:cNvCxnSpPr/>
          <p:nvPr/>
        </p:nvCxnSpPr>
        <p:spPr>
          <a:xfrm flipV="1">
            <a:off x="1331640" y="2564904"/>
            <a:ext cx="290313" cy="504056"/>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rot="5400000" flipH="1" flipV="1">
            <a:off x="1586806" y="2309738"/>
            <a:ext cx="785812"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Szövegdoboz 14"/>
          <p:cNvSpPr txBox="1">
            <a:spLocks noChangeArrowheads="1"/>
          </p:cNvSpPr>
          <p:nvPr/>
        </p:nvSpPr>
        <p:spPr bwMode="auto">
          <a:xfrm>
            <a:off x="1143000" y="3070714"/>
            <a:ext cx="1588153"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fr-FR" sz="1200" b="1" dirty="0">
                <a:solidFill>
                  <a:srgbClr val="FFFF00"/>
                </a:solidFill>
              </a:rPr>
              <a:t>Vers la zone du faux-plancher S1</a:t>
            </a:r>
            <a:endParaRPr lang="en-US" sz="1200" b="1" dirty="0">
              <a:solidFill>
                <a:srgbClr val="FFFF00"/>
              </a:solidFill>
            </a:endParaRPr>
          </a:p>
        </p:txBody>
      </p:sp>
      <p:sp>
        <p:nvSpPr>
          <p:cNvPr id="24" name="Szövegdoboz 14"/>
          <p:cNvSpPr txBox="1">
            <a:spLocks noChangeArrowheads="1"/>
          </p:cNvSpPr>
          <p:nvPr/>
        </p:nvSpPr>
        <p:spPr bwMode="auto">
          <a:xfrm>
            <a:off x="1959431" y="2621042"/>
            <a:ext cx="749693"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fr-FR" sz="1200" b="1" dirty="0">
                <a:solidFill>
                  <a:srgbClr val="FFFF00"/>
                </a:solidFill>
              </a:rPr>
              <a:t>Vers</a:t>
            </a:r>
            <a:r>
              <a:rPr lang="hu-HU" sz="1200" b="1" dirty="0">
                <a:solidFill>
                  <a:srgbClr val="FFFF00"/>
                </a:solidFill>
              </a:rPr>
              <a:t> S1</a:t>
            </a:r>
            <a:endParaRPr lang="en-US" sz="1200" b="1" dirty="0">
              <a:solidFill>
                <a:srgbClr val="FFFF00"/>
              </a:solidFill>
            </a:endParaRPr>
          </a:p>
        </p:txBody>
      </p:sp>
      <p:pic>
        <p:nvPicPr>
          <p:cNvPr id="33813" name="Kép 2"/>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739646" y="5250234"/>
            <a:ext cx="1081087" cy="1184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3814" name="Picture 4" descr="DSC00977"/>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361391" y="4149080"/>
            <a:ext cx="1050925" cy="788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Kép 1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315200" y="130175"/>
            <a:ext cx="1511300" cy="796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19" name="Rectangle 2"/>
          <p:cNvSpPr>
            <a:spLocks noGrp="1" noChangeArrowheads="1"/>
          </p:cNvSpPr>
          <p:nvPr>
            <p:ph type="title"/>
          </p:nvPr>
        </p:nvSpPr>
        <p:spPr>
          <a:xfrm>
            <a:off x="1143000" y="152400"/>
            <a:ext cx="6093296" cy="792163"/>
          </a:xfrm>
        </p:spPr>
        <p:txBody>
          <a:bodyPr/>
          <a:lstStyle/>
          <a:p>
            <a:pPr algn="ctr" eaLnBrk="1" hangingPunct="1">
              <a:lnSpc>
                <a:spcPct val="90000"/>
              </a:lnSpc>
            </a:pPr>
            <a:r>
              <a:rPr lang="en-US" sz="3600" b="1" dirty="0"/>
              <a:t>SI2-10: </a:t>
            </a:r>
            <a:r>
              <a:rPr lang="fr-FR" sz="3600" b="1" dirty="0"/>
              <a:t>Vérification de la plate-forme et des toilettes</a:t>
            </a:r>
            <a:endParaRPr lang="en-US" sz="3600" b="1" dirty="0"/>
          </a:p>
        </p:txBody>
      </p:sp>
      <p:sp>
        <p:nvSpPr>
          <p:cNvPr id="34820" name="Szövegdoboz 7"/>
          <p:cNvSpPr txBox="1">
            <a:spLocks noChangeArrowheads="1"/>
          </p:cNvSpPr>
          <p:nvPr/>
        </p:nvSpPr>
        <p:spPr bwMode="auto">
          <a:xfrm>
            <a:off x="3995936" y="988918"/>
            <a:ext cx="5148064" cy="31531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defRPr>
            </a:lvl1pPr>
            <a:lvl2pPr marL="522288"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lnSpc>
                <a:spcPct val="90000"/>
              </a:lnSpc>
              <a:buFont typeface="+mj-lt"/>
              <a:buAutoNum type="arabicPeriod"/>
            </a:pPr>
            <a:r>
              <a:rPr lang="fr-FR" sz="1300" dirty="0"/>
              <a:t>Tournez à droite, en direction des toilettes (près des escaliers)</a:t>
            </a:r>
          </a:p>
          <a:p>
            <a:pPr lvl="1" eaLnBrk="1" hangingPunct="1">
              <a:lnSpc>
                <a:spcPct val="90000"/>
              </a:lnSpc>
              <a:buFont typeface="+mj-lt"/>
              <a:buAutoNum type="arabicPeriod"/>
            </a:pPr>
            <a:r>
              <a:rPr lang="fr-FR" sz="1300" dirty="0"/>
              <a:t>Vérifiez la plateforme sur votre gauche</a:t>
            </a:r>
          </a:p>
          <a:p>
            <a:pPr marL="717550" lvl="2" indent="-176213" eaLnBrk="1" hangingPunct="1">
              <a:lnSpc>
                <a:spcPct val="90000"/>
              </a:lnSpc>
              <a:buFont typeface="Lucida Grande"/>
              <a:buChar char="-"/>
            </a:pPr>
            <a:r>
              <a:rPr lang="fr-FR" sz="1300" dirty="0"/>
              <a:t>Vérifiez qu’il n’y ait rien de stocké sur cette plateforme</a:t>
            </a:r>
          </a:p>
          <a:p>
            <a:pPr marL="717550" lvl="2" indent="-176213" eaLnBrk="1" hangingPunct="1">
              <a:lnSpc>
                <a:spcPct val="90000"/>
              </a:lnSpc>
              <a:buFont typeface="Lucida Grande"/>
              <a:buChar char="-"/>
            </a:pPr>
            <a:r>
              <a:rPr lang="fr-FR" sz="1300" dirty="0"/>
              <a:t>Vérifiez que personne ne se trouve sur cette plateforme</a:t>
            </a:r>
          </a:p>
          <a:p>
            <a:pPr marL="717550" lvl="2" indent="-176213" eaLnBrk="1" hangingPunct="1">
              <a:lnSpc>
                <a:spcPct val="90000"/>
              </a:lnSpc>
              <a:buFont typeface="Lucida Grande"/>
              <a:buChar char="-"/>
            </a:pPr>
            <a:r>
              <a:rPr lang="fr-FR" sz="1300" dirty="0"/>
              <a:t>Vérifiez que la porte de la plateforme soit fermée et verrouillée par un cadenas</a:t>
            </a:r>
            <a:endParaRPr lang="fr-FR" sz="1300" dirty="0">
              <a:solidFill>
                <a:srgbClr val="FF0000"/>
              </a:solidFill>
            </a:endParaRPr>
          </a:p>
          <a:p>
            <a:pPr marL="541337" lvl="2" indent="0" eaLnBrk="1" hangingPunct="1">
              <a:lnSpc>
                <a:spcPct val="90000"/>
              </a:lnSpc>
            </a:pPr>
            <a:r>
              <a:rPr lang="fr-FR" sz="1300" dirty="0">
                <a:solidFill>
                  <a:srgbClr val="FF0000"/>
                </a:solidFill>
              </a:rPr>
              <a:t>Si vous trouvez des anomalies, signalez-les dans votre e-log</a:t>
            </a:r>
          </a:p>
          <a:p>
            <a:pPr marL="541337" lvl="2" indent="0" eaLnBrk="1" hangingPunct="1">
              <a:lnSpc>
                <a:spcPct val="90000"/>
              </a:lnSpc>
            </a:pPr>
            <a:r>
              <a:rPr lang="fr-FR" sz="1300" dirty="0"/>
              <a:t>Note: pendant les arrêts techniques, la plateforme peut être ouverte.</a:t>
            </a:r>
          </a:p>
          <a:p>
            <a:pPr lvl="1" eaLnBrk="1" hangingPunct="1">
              <a:lnSpc>
                <a:spcPct val="90000"/>
              </a:lnSpc>
              <a:buFont typeface="+mj-lt"/>
              <a:buAutoNum type="arabicPeriod"/>
            </a:pPr>
            <a:r>
              <a:rPr lang="fr-FR" sz="1300" dirty="0"/>
              <a:t>Continuez votre chemin et vérifiez les toilettes. Ouvrez chaque porte et regardez à l’intérieur. Assurez-vous qu’il n’y ait personne.</a:t>
            </a:r>
            <a:br>
              <a:rPr lang="fr-FR" sz="1300" dirty="0"/>
            </a:br>
            <a:r>
              <a:rPr lang="fr-FR" sz="1300" dirty="0"/>
              <a:t>Testez l’écoulement des eaux. Vérifiez les réserves de savons et de serviettes en papier. </a:t>
            </a:r>
          </a:p>
          <a:p>
            <a:pPr lvl="1" eaLnBrk="1" hangingPunct="1">
              <a:lnSpc>
                <a:spcPct val="90000"/>
              </a:lnSpc>
              <a:buFont typeface="+mj-lt"/>
              <a:buAutoNum type="arabicPeriod"/>
            </a:pPr>
            <a:r>
              <a:rPr lang="fr-FR" sz="1300" dirty="0"/>
              <a:t>Allez ensuite dans la zone pressurisée et allez au niveau -3</a:t>
            </a:r>
          </a:p>
        </p:txBody>
      </p:sp>
      <p:pic>
        <p:nvPicPr>
          <p:cNvPr id="26628" name="Kép 4" descr="CIMG6681_s.jpg"/>
          <p:cNvPicPr>
            <a:picLocks noChangeAspect="1"/>
          </p:cNvPicPr>
          <p:nvPr/>
        </p:nvPicPr>
        <p:blipFill>
          <a:blip r:embed="rId4"/>
          <a:stretch>
            <a:fillRect/>
          </a:stretch>
        </p:blipFill>
        <p:spPr bwMode="auto">
          <a:xfrm>
            <a:off x="4965136" y="4203908"/>
            <a:ext cx="3383281" cy="2537460"/>
          </a:xfrm>
          <a:prstGeom prst="rect">
            <a:avLst/>
          </a:prstGeom>
          <a:ln w="28575" cap="sq" cmpd="thickThin">
            <a:solidFill>
              <a:srgbClr val="FFFF00"/>
            </a:solidFill>
            <a:prstDash val="solid"/>
            <a:miter lim="800000"/>
          </a:ln>
          <a:effectLst>
            <a:innerShdw blurRad="76200">
              <a:srgbClr val="000000"/>
            </a:innerShdw>
          </a:effectLst>
        </p:spPr>
      </p:pic>
      <p:pic>
        <p:nvPicPr>
          <p:cNvPr id="34822" name="Kép 8"/>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107504" y="1219200"/>
            <a:ext cx="4009405" cy="22552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23" name="Szövegdoboz 4"/>
          <p:cNvSpPr txBox="1">
            <a:spLocks noChangeArrowheads="1"/>
          </p:cNvSpPr>
          <p:nvPr/>
        </p:nvSpPr>
        <p:spPr bwMode="auto">
          <a:xfrm>
            <a:off x="84460" y="1196752"/>
            <a:ext cx="312737"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34824" name="Szövegdoboz 4"/>
          <p:cNvSpPr txBox="1">
            <a:spLocks noChangeArrowheads="1"/>
          </p:cNvSpPr>
          <p:nvPr/>
        </p:nvSpPr>
        <p:spPr bwMode="auto">
          <a:xfrm>
            <a:off x="4966275" y="4168758"/>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
        <p:nvSpPr>
          <p:cNvPr id="34825" name="Dia számának helye 10"/>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DC9160-4B14-43FA-B8BB-55A0C59E2A5D}" type="slidenum">
              <a:rPr lang="en-US" smtClean="0"/>
              <a:pPr eaLnBrk="1" hangingPunct="1"/>
              <a:t>37</a:t>
            </a:fld>
            <a:endParaRPr lang="en-US"/>
          </a:p>
        </p:txBody>
      </p:sp>
      <p:sp>
        <p:nvSpPr>
          <p:cNvPr id="14" name="Szabadkézi sokszög 13"/>
          <p:cNvSpPr/>
          <p:nvPr/>
        </p:nvSpPr>
        <p:spPr>
          <a:xfrm>
            <a:off x="1475657" y="2996952"/>
            <a:ext cx="1296144" cy="366712"/>
          </a:xfrm>
          <a:custGeom>
            <a:avLst/>
            <a:gdLst>
              <a:gd name="connsiteX0" fmla="*/ 90377 w 1589567"/>
              <a:gd name="connsiteY0" fmla="*/ 425302 h 425302"/>
              <a:gd name="connsiteX1" fmla="*/ 249865 w 1589567"/>
              <a:gd name="connsiteY1" fmla="*/ 191386 h 425302"/>
              <a:gd name="connsiteX2" fmla="*/ 1589567 w 1589567"/>
              <a:gd name="connsiteY2" fmla="*/ 0 h 425302"/>
            </a:gdLst>
            <a:ahLst/>
            <a:cxnLst>
              <a:cxn ang="0">
                <a:pos x="connsiteX0" y="connsiteY0"/>
              </a:cxn>
              <a:cxn ang="0">
                <a:pos x="connsiteX1" y="connsiteY1"/>
              </a:cxn>
              <a:cxn ang="0">
                <a:pos x="connsiteX2" y="connsiteY2"/>
              </a:cxn>
            </a:cxnLst>
            <a:rect l="l" t="t" r="r" b="b"/>
            <a:pathLst>
              <a:path w="1589567" h="425302">
                <a:moveTo>
                  <a:pt x="90377" y="425302"/>
                </a:moveTo>
                <a:cubicBezTo>
                  <a:pt x="45188" y="343786"/>
                  <a:pt x="0" y="262270"/>
                  <a:pt x="249865" y="191386"/>
                </a:cubicBezTo>
                <a:cubicBezTo>
                  <a:pt x="499730" y="120502"/>
                  <a:pt x="1044648" y="60251"/>
                  <a:pt x="1589567"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7" name="Egyenes összekötő nyíllal 16"/>
          <p:cNvCxnSpPr/>
          <p:nvPr/>
        </p:nvCxnSpPr>
        <p:spPr>
          <a:xfrm flipH="1" flipV="1">
            <a:off x="323528" y="2780928"/>
            <a:ext cx="144016" cy="504056"/>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 name="Kép 8"/>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bwMode="auto">
          <a:xfrm>
            <a:off x="107505" y="4077073"/>
            <a:ext cx="4352481" cy="2448271"/>
          </a:xfrm>
          <a:prstGeom prst="rect">
            <a:avLst/>
          </a:prstGeom>
          <a:ln w="28575" cap="sq" cmpd="thickThin">
            <a:solidFill>
              <a:srgbClr val="FFFF00"/>
            </a:solidFill>
            <a:prstDash val="solid"/>
            <a:miter lim="800000"/>
          </a:ln>
          <a:effectLst>
            <a:innerShdw blurRad="76200">
              <a:srgbClr val="000000"/>
            </a:inn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15" name="Szövegdoboz 14"/>
          <p:cNvSpPr txBox="1">
            <a:spLocks noChangeArrowheads="1"/>
          </p:cNvSpPr>
          <p:nvPr/>
        </p:nvSpPr>
        <p:spPr bwMode="auto">
          <a:xfrm>
            <a:off x="2123728" y="1844824"/>
            <a:ext cx="1076672"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200" b="1" dirty="0">
                <a:solidFill>
                  <a:srgbClr val="FFFF00"/>
                </a:solidFill>
              </a:rPr>
              <a:t>Plate-forme</a:t>
            </a:r>
            <a:endParaRPr lang="en-US" sz="1200" b="1" dirty="0">
              <a:solidFill>
                <a:srgbClr val="FFFF00"/>
              </a:solidFill>
            </a:endParaRPr>
          </a:p>
        </p:txBody>
      </p:sp>
      <p:cxnSp>
        <p:nvCxnSpPr>
          <p:cNvPr id="16" name="Egyenes összekötő nyíllal 16"/>
          <p:cNvCxnSpPr/>
          <p:nvPr/>
        </p:nvCxnSpPr>
        <p:spPr>
          <a:xfrm>
            <a:off x="2627784" y="2132856"/>
            <a:ext cx="0" cy="432048"/>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Szövegdoboz 4"/>
          <p:cNvSpPr txBox="1">
            <a:spLocks noChangeArrowheads="1"/>
          </p:cNvSpPr>
          <p:nvPr/>
        </p:nvSpPr>
        <p:spPr bwMode="auto">
          <a:xfrm>
            <a:off x="107504" y="4077073"/>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2</a:t>
            </a:r>
          </a:p>
        </p:txBody>
      </p:sp>
      <p:pic>
        <p:nvPicPr>
          <p:cNvPr id="4" name="Grafik 3"/>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44208" y="5206158"/>
            <a:ext cx="315235" cy="21602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43000" y="152400"/>
            <a:ext cx="6781800" cy="792163"/>
          </a:xfrm>
        </p:spPr>
        <p:txBody>
          <a:bodyPr/>
          <a:lstStyle/>
          <a:p>
            <a:pPr marL="342900" indent="-342900" algn="ctr" eaLnBrk="1" hangingPunct="1">
              <a:lnSpc>
                <a:spcPct val="90000"/>
              </a:lnSpc>
            </a:pPr>
            <a:r>
              <a:rPr lang="en-US" sz="3600" b="1" dirty="0"/>
              <a:t>SI2- 1</a:t>
            </a:r>
            <a:r>
              <a:rPr lang="hu-HU" sz="3600" b="1" dirty="0"/>
              <a:t>1</a:t>
            </a:r>
            <a:r>
              <a:rPr lang="en-US" sz="3600" b="1" dirty="0"/>
              <a:t>: </a:t>
            </a:r>
            <a:r>
              <a:rPr lang="en-US" sz="3600" b="1" dirty="0" err="1"/>
              <a:t>dispositif</a:t>
            </a:r>
            <a:r>
              <a:rPr lang="en-US" sz="3600" b="1" dirty="0"/>
              <a:t> </a:t>
            </a:r>
            <a:r>
              <a:rPr lang="en-US" sz="3600" b="1" dirty="0" err="1"/>
              <a:t>d’accès</a:t>
            </a:r>
            <a:r>
              <a:rPr lang="en-US" sz="3600" b="1" dirty="0"/>
              <a:t> UP55</a:t>
            </a:r>
            <a:endParaRPr lang="en-US" sz="3600" b="1" dirty="0">
              <a:solidFill>
                <a:srgbClr val="FFCC00"/>
              </a:solidFill>
            </a:endParaRPr>
          </a:p>
        </p:txBody>
      </p:sp>
      <p:sp>
        <p:nvSpPr>
          <p:cNvPr id="29699" name="Szövegdoboz 7"/>
          <p:cNvSpPr txBox="1">
            <a:spLocks noChangeArrowheads="1"/>
          </p:cNvSpPr>
          <p:nvPr/>
        </p:nvSpPr>
        <p:spPr bwMode="auto">
          <a:xfrm>
            <a:off x="93147" y="4149080"/>
            <a:ext cx="7007557" cy="2554545"/>
          </a:xfrm>
          <a:prstGeom prst="rect">
            <a:avLst/>
          </a:prstGeom>
          <a:noFill/>
          <a:ln w="9525">
            <a:noFill/>
            <a:miter lim="800000"/>
            <a:headEnd/>
            <a:tailEnd/>
          </a:ln>
        </p:spPr>
        <p:txBody>
          <a:bodyPr wrap="square">
            <a:spAutoFit/>
          </a:bodyPr>
          <a:lstStyle/>
          <a:p>
            <a:pPr>
              <a:defRPr/>
            </a:pPr>
            <a:r>
              <a:rPr lang="fr-FR" sz="1600" dirty="0"/>
              <a:t>Allez à l’ascenseur. Allez à niveau -3 de l’ascenseur. </a:t>
            </a:r>
            <a:endParaRPr lang="fr-FR" sz="1400" dirty="0"/>
          </a:p>
          <a:p>
            <a:pPr marL="342900" indent="-342900">
              <a:buFontTx/>
              <a:buAutoNum type="arabicPeriod"/>
              <a:defRPr/>
            </a:pPr>
            <a:r>
              <a:rPr lang="fr-FR" sz="1600" dirty="0"/>
              <a:t>Assurez-vous que la zone pressurisée soit vide– aucun matériel ne doit y être stocké. Faîtes une note dans votre </a:t>
            </a:r>
            <a:r>
              <a:rPr lang="fr-FR" sz="1600" dirty="0" err="1"/>
              <a:t>Elog</a:t>
            </a:r>
            <a:r>
              <a:rPr lang="fr-FR" sz="1600" dirty="0"/>
              <a:t> et informez le 165000 (pendant les heures de travail) si cette zone n’est pas totalement vide.</a:t>
            </a:r>
          </a:p>
          <a:p>
            <a:pPr marL="342900" indent="-342900">
              <a:buFontTx/>
              <a:buAutoNum type="arabicPeriod"/>
              <a:defRPr/>
            </a:pPr>
            <a:r>
              <a:rPr lang="fr-FR" sz="1600" dirty="0"/>
              <a:t>Tournez à droite, </a:t>
            </a:r>
            <a:r>
              <a:rPr lang="fr-FR" sz="1600" dirty="0">
                <a:solidFill>
                  <a:srgbClr val="000000"/>
                </a:solidFill>
              </a:rPr>
              <a:t>vous verrez le dispositif d’accès. Vérifiez le dispositif d’accès UP55. Vérifiez que la porte du MAD (porte bleue) soit fermée.</a:t>
            </a:r>
          </a:p>
          <a:p>
            <a:pPr marL="342900" indent="-342900">
              <a:buFontTx/>
              <a:buAutoNum type="arabicPeriod"/>
              <a:defRPr/>
            </a:pPr>
            <a:r>
              <a:rPr lang="fr-FR" sz="1600" dirty="0">
                <a:solidFill>
                  <a:srgbClr val="000000"/>
                </a:solidFill>
              </a:rPr>
              <a:t>Testez le Contrôleur Mains-Pieds en montant sur celui-ci et en mettant vos mains dans les espaces corresponda</a:t>
            </a:r>
            <a:r>
              <a:rPr lang="fr-FR" sz="1600" dirty="0"/>
              <a:t>nts.</a:t>
            </a:r>
          </a:p>
          <a:p>
            <a:pPr marL="342900" indent="-342900">
              <a:buFontTx/>
              <a:buAutoNum type="arabicPeriod"/>
              <a:defRPr/>
            </a:pPr>
            <a:r>
              <a:rPr lang="fr-FR" sz="1600" dirty="0">
                <a:latin typeface="+mn-lt"/>
              </a:rPr>
              <a:t>Vérifiez la boîte de Premiers Secours </a:t>
            </a:r>
            <a:r>
              <a:rPr lang="fr-FR" sz="1050" dirty="0"/>
              <a:t>(instructions à la fin de l’itinéraire)</a:t>
            </a:r>
          </a:p>
          <a:p>
            <a:pPr marL="342900" indent="-342900" fontAlgn="auto">
              <a:spcBef>
                <a:spcPts val="0"/>
              </a:spcBef>
              <a:spcAft>
                <a:spcPts val="0"/>
              </a:spcAft>
              <a:buFont typeface="+mj-lt"/>
              <a:buAutoNum type="arabicPeriod"/>
              <a:defRPr/>
            </a:pPr>
            <a:r>
              <a:rPr lang="fr-FR" sz="1600" dirty="0">
                <a:latin typeface="+mn-lt"/>
              </a:rPr>
              <a:t>Allez à la zone tampon RP (page suivante)</a:t>
            </a:r>
          </a:p>
        </p:txBody>
      </p:sp>
      <p:pic>
        <p:nvPicPr>
          <p:cNvPr id="35845" name="Kép 5" descr="CIMG6690_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95398" y="1143000"/>
            <a:ext cx="4064000" cy="304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846" name="Szövegdoboz 4"/>
          <p:cNvSpPr txBox="1">
            <a:spLocks noChangeArrowheads="1"/>
          </p:cNvSpPr>
          <p:nvPr/>
        </p:nvSpPr>
        <p:spPr bwMode="auto">
          <a:xfrm>
            <a:off x="296986" y="1143000"/>
            <a:ext cx="312737"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2060"/>
                </a:solidFill>
              </a:rPr>
              <a:t>1</a:t>
            </a:r>
          </a:p>
        </p:txBody>
      </p:sp>
      <p:grpSp>
        <p:nvGrpSpPr>
          <p:cNvPr id="3" name="Group 2"/>
          <p:cNvGrpSpPr/>
          <p:nvPr/>
        </p:nvGrpSpPr>
        <p:grpSpPr>
          <a:xfrm>
            <a:off x="4492918" y="1124744"/>
            <a:ext cx="3895505" cy="3060276"/>
            <a:chOff x="4283968" y="1124743"/>
            <a:chExt cx="3895505" cy="3060276"/>
          </a:xfrm>
        </p:grpSpPr>
        <p:pic>
          <p:nvPicPr>
            <p:cNvPr id="28676" name="Kép 4" descr="CIMG6689_s.jpg"/>
            <p:cNvPicPr>
              <a:picLocks noChangeAspect="1"/>
            </p:cNvPicPr>
            <p:nvPr/>
          </p:nvPicPr>
          <p:blipFill>
            <a:blip r:embed="rId4"/>
            <a:srcRect/>
            <a:stretch>
              <a:fillRect/>
            </a:stretch>
          </p:blipFill>
          <p:spPr bwMode="auto">
            <a:xfrm>
              <a:off x="4283968" y="1124744"/>
              <a:ext cx="3895505" cy="3060275"/>
            </a:xfrm>
            <a:prstGeom prst="rect">
              <a:avLst/>
            </a:prstGeom>
            <a:ln w="28575" cap="sq" cmpd="thickThin">
              <a:solidFill>
                <a:srgbClr val="FFFF00"/>
              </a:solidFill>
              <a:prstDash val="solid"/>
              <a:miter lim="800000"/>
            </a:ln>
            <a:effectLst>
              <a:innerShdw blurRad="76200">
                <a:srgbClr val="000000"/>
              </a:innerShdw>
            </a:effectLst>
          </p:spPr>
        </p:pic>
        <p:sp>
          <p:nvSpPr>
            <p:cNvPr id="35847" name="Szövegdoboz 4"/>
            <p:cNvSpPr txBox="1">
              <a:spLocks noChangeArrowheads="1"/>
            </p:cNvSpPr>
            <p:nvPr/>
          </p:nvSpPr>
          <p:spPr bwMode="auto">
            <a:xfrm>
              <a:off x="4283971" y="1124743"/>
              <a:ext cx="312737"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grpSp>
      <p:sp>
        <p:nvSpPr>
          <p:cNvPr id="8" name="Szabadkézi sokszög 7"/>
          <p:cNvSpPr/>
          <p:nvPr/>
        </p:nvSpPr>
        <p:spPr>
          <a:xfrm>
            <a:off x="3144961" y="3857625"/>
            <a:ext cx="385762" cy="285750"/>
          </a:xfrm>
          <a:custGeom>
            <a:avLst/>
            <a:gdLst>
              <a:gd name="connsiteX0" fmla="*/ 0 w 386080"/>
              <a:gd name="connsiteY0" fmla="*/ 162560 h 162560"/>
              <a:gd name="connsiteX1" fmla="*/ 91440 w 386080"/>
              <a:gd name="connsiteY1" fmla="*/ 30480 h 162560"/>
              <a:gd name="connsiteX2" fmla="*/ 386080 w 386080"/>
              <a:gd name="connsiteY2" fmla="*/ 0 h 162560"/>
            </a:gdLst>
            <a:ahLst/>
            <a:cxnLst>
              <a:cxn ang="0">
                <a:pos x="connsiteX0" y="connsiteY0"/>
              </a:cxn>
              <a:cxn ang="0">
                <a:pos x="connsiteX1" y="connsiteY1"/>
              </a:cxn>
              <a:cxn ang="0">
                <a:pos x="connsiteX2" y="connsiteY2"/>
              </a:cxn>
            </a:cxnLst>
            <a:rect l="l" t="t" r="r" b="b"/>
            <a:pathLst>
              <a:path w="386080" h="162560">
                <a:moveTo>
                  <a:pt x="0" y="162560"/>
                </a:moveTo>
                <a:cubicBezTo>
                  <a:pt x="13546" y="110066"/>
                  <a:pt x="27093" y="57573"/>
                  <a:pt x="91440" y="30480"/>
                </a:cubicBezTo>
                <a:cubicBezTo>
                  <a:pt x="155787" y="3387"/>
                  <a:pt x="270933" y="1693"/>
                  <a:pt x="38608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849" name="Dia számának helye 8"/>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66E36A-D0C6-4A4A-9339-CF80D82D89D2}" type="slidenum">
              <a:rPr lang="en-US" smtClean="0"/>
              <a:pPr eaLnBrk="1" hangingPunct="1"/>
              <a:t>38</a:t>
            </a:fld>
            <a:endParaRPr lang="en-US"/>
          </a:p>
        </p:txBody>
      </p:sp>
      <p:pic>
        <p:nvPicPr>
          <p:cNvPr id="35850" name="Kép 9" descr="FirstAid.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797423" y="1143000"/>
            <a:ext cx="554038" cy="615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 name="Szövegdoboz 10"/>
          <p:cNvSpPr txBox="1">
            <a:spLocks noChangeArrowheads="1"/>
          </p:cNvSpPr>
          <p:nvPr/>
        </p:nvSpPr>
        <p:spPr bwMode="auto">
          <a:xfrm>
            <a:off x="2807803" y="1143000"/>
            <a:ext cx="1480157"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en-US" sz="1200" b="1" dirty="0">
                <a:solidFill>
                  <a:srgbClr val="FFFF00"/>
                </a:solidFill>
              </a:rPr>
              <a:t>Premiers Secours</a:t>
            </a:r>
          </a:p>
        </p:txBody>
      </p:sp>
      <p:cxnSp>
        <p:nvCxnSpPr>
          <p:cNvPr id="13" name="Egyenes összekötő nyíllal 12"/>
          <p:cNvCxnSpPr>
            <a:cxnSpLocks/>
            <a:stCxn id="11" idx="2"/>
          </p:cNvCxnSpPr>
          <p:nvPr/>
        </p:nvCxnSpPr>
        <p:spPr>
          <a:xfrm>
            <a:off x="3547882" y="1419999"/>
            <a:ext cx="168579" cy="508814"/>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Szövegdoboz 15"/>
          <p:cNvSpPr txBox="1">
            <a:spLocks noChangeArrowheads="1"/>
          </p:cNvSpPr>
          <p:nvPr/>
        </p:nvSpPr>
        <p:spPr bwMode="auto">
          <a:xfrm>
            <a:off x="3359272" y="3905250"/>
            <a:ext cx="1060327" cy="276999"/>
          </a:xfrm>
          <a:prstGeom prst="rect">
            <a:avLst/>
          </a:prstGeom>
          <a:solidFill>
            <a:schemeClr val="tx1">
              <a:lumMod val="50000"/>
              <a:lumOff val="50000"/>
              <a:alpha val="40000"/>
            </a:schemeClr>
          </a:solidFill>
          <a:ln w="9525">
            <a:noFill/>
            <a:miter lim="800000"/>
            <a:headEnd/>
            <a:tailEnd/>
          </a:ln>
        </p:spPr>
        <p:txBody>
          <a:bodyPr wrap="square">
            <a:spAutoFit/>
          </a:bodyPr>
          <a:lstStyle/>
          <a:p>
            <a:pPr>
              <a:defRPr/>
            </a:pPr>
            <a:r>
              <a:rPr lang="hu-HU" sz="1200" b="1" dirty="0">
                <a:solidFill>
                  <a:srgbClr val="FFFF00"/>
                </a:solidFill>
              </a:rPr>
              <a:t>Accès UP55</a:t>
            </a:r>
            <a:endParaRPr lang="en-US" sz="1200" b="1" dirty="0">
              <a:solidFill>
                <a:srgbClr val="FF0000"/>
              </a:solidFill>
            </a:endParaRPr>
          </a:p>
        </p:txBody>
      </p:sp>
      <p:sp>
        <p:nvSpPr>
          <p:cNvPr id="14" name="Szövegdoboz 10"/>
          <p:cNvSpPr txBox="1">
            <a:spLocks noChangeArrowheads="1"/>
          </p:cNvSpPr>
          <p:nvPr/>
        </p:nvSpPr>
        <p:spPr bwMode="auto">
          <a:xfrm>
            <a:off x="1238934" y="3737827"/>
            <a:ext cx="1368152"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en-US" sz="1200" b="1" dirty="0">
                <a:solidFill>
                  <a:srgbClr val="FFFF00"/>
                </a:solidFill>
              </a:rPr>
              <a:t>Zone tampon RP</a:t>
            </a:r>
          </a:p>
        </p:txBody>
      </p:sp>
      <p:cxnSp>
        <p:nvCxnSpPr>
          <p:cNvPr id="15" name="Egyenes összekötő nyíllal 12"/>
          <p:cNvCxnSpPr/>
          <p:nvPr/>
        </p:nvCxnSpPr>
        <p:spPr>
          <a:xfrm flipV="1">
            <a:off x="2555775" y="3501008"/>
            <a:ext cx="252028" cy="576064"/>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Szabadkézi sokszög 7"/>
          <p:cNvSpPr/>
          <p:nvPr/>
        </p:nvSpPr>
        <p:spPr>
          <a:xfrm>
            <a:off x="6732239" y="2852936"/>
            <a:ext cx="1510354" cy="355243"/>
          </a:xfrm>
          <a:custGeom>
            <a:avLst/>
            <a:gdLst>
              <a:gd name="connsiteX0" fmla="*/ 0 w 386080"/>
              <a:gd name="connsiteY0" fmla="*/ 162560 h 162560"/>
              <a:gd name="connsiteX1" fmla="*/ 91440 w 386080"/>
              <a:gd name="connsiteY1" fmla="*/ 30480 h 162560"/>
              <a:gd name="connsiteX2" fmla="*/ 386080 w 386080"/>
              <a:gd name="connsiteY2" fmla="*/ 0 h 162560"/>
            </a:gdLst>
            <a:ahLst/>
            <a:cxnLst>
              <a:cxn ang="0">
                <a:pos x="connsiteX0" y="connsiteY0"/>
              </a:cxn>
              <a:cxn ang="0">
                <a:pos x="connsiteX1" y="connsiteY1"/>
              </a:cxn>
              <a:cxn ang="0">
                <a:pos x="connsiteX2" y="connsiteY2"/>
              </a:cxn>
            </a:cxnLst>
            <a:rect l="l" t="t" r="r" b="b"/>
            <a:pathLst>
              <a:path w="386080" h="162560">
                <a:moveTo>
                  <a:pt x="0" y="162560"/>
                </a:moveTo>
                <a:cubicBezTo>
                  <a:pt x="13546" y="110066"/>
                  <a:pt x="27093" y="57573"/>
                  <a:pt x="91440" y="30480"/>
                </a:cubicBezTo>
                <a:cubicBezTo>
                  <a:pt x="155787" y="3387"/>
                  <a:pt x="270933" y="1693"/>
                  <a:pt x="386080" y="0"/>
                </a:cubicBezTo>
              </a:path>
            </a:pathLst>
          </a:cu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Szövegdoboz 15"/>
          <p:cNvSpPr txBox="1">
            <a:spLocks noChangeArrowheads="1"/>
          </p:cNvSpPr>
          <p:nvPr/>
        </p:nvSpPr>
        <p:spPr bwMode="auto">
          <a:xfrm>
            <a:off x="6732240" y="2406079"/>
            <a:ext cx="1656183" cy="461665"/>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de-DE" sz="1200" b="1" dirty="0" err="1">
                <a:solidFill>
                  <a:srgbClr val="FFFF00"/>
                </a:solidFill>
              </a:rPr>
              <a:t>Contrôleur</a:t>
            </a:r>
            <a:r>
              <a:rPr lang="de-DE" sz="1200" b="1" dirty="0">
                <a:solidFill>
                  <a:srgbClr val="FFFF00"/>
                </a:solidFill>
              </a:rPr>
              <a:t> Mains-</a:t>
            </a:r>
            <a:r>
              <a:rPr lang="de-DE" sz="1200" b="1" dirty="0" err="1">
                <a:solidFill>
                  <a:srgbClr val="FFFF00"/>
                </a:solidFill>
              </a:rPr>
              <a:t>Pieds</a:t>
            </a:r>
            <a:endParaRPr lang="en-US" sz="1200" b="1" dirty="0">
              <a:solidFill>
                <a:srgbClr val="FFFF00"/>
              </a:solidFil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00704" y="3717031"/>
            <a:ext cx="1877853" cy="2827331"/>
          </a:xfrm>
          <a:prstGeom prst="rect">
            <a:avLst/>
          </a:prstGeom>
        </p:spPr>
      </p:pic>
      <p:sp>
        <p:nvSpPr>
          <p:cNvPr id="18" name="Szövegdoboz 4"/>
          <p:cNvSpPr txBox="1">
            <a:spLocks noChangeArrowheads="1"/>
          </p:cNvSpPr>
          <p:nvPr/>
        </p:nvSpPr>
        <p:spPr bwMode="auto">
          <a:xfrm>
            <a:off x="7164288" y="3720584"/>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Kép 13" descr="CIMG9033_s.jp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22D0C59-C547-4943-8638-46FF14B96AB9}"/>
              </a:ext>
            </a:extLst>
          </p:cNvPr>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55746"/>
          <a:stretch/>
        </p:blipFill>
        <p:spPr bwMode="auto">
          <a:xfrm>
            <a:off x="1233975" y="1367693"/>
            <a:ext cx="1393809" cy="2362200"/>
          </a:xfrm>
          <a:prstGeom prst="rect">
            <a:avLst/>
          </a:prstGeom>
          <a:noFill/>
          <a:ln w="9525">
            <a:solidFill>
              <a:schemeClr val="tx1"/>
            </a:solidFill>
            <a:miter lim="800000"/>
            <a:headEnd/>
            <a:tailEnd/>
          </a:ln>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2" name="Title 1"/>
          <p:cNvSpPr>
            <a:spLocks noGrp="1"/>
          </p:cNvSpPr>
          <p:nvPr>
            <p:ph type="title"/>
          </p:nvPr>
        </p:nvSpPr>
        <p:spPr>
          <a:xfrm>
            <a:off x="1043608" y="0"/>
            <a:ext cx="8100392" cy="1143000"/>
          </a:xfrm>
        </p:spPr>
        <p:txBody>
          <a:bodyPr/>
          <a:lstStyle/>
          <a:p>
            <a:pPr algn="ctr"/>
            <a:r>
              <a:rPr lang="en-US" sz="3600" b="1" dirty="0"/>
              <a:t>SI2-1</a:t>
            </a:r>
            <a:r>
              <a:rPr lang="hu-HU" sz="3600" b="1" dirty="0"/>
              <a:t>2</a:t>
            </a:r>
            <a:r>
              <a:rPr lang="en-US" sz="3600" b="1" dirty="0"/>
              <a:t>: Zone tampon RP et </a:t>
            </a:r>
            <a:r>
              <a:rPr lang="fr-FR" sz="3600" b="1" dirty="0"/>
              <a:t>Système à mousse </a:t>
            </a:r>
            <a:r>
              <a:rPr lang="en-US" sz="3600" b="1" dirty="0"/>
              <a:t>(US54)</a:t>
            </a:r>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39</a:t>
            </a:fld>
            <a:endParaRPr lang="en-US"/>
          </a:p>
        </p:txBody>
      </p:sp>
      <p:sp>
        <p:nvSpPr>
          <p:cNvPr id="8" name="TextBox 7"/>
          <p:cNvSpPr txBox="1"/>
          <p:nvPr/>
        </p:nvSpPr>
        <p:spPr>
          <a:xfrm>
            <a:off x="-11088" y="3991704"/>
            <a:ext cx="9155088" cy="2693045"/>
          </a:xfrm>
          <a:prstGeom prst="rect">
            <a:avLst/>
          </a:prstGeom>
          <a:noFill/>
        </p:spPr>
        <p:txBody>
          <a:bodyPr wrap="square" rtlCol="0">
            <a:spAutoFit/>
          </a:bodyPr>
          <a:lstStyle/>
          <a:p>
            <a:pPr marL="271463" indent="-271463">
              <a:buFont typeface="+mj-lt"/>
              <a:buAutoNum type="arabicPeriod"/>
            </a:pPr>
            <a:r>
              <a:rPr lang="fr-FR" sz="1300" dirty="0"/>
              <a:t>Dès que vous entrez dans cette zone:</a:t>
            </a:r>
          </a:p>
          <a:p>
            <a:pPr marL="450850" lvl="1" indent="-177800">
              <a:buFont typeface="Arial"/>
              <a:buChar char="•"/>
            </a:pPr>
            <a:r>
              <a:rPr lang="fr-FR" sz="1300" dirty="0"/>
              <a:t>Vous pouvez voir les interrupteurs des lampes UXC55 sur le côté droit (les lumières sont allumées si le bouton est éclairé, elles sont éteintes si le bouton n’est pas éclairé).</a:t>
            </a:r>
          </a:p>
          <a:p>
            <a:pPr marL="444500" lvl="1"/>
            <a:r>
              <a:rPr lang="fr-FR" sz="1300" dirty="0">
                <a:solidFill>
                  <a:srgbClr val="FF0000"/>
                </a:solidFill>
              </a:rPr>
              <a:t>Vérifiez les interrupteurs de ces lumières. S’ils sont allumés pendant les périodes d’exploitation (collecte de données, faisceaux dans le LHC). Notez l’heure, puis éteignez-les. Signalez-le ensuite au « shift </a:t>
            </a:r>
            <a:r>
              <a:rPr lang="fr-FR" sz="1300" dirty="0" err="1">
                <a:solidFill>
                  <a:srgbClr val="FF0000"/>
                </a:solidFill>
              </a:rPr>
              <a:t>crew</a:t>
            </a:r>
            <a:r>
              <a:rPr lang="fr-FR" sz="1300" dirty="0">
                <a:solidFill>
                  <a:srgbClr val="FF0000"/>
                </a:solidFill>
              </a:rPr>
              <a:t> » et dans votre e-log.</a:t>
            </a:r>
          </a:p>
          <a:p>
            <a:pPr marL="450850" lvl="1" indent="-177800">
              <a:buFont typeface="Arial"/>
              <a:buChar char="•"/>
            </a:pPr>
            <a:r>
              <a:rPr lang="fr-FR" sz="1300" dirty="0"/>
              <a:t>Les escaliers jaunes mènent à la zone tampon RP (ils sont délimités par des rampes jaunes)</a:t>
            </a:r>
          </a:p>
          <a:p>
            <a:pPr marL="450850" lvl="1" indent="-177800">
              <a:buFont typeface="Arial"/>
              <a:buChar char="•"/>
            </a:pPr>
            <a:r>
              <a:rPr lang="fr-FR" sz="1300" dirty="0"/>
              <a:t>Allez sur votre gauche: vous trouverez les zones avec les puisards</a:t>
            </a:r>
            <a:r>
              <a:rPr lang="fr-FR" sz="1300" dirty="0">
                <a:solidFill>
                  <a:srgbClr val="FFCC00"/>
                </a:solidFill>
              </a:rPr>
              <a:t>. </a:t>
            </a:r>
          </a:p>
          <a:p>
            <a:pPr marL="271463" indent="-271463">
              <a:buFont typeface="+mj-lt"/>
              <a:buAutoNum type="arabicPeriod"/>
            </a:pPr>
            <a:r>
              <a:rPr lang="fr-FR" sz="1300" dirty="0">
                <a:solidFill>
                  <a:srgbClr val="FF0000"/>
                </a:solidFill>
              </a:rPr>
              <a:t>Assurez-vous qu’il n’y ait personne dans la zone, vérifiez qu’il n’y ait pas des fuites. Signalez tout bruit étrange ou problème de lumière.</a:t>
            </a:r>
          </a:p>
          <a:p>
            <a:pPr marL="271463" indent="-271463" eaLnBrk="1" hangingPunct="1">
              <a:buFont typeface="+mj-lt"/>
              <a:buAutoNum type="arabicPeriod"/>
            </a:pPr>
            <a:r>
              <a:rPr lang="fr-FR" sz="1300" b="1" dirty="0"/>
              <a:t>Vérifiez la zone en dessous de la plateforme </a:t>
            </a:r>
            <a:r>
              <a:rPr lang="fr-FR" sz="1300" b="1" dirty="0" err="1"/>
              <a:t>Firedos</a:t>
            </a:r>
            <a:r>
              <a:rPr lang="fr-FR" sz="1300" b="1" dirty="0"/>
              <a:t> (système à mousse): </a:t>
            </a:r>
            <a:r>
              <a:rPr lang="fr-FR" sz="1300" dirty="0"/>
              <a:t/>
            </a:r>
            <a:br>
              <a:rPr lang="fr-FR" sz="1300" dirty="0"/>
            </a:br>
            <a:r>
              <a:rPr lang="fr-FR" sz="1300" dirty="0">
                <a:solidFill>
                  <a:srgbClr val="FF0000"/>
                </a:solidFill>
              </a:rPr>
              <a:t>Si vous voyez quelque chose d’inhabituel (bruit, fuite, </a:t>
            </a:r>
            <a:r>
              <a:rPr lang="fr-FR" sz="1300" dirty="0" err="1">
                <a:solidFill>
                  <a:srgbClr val="FF0000"/>
                </a:solidFill>
              </a:rPr>
              <a:t>etc</a:t>
            </a:r>
            <a:r>
              <a:rPr lang="fr-FR" sz="1300" dirty="0">
                <a:solidFill>
                  <a:srgbClr val="FF0000"/>
                </a:solidFill>
              </a:rPr>
              <a:t>), faîtes une note dans votre e-log et informez Niels Dupont (165186). (Appelez seulement pendant les heures de travail)</a:t>
            </a:r>
          </a:p>
        </p:txBody>
      </p:sp>
      <p:grpSp>
        <p:nvGrpSpPr>
          <p:cNvPr id="23" name="Group 22"/>
          <p:cNvGrpSpPr>
            <a:grpSpLocks noChangeAspect="1"/>
          </p:cNvGrpSpPr>
          <p:nvPr/>
        </p:nvGrpSpPr>
        <p:grpSpPr>
          <a:xfrm>
            <a:off x="3744160" y="1187960"/>
            <a:ext cx="2268000" cy="3024000"/>
            <a:chOff x="3347864" y="1124744"/>
            <a:chExt cx="2423975" cy="3231967"/>
          </a:xfrm>
        </p:grpSpPr>
        <p:pic>
          <p:nvPicPr>
            <p:cNvPr id="20" name="Grafik 1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347864" y="1124744"/>
              <a:ext cx="2423975" cy="3231967"/>
            </a:xfrm>
            <a:prstGeom prst="rect">
              <a:avLst/>
            </a:prstGeom>
          </p:spPr>
        </p:pic>
        <p:sp>
          <p:nvSpPr>
            <p:cNvPr id="21" name="Szövegdoboz 4"/>
            <p:cNvSpPr txBox="1">
              <a:spLocks noChangeArrowheads="1"/>
            </p:cNvSpPr>
            <p:nvPr/>
          </p:nvSpPr>
          <p:spPr bwMode="auto">
            <a:xfrm>
              <a:off x="3347864" y="1126406"/>
              <a:ext cx="313044"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grpSp>
      <p:grpSp>
        <p:nvGrpSpPr>
          <p:cNvPr id="25" name="Group 24"/>
          <p:cNvGrpSpPr>
            <a:grpSpLocks noChangeAspect="1"/>
          </p:cNvGrpSpPr>
          <p:nvPr/>
        </p:nvGrpSpPr>
        <p:grpSpPr>
          <a:xfrm>
            <a:off x="6242252" y="1197088"/>
            <a:ext cx="2268000" cy="3024000"/>
            <a:chOff x="3347864" y="1124744"/>
            <a:chExt cx="2423975" cy="3231967"/>
          </a:xfrm>
        </p:grpSpPr>
        <p:pic>
          <p:nvPicPr>
            <p:cNvPr id="26" name="Grafik 1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347864" y="1124744"/>
              <a:ext cx="2423975" cy="3231967"/>
            </a:xfrm>
            <a:prstGeom prst="rect">
              <a:avLst/>
            </a:prstGeom>
          </p:spPr>
        </p:pic>
        <p:sp>
          <p:nvSpPr>
            <p:cNvPr id="27" name="Szövegdoboz 4"/>
            <p:cNvSpPr txBox="1">
              <a:spLocks noChangeArrowheads="1"/>
            </p:cNvSpPr>
            <p:nvPr/>
          </p:nvSpPr>
          <p:spPr bwMode="auto">
            <a:xfrm>
              <a:off x="3347864" y="1126406"/>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grpSp>
      <p:sp>
        <p:nvSpPr>
          <p:cNvPr id="28" name="Rectangle 27"/>
          <p:cNvSpPr/>
          <p:nvPr/>
        </p:nvSpPr>
        <p:spPr>
          <a:xfrm>
            <a:off x="6876256" y="2412096"/>
            <a:ext cx="360040" cy="8373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zövegdoboz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A5B2FBD-2C1C-EE47-8664-18097FE3A77F}"/>
              </a:ext>
            </a:extLst>
          </p:cNvPr>
          <p:cNvSpPr txBox="1">
            <a:spLocks noChangeArrowheads="1"/>
          </p:cNvSpPr>
          <p:nvPr/>
        </p:nvSpPr>
        <p:spPr bwMode="auto">
          <a:xfrm>
            <a:off x="1223968" y="1367693"/>
            <a:ext cx="312737" cy="369888"/>
          </a:xfrm>
          <a:prstGeom prst="rect">
            <a:avLst/>
          </a:prstGeom>
          <a:solidFill>
            <a:srgbClr val="FFFF00"/>
          </a:solidFill>
          <a:ln>
            <a:noFill/>
          </a:ln>
          <a:extLst>
            <a:ext uri="{91240B29-F687-4f45-9708-019B960494DF}">
              <a14:hiddenLine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
        <p:nvSpPr>
          <p:cNvPr id="29" name="Rectangle 2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460FB7C-415D-5047-A0AF-9CB70B730F92}"/>
              </a:ext>
            </a:extLst>
          </p:cNvPr>
          <p:cNvSpPr/>
          <p:nvPr/>
        </p:nvSpPr>
        <p:spPr>
          <a:xfrm>
            <a:off x="1558720" y="2450706"/>
            <a:ext cx="265176" cy="35829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zövegdoboz 10"/>
          <p:cNvSpPr txBox="1">
            <a:spLocks noChangeArrowheads="1"/>
          </p:cNvSpPr>
          <p:nvPr/>
        </p:nvSpPr>
        <p:spPr bwMode="auto">
          <a:xfrm>
            <a:off x="1215648" y="1988840"/>
            <a:ext cx="1052096" cy="400110"/>
          </a:xfrm>
          <a:prstGeom prst="rect">
            <a:avLst/>
          </a:prstGeom>
          <a:solidFill>
            <a:schemeClr val="tx1">
              <a:lumMod val="50000"/>
              <a:lumOff val="50000"/>
              <a:alpha val="40000"/>
            </a:schemeClr>
          </a:solidFill>
          <a:ln w="9525">
            <a:noFill/>
            <a:miter lim="800000"/>
            <a:headEnd/>
            <a:tailEnd/>
          </a:ln>
        </p:spPr>
        <p:txBody>
          <a:bodyPr wrap="square">
            <a:spAutoFit/>
          </a:bodyPr>
          <a:lstStyle/>
          <a:p>
            <a:pPr algn="ctr">
              <a:defRPr/>
            </a:pPr>
            <a:r>
              <a:rPr lang="fr-FR" sz="1000" b="1" dirty="0">
                <a:solidFill>
                  <a:srgbClr val="FFFF00"/>
                </a:solidFill>
              </a:rPr>
              <a:t>Interrupteurs de UXC55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912516"/>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Cím 1"/>
          <p:cNvSpPr>
            <a:spLocks noGrp="1"/>
          </p:cNvSpPr>
          <p:nvPr>
            <p:ph type="title"/>
          </p:nvPr>
        </p:nvSpPr>
        <p:spPr/>
        <p:txBody>
          <a:bodyPr/>
          <a:lstStyle/>
          <a:p>
            <a:pPr algn="ctr"/>
            <a:r>
              <a:rPr lang="fr-FR" sz="3600" b="1" dirty="0"/>
              <a:t>Check-list des équipements personnels</a:t>
            </a:r>
          </a:p>
        </p:txBody>
      </p:sp>
      <p:sp>
        <p:nvSpPr>
          <p:cNvPr id="6147" name="Tartalom helye 2"/>
          <p:cNvSpPr>
            <a:spLocks noGrp="1"/>
          </p:cNvSpPr>
          <p:nvPr>
            <p:ph idx="1"/>
          </p:nvPr>
        </p:nvSpPr>
        <p:spPr>
          <a:xfrm>
            <a:off x="428625" y="1285875"/>
            <a:ext cx="8358188" cy="5286375"/>
          </a:xfrm>
        </p:spPr>
        <p:txBody>
          <a:bodyPr/>
          <a:lstStyle/>
          <a:p>
            <a:r>
              <a:rPr lang="fr-FR" sz="2400" b="1" dirty="0"/>
              <a:t>Avant de commencer la visite de sécurité, vérifiez que vous avez:</a:t>
            </a:r>
          </a:p>
          <a:p>
            <a:pPr lvl="1"/>
            <a:r>
              <a:rPr lang="fr-FR" sz="2000" dirty="0"/>
              <a:t>Accès à USC55</a:t>
            </a:r>
          </a:p>
          <a:p>
            <a:pPr lvl="1"/>
            <a:r>
              <a:rPr lang="fr-FR" sz="2000" dirty="0"/>
              <a:t>Votre CARTE D’IDENTITE CERN &amp; votre Dosimètre </a:t>
            </a:r>
            <a:r>
              <a:rPr lang="fr-FR" sz="2000" u="sng" dirty="0">
                <a:solidFill>
                  <a:srgbClr val="FF0000"/>
                </a:solidFill>
              </a:rPr>
              <a:t>Personnel</a:t>
            </a:r>
            <a:r>
              <a:rPr lang="fr-FR" sz="2000" dirty="0"/>
              <a:t> (ou </a:t>
            </a:r>
            <a:r>
              <a:rPr lang="fr-FR" sz="2000" dirty="0" err="1"/>
              <a:t>token</a:t>
            </a:r>
            <a:r>
              <a:rPr lang="fr-FR" sz="2000" dirty="0"/>
              <a:t>)</a:t>
            </a:r>
          </a:p>
          <a:p>
            <a:pPr lvl="1"/>
            <a:r>
              <a:rPr lang="fr-FR" sz="2000" dirty="0"/>
              <a:t>Téléphone portable (prenez celui du </a:t>
            </a:r>
            <a:r>
              <a:rPr lang="fr-FR" sz="2000" dirty="0" err="1"/>
              <a:t>Technical</a:t>
            </a:r>
            <a:r>
              <a:rPr lang="fr-FR" sz="2000" dirty="0"/>
              <a:t> </a:t>
            </a:r>
            <a:r>
              <a:rPr lang="fr-FR" sz="2000" dirty="0" err="1"/>
              <a:t>Shifter</a:t>
            </a:r>
            <a:r>
              <a:rPr lang="fr-FR" sz="2000" dirty="0"/>
              <a:t> si vous n’en avez pas)</a:t>
            </a:r>
          </a:p>
          <a:p>
            <a:pPr lvl="1"/>
            <a:r>
              <a:rPr lang="fr-FR" sz="2000" dirty="0"/>
              <a:t>Casque de sécurité</a:t>
            </a:r>
          </a:p>
          <a:p>
            <a:pPr lvl="1"/>
            <a:r>
              <a:rPr lang="fr-FR" sz="2000" dirty="0"/>
              <a:t>Lampe torche ou lampe frontale</a:t>
            </a:r>
          </a:p>
          <a:p>
            <a:pPr lvl="1"/>
            <a:r>
              <a:rPr lang="fr-FR" sz="2000" dirty="0"/>
              <a:t>Chaussures de sécurité</a:t>
            </a:r>
          </a:p>
          <a:p>
            <a:pPr>
              <a:buFontTx/>
              <a:buNone/>
            </a:pPr>
            <a:endParaRPr lang="fr-FR" sz="2400" dirty="0"/>
          </a:p>
          <a:p>
            <a:r>
              <a:rPr lang="fr-FR" sz="2400" b="1" dirty="0"/>
              <a:t>De plus:</a:t>
            </a:r>
          </a:p>
          <a:p>
            <a:pPr lvl="1"/>
            <a:r>
              <a:rPr lang="fr-FR" sz="2000" dirty="0"/>
              <a:t>Inscrivez votre nom, l’heure et votre numéro de téléphone sur la Feuille d’Accès</a:t>
            </a:r>
          </a:p>
        </p:txBody>
      </p:sp>
      <p:sp>
        <p:nvSpPr>
          <p:cNvPr id="6148"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B6335A-DF9B-4ADD-9515-ED492BE560E1}" type="slidenum">
              <a:rPr lang="en-US" smtClean="0"/>
              <a:pPr eaLnBrk="1" hangingPunct="1"/>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3" name="Szövegdoboz 7"/>
          <p:cNvSpPr txBox="1">
            <a:spLocks noChangeArrowheads="1"/>
          </p:cNvSpPr>
          <p:nvPr/>
        </p:nvSpPr>
        <p:spPr bwMode="auto">
          <a:xfrm>
            <a:off x="395536" y="2276872"/>
            <a:ext cx="8424936" cy="230832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3600" b="1" dirty="0"/>
              <a:t>Réalisez la partie suivante uniquement si vous avez un dosimètre personnel et accès à UXC55</a:t>
            </a:r>
          </a:p>
        </p:txBody>
      </p:sp>
      <p:sp>
        <p:nvSpPr>
          <p:cNvPr id="40964"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FEDDCF-2AA1-47F7-BDBC-9EB16A5451B1}" type="slidenum">
              <a:rPr lang="en-US" smtClean="0"/>
              <a:pPr eaLnBrk="1" hangingPunct="1"/>
              <a:t>40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5667218"/>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3600" b="1" dirty="0"/>
              <a:t>Système de coordonnées de UXC55</a:t>
            </a:r>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41</a:t>
            </a:fld>
            <a:endParaRPr lang="en-US"/>
          </a:p>
        </p:txBody>
      </p:sp>
      <p:pic>
        <p:nvPicPr>
          <p:cNvPr id="5" name="Picture 4" descr="../../Screen%20Shot%202017-03-10%20at%2021.06.24.png"/>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4930" y="1301233"/>
            <a:ext cx="8172863" cy="5033408"/>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2807517"/>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a:xfrm>
            <a:off x="1143000" y="0"/>
            <a:ext cx="7965504" cy="1143000"/>
          </a:xfrm>
        </p:spPr>
        <p:txBody>
          <a:bodyPr/>
          <a:lstStyle/>
          <a:p>
            <a:pPr algn="ctr"/>
            <a:r>
              <a:rPr lang="fr-FR" sz="3600" b="1" dirty="0">
                <a:solidFill>
                  <a:schemeClr val="tx1"/>
                </a:solidFill>
              </a:rPr>
              <a:t>Visite de Sécurité dans </a:t>
            </a:r>
            <a:r>
              <a:rPr lang="fr-FR" sz="3600" b="1" dirty="0"/>
              <a:t>UXC55 pendant les Arrêts Techniques</a:t>
            </a:r>
          </a:p>
        </p:txBody>
      </p:sp>
      <p:sp>
        <p:nvSpPr>
          <p:cNvPr id="3" name="Tartalom helye 2"/>
          <p:cNvSpPr>
            <a:spLocks noGrp="1"/>
          </p:cNvSpPr>
          <p:nvPr>
            <p:ph idx="1"/>
          </p:nvPr>
        </p:nvSpPr>
        <p:spPr>
          <a:xfrm>
            <a:off x="5222206" y="1313384"/>
            <a:ext cx="3888432" cy="5544616"/>
          </a:xfrm>
        </p:spPr>
        <p:txBody>
          <a:bodyPr/>
          <a:lstStyle/>
          <a:p>
            <a:pPr>
              <a:buFont typeface="+mj-lt"/>
              <a:buAutoNum type="arabicPeriod"/>
            </a:pPr>
            <a:r>
              <a:rPr lang="fr-FR" sz="1500" dirty="0"/>
              <a:t>Si vous avez les droits d’accès à UXC55, allez dans UXC55 par le dispositif d’accès UP55 et inspectez la caverne au niveau X1 (convention de nommage page suivante), pas besoin de monter ou descendre, restez au même étage que lorsque vous entrez dans la caverne.</a:t>
            </a:r>
          </a:p>
          <a:p>
            <a:pPr>
              <a:buFont typeface="+mj-lt"/>
              <a:buAutoNum type="arabicPeriod"/>
            </a:pPr>
            <a:r>
              <a:rPr lang="fr-FR" sz="1500" dirty="0"/>
              <a:t>Regardez autour de vous dans la caverne, vérifiez qu’il n’y ait pas de fuite d’eau, de bruit inhabituel, de mauvaise odeur ou d’odeur de brûlé.</a:t>
            </a:r>
          </a:p>
          <a:p>
            <a:pPr>
              <a:buFont typeface="+mj-lt"/>
              <a:buAutoNum type="arabicPeriod"/>
            </a:pPr>
            <a:r>
              <a:rPr lang="fr-FR" sz="1500" dirty="0"/>
              <a:t>Connectez au chargeur les nacelles à bras déportés et les nacelles ciseaux qui ne sont pas branchées. Si cela n’est pas possible, faîtes une note à ce propos et signalez-le dans votre e-log.</a:t>
            </a:r>
          </a:p>
          <a:p>
            <a:pPr>
              <a:buFont typeface="+mj-lt"/>
              <a:buAutoNum type="arabicPeriod"/>
            </a:pPr>
            <a:r>
              <a:rPr lang="fr-FR" sz="1500" dirty="0"/>
              <a:t>Après la visite de UXC5, retournez à l’ascenseur en passant par le dispositif </a:t>
            </a:r>
            <a:r>
              <a:rPr lang="fr-FR" sz="1500" dirty="0">
                <a:solidFill>
                  <a:srgbClr val="000000"/>
                </a:solidFill>
              </a:rPr>
              <a:t>d’accès UP55.</a:t>
            </a:r>
          </a:p>
          <a:p>
            <a:pPr>
              <a:buFont typeface="+mj-lt"/>
              <a:buAutoNum type="arabicPeriod"/>
            </a:pPr>
            <a:r>
              <a:rPr lang="fr-FR" sz="1500" dirty="0"/>
              <a:t>Retournez à la surface avec l’ascenseur PM54 et rédigez votre e-log.</a:t>
            </a:r>
          </a:p>
        </p:txBody>
      </p:sp>
      <p:sp>
        <p:nvSpPr>
          <p:cNvPr id="4" name="Dia számának helye 3"/>
          <p:cNvSpPr>
            <a:spLocks noGrp="1"/>
          </p:cNvSpPr>
          <p:nvPr>
            <p:ph type="sldNum" sz="quarter" idx="12"/>
          </p:nvPr>
        </p:nvSpPr>
        <p:spPr/>
        <p:txBody>
          <a:bodyPr/>
          <a:lstStyle/>
          <a:p>
            <a:pPr>
              <a:defRPr/>
            </a:pPr>
            <a:fld id="{CC80B6EA-118D-4C42-92C3-9D305B727CAD}" type="slidenum">
              <a:rPr lang="en-US" smtClean="0"/>
              <a:pPr>
                <a:defRPr/>
              </a:pPr>
              <a:t>42</a:t>
            </a:fld>
            <a:endParaRPr lang="en-US"/>
          </a:p>
        </p:txBody>
      </p:sp>
      <p:pic>
        <p:nvPicPr>
          <p:cNvPr id="5" name="Tartalom hely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06124" y="1725319"/>
            <a:ext cx="4922474" cy="4185236"/>
          </a:xfrm>
          <a:prstGeom prst="rect">
            <a:avLst/>
          </a:prstGeom>
          <a:ln>
            <a:solidFill>
              <a:schemeClr val="tx1"/>
            </a:solidFill>
          </a:ln>
        </p:spPr>
      </p:pic>
      <p:sp>
        <p:nvSpPr>
          <p:cNvPr id="8" name="Szabadkézi sokszög 7"/>
          <p:cNvSpPr/>
          <p:nvPr/>
        </p:nvSpPr>
        <p:spPr>
          <a:xfrm>
            <a:off x="530875" y="3203141"/>
            <a:ext cx="649339" cy="1795191"/>
          </a:xfrm>
          <a:custGeom>
            <a:avLst/>
            <a:gdLst>
              <a:gd name="connsiteX0" fmla="*/ 644824 w 644824"/>
              <a:gd name="connsiteY0" fmla="*/ 1861839 h 2001346"/>
              <a:gd name="connsiteX1" fmla="*/ 60033 w 644824"/>
              <a:gd name="connsiteY1" fmla="*/ 1829941 h 2001346"/>
              <a:gd name="connsiteX2" fmla="*/ 70666 w 644824"/>
              <a:gd name="connsiteY2" fmla="*/ 160629 h 2001346"/>
              <a:gd name="connsiteX3" fmla="*/ 517233 w 644824"/>
              <a:gd name="connsiteY3" fmla="*/ 160629 h 2001346"/>
              <a:gd name="connsiteX0" fmla="*/ 631038 w 631038"/>
              <a:gd name="connsiteY0" fmla="*/ 1844209 h 1983716"/>
              <a:gd name="connsiteX1" fmla="*/ 46247 w 631038"/>
              <a:gd name="connsiteY1" fmla="*/ 1812311 h 1983716"/>
              <a:gd name="connsiteX2" fmla="*/ 56880 w 631038"/>
              <a:gd name="connsiteY2" fmla="*/ 142999 h 1983716"/>
              <a:gd name="connsiteX3" fmla="*/ 216368 w 631038"/>
              <a:gd name="connsiteY3" fmla="*/ 89837 h 1983716"/>
              <a:gd name="connsiteX4" fmla="*/ 503447 w 631038"/>
              <a:gd name="connsiteY4" fmla="*/ 142999 h 1983716"/>
              <a:gd name="connsiteX0" fmla="*/ 631038 w 631038"/>
              <a:gd name="connsiteY0" fmla="*/ 1844209 h 1983716"/>
              <a:gd name="connsiteX1" fmla="*/ 46247 w 631038"/>
              <a:gd name="connsiteY1" fmla="*/ 1812311 h 1983716"/>
              <a:gd name="connsiteX2" fmla="*/ 56880 w 631038"/>
              <a:gd name="connsiteY2" fmla="*/ 142999 h 1983716"/>
              <a:gd name="connsiteX3" fmla="*/ 216368 w 631038"/>
              <a:gd name="connsiteY3" fmla="*/ 89837 h 1983716"/>
              <a:gd name="connsiteX4" fmla="*/ 577875 w 631038"/>
              <a:gd name="connsiteY4" fmla="*/ 142999 h 1983716"/>
              <a:gd name="connsiteX0" fmla="*/ 662456 w 662456"/>
              <a:gd name="connsiteY0" fmla="*/ 1787637 h 1920622"/>
              <a:gd name="connsiteX1" fmla="*/ 77665 w 662456"/>
              <a:gd name="connsiteY1" fmla="*/ 1755739 h 1920622"/>
              <a:gd name="connsiteX2" fmla="*/ 24502 w 662456"/>
              <a:gd name="connsiteY2" fmla="*/ 182120 h 1920622"/>
              <a:gd name="connsiteX3" fmla="*/ 247786 w 662456"/>
              <a:gd name="connsiteY3" fmla="*/ 33265 h 1920622"/>
              <a:gd name="connsiteX4" fmla="*/ 609293 w 662456"/>
              <a:gd name="connsiteY4" fmla="*/ 86427 h 1920622"/>
              <a:gd name="connsiteX0" fmla="*/ 662456 w 662456"/>
              <a:gd name="connsiteY0" fmla="*/ 1769683 h 1899790"/>
              <a:gd name="connsiteX1" fmla="*/ 77665 w 662456"/>
              <a:gd name="connsiteY1" fmla="*/ 1737785 h 1899790"/>
              <a:gd name="connsiteX2" fmla="*/ 24502 w 662456"/>
              <a:gd name="connsiteY2" fmla="*/ 206697 h 1899790"/>
              <a:gd name="connsiteX3" fmla="*/ 247786 w 662456"/>
              <a:gd name="connsiteY3" fmla="*/ 15311 h 1899790"/>
              <a:gd name="connsiteX4" fmla="*/ 609293 w 662456"/>
              <a:gd name="connsiteY4" fmla="*/ 68473 h 1899790"/>
              <a:gd name="connsiteX0" fmla="*/ 653946 w 653946"/>
              <a:gd name="connsiteY0" fmla="*/ 1776135 h 1906242"/>
              <a:gd name="connsiteX1" fmla="*/ 69155 w 653946"/>
              <a:gd name="connsiteY1" fmla="*/ 1744237 h 1906242"/>
              <a:gd name="connsiteX2" fmla="*/ 15992 w 653946"/>
              <a:gd name="connsiteY2" fmla="*/ 213149 h 1906242"/>
              <a:gd name="connsiteX3" fmla="*/ 239276 w 653946"/>
              <a:gd name="connsiteY3" fmla="*/ 21763 h 1906242"/>
              <a:gd name="connsiteX4" fmla="*/ 600783 w 653946"/>
              <a:gd name="connsiteY4" fmla="*/ 74925 h 1906242"/>
              <a:gd name="connsiteX0" fmla="*/ 639680 w 639680"/>
              <a:gd name="connsiteY0" fmla="*/ 1776135 h 1880026"/>
              <a:gd name="connsiteX1" fmla="*/ 278173 w 639680"/>
              <a:gd name="connsiteY1" fmla="*/ 1808032 h 1880026"/>
              <a:gd name="connsiteX2" fmla="*/ 54889 w 639680"/>
              <a:gd name="connsiteY2" fmla="*/ 1744237 h 1880026"/>
              <a:gd name="connsiteX3" fmla="*/ 1726 w 639680"/>
              <a:gd name="connsiteY3" fmla="*/ 213149 h 1880026"/>
              <a:gd name="connsiteX4" fmla="*/ 225010 w 639680"/>
              <a:gd name="connsiteY4" fmla="*/ 21763 h 1880026"/>
              <a:gd name="connsiteX5" fmla="*/ 586517 w 639680"/>
              <a:gd name="connsiteY5" fmla="*/ 74925 h 1880026"/>
              <a:gd name="connsiteX0" fmla="*/ 658288 w 658288"/>
              <a:gd name="connsiteY0" fmla="*/ 1762264 h 1795191"/>
              <a:gd name="connsiteX1" fmla="*/ 296781 w 658288"/>
              <a:gd name="connsiteY1" fmla="*/ 1794161 h 1795191"/>
              <a:gd name="connsiteX2" fmla="*/ 41599 w 658288"/>
              <a:gd name="connsiteY2" fmla="*/ 1560245 h 1795191"/>
              <a:gd name="connsiteX3" fmla="*/ 20334 w 658288"/>
              <a:gd name="connsiteY3" fmla="*/ 199278 h 1795191"/>
              <a:gd name="connsiteX4" fmla="*/ 243618 w 658288"/>
              <a:gd name="connsiteY4" fmla="*/ 7892 h 1795191"/>
              <a:gd name="connsiteX5" fmla="*/ 605125 w 658288"/>
              <a:gd name="connsiteY5" fmla="*/ 61054 h 1795191"/>
              <a:gd name="connsiteX0" fmla="*/ 649339 w 649339"/>
              <a:gd name="connsiteY0" fmla="*/ 1762264 h 1795191"/>
              <a:gd name="connsiteX1" fmla="*/ 287832 w 649339"/>
              <a:gd name="connsiteY1" fmla="*/ 1794161 h 1795191"/>
              <a:gd name="connsiteX2" fmla="*/ 32650 w 649339"/>
              <a:gd name="connsiteY2" fmla="*/ 1560245 h 1795191"/>
              <a:gd name="connsiteX3" fmla="*/ 11385 w 649339"/>
              <a:gd name="connsiteY3" fmla="*/ 199278 h 1795191"/>
              <a:gd name="connsiteX4" fmla="*/ 234669 w 649339"/>
              <a:gd name="connsiteY4" fmla="*/ 7892 h 1795191"/>
              <a:gd name="connsiteX5" fmla="*/ 596176 w 649339"/>
              <a:gd name="connsiteY5" fmla="*/ 61054 h 179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339" h="1795191">
                <a:moveTo>
                  <a:pt x="649339" y="1762264"/>
                </a:moveTo>
                <a:cubicBezTo>
                  <a:pt x="587316" y="1783529"/>
                  <a:pt x="385297" y="1799477"/>
                  <a:pt x="287832" y="1794161"/>
                </a:cubicBezTo>
                <a:cubicBezTo>
                  <a:pt x="190367" y="1788845"/>
                  <a:pt x="36194" y="1826059"/>
                  <a:pt x="32650" y="1560245"/>
                </a:cubicBezTo>
                <a:cubicBezTo>
                  <a:pt x="29106" y="1294431"/>
                  <a:pt x="-22285" y="458003"/>
                  <a:pt x="11385" y="199278"/>
                </a:cubicBezTo>
                <a:cubicBezTo>
                  <a:pt x="45055" y="-59447"/>
                  <a:pt x="160241" y="7892"/>
                  <a:pt x="234669" y="7892"/>
                </a:cubicBezTo>
                <a:cubicBezTo>
                  <a:pt x="309097" y="7892"/>
                  <a:pt x="548329" y="32700"/>
                  <a:pt x="596176" y="61054"/>
                </a:cubicBezTo>
              </a:path>
            </a:pathLst>
          </a:custGeom>
          <a:ln w="38100">
            <a:solidFill>
              <a:srgbClr val="FF99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hu-HU"/>
          </a:p>
        </p:txBody>
      </p:sp>
      <p:sp>
        <p:nvSpPr>
          <p:cNvPr id="10" name="Szabadkézi sokszög 9"/>
          <p:cNvSpPr/>
          <p:nvPr/>
        </p:nvSpPr>
        <p:spPr>
          <a:xfrm>
            <a:off x="1253877" y="2085723"/>
            <a:ext cx="2815991" cy="1266481"/>
          </a:xfrm>
          <a:custGeom>
            <a:avLst/>
            <a:gdLst>
              <a:gd name="connsiteX0" fmla="*/ 223383 w 2989398"/>
              <a:gd name="connsiteY0" fmla="*/ 1158300 h 1241005"/>
              <a:gd name="connsiteX1" fmla="*/ 1105885 w 2989398"/>
              <a:gd name="connsiteY1" fmla="*/ 1232728 h 1241005"/>
              <a:gd name="connsiteX2" fmla="*/ 2732667 w 2989398"/>
              <a:gd name="connsiteY2" fmla="*/ 1137035 h 1241005"/>
              <a:gd name="connsiteX3" fmla="*/ 2881523 w 2989398"/>
              <a:gd name="connsiteY3" fmla="*/ 328961 h 1241005"/>
              <a:gd name="connsiteX4" fmla="*/ 1690676 w 2989398"/>
              <a:gd name="connsiteY4" fmla="*/ 41882 h 1241005"/>
              <a:gd name="connsiteX5" fmla="*/ 1148416 w 2989398"/>
              <a:gd name="connsiteY5" fmla="*/ 73780 h 1241005"/>
              <a:gd name="connsiteX6" fmla="*/ 701848 w 2989398"/>
              <a:gd name="connsiteY6" fmla="*/ 711733 h 1241005"/>
              <a:gd name="connsiteX7" fmla="*/ 244648 w 2989398"/>
              <a:gd name="connsiteY7" fmla="*/ 1073240 h 1241005"/>
              <a:gd name="connsiteX8" fmla="*/ 244648 w 2989398"/>
              <a:gd name="connsiteY8" fmla="*/ 1073240 h 1241005"/>
              <a:gd name="connsiteX9" fmla="*/ 99 w 2989398"/>
              <a:gd name="connsiteY9" fmla="*/ 1105138 h 1241005"/>
              <a:gd name="connsiteX10" fmla="*/ 276546 w 2989398"/>
              <a:gd name="connsiteY10" fmla="*/ 509714 h 1241005"/>
              <a:gd name="connsiteX0" fmla="*/ 223383 w 2989398"/>
              <a:gd name="connsiteY0" fmla="*/ 1158300 h 1241005"/>
              <a:gd name="connsiteX1" fmla="*/ 1105885 w 2989398"/>
              <a:gd name="connsiteY1" fmla="*/ 1232728 h 1241005"/>
              <a:gd name="connsiteX2" fmla="*/ 2732667 w 2989398"/>
              <a:gd name="connsiteY2" fmla="*/ 1137035 h 1241005"/>
              <a:gd name="connsiteX3" fmla="*/ 2881523 w 2989398"/>
              <a:gd name="connsiteY3" fmla="*/ 328961 h 1241005"/>
              <a:gd name="connsiteX4" fmla="*/ 1690676 w 2989398"/>
              <a:gd name="connsiteY4" fmla="*/ 41882 h 1241005"/>
              <a:gd name="connsiteX5" fmla="*/ 1148416 w 2989398"/>
              <a:gd name="connsiteY5" fmla="*/ 73780 h 1241005"/>
              <a:gd name="connsiteX6" fmla="*/ 701848 w 2989398"/>
              <a:gd name="connsiteY6" fmla="*/ 711733 h 1241005"/>
              <a:gd name="connsiteX7" fmla="*/ 244648 w 2989398"/>
              <a:gd name="connsiteY7" fmla="*/ 1073240 h 1241005"/>
              <a:gd name="connsiteX8" fmla="*/ 244648 w 2989398"/>
              <a:gd name="connsiteY8" fmla="*/ 1073240 h 1241005"/>
              <a:gd name="connsiteX9" fmla="*/ 99 w 2989398"/>
              <a:gd name="connsiteY9" fmla="*/ 1105138 h 1241005"/>
              <a:gd name="connsiteX0" fmla="*/ 0 w 2766015"/>
              <a:gd name="connsiteY0" fmla="*/ 1158300 h 1241005"/>
              <a:gd name="connsiteX1" fmla="*/ 882502 w 2766015"/>
              <a:gd name="connsiteY1" fmla="*/ 1232728 h 1241005"/>
              <a:gd name="connsiteX2" fmla="*/ 2509284 w 2766015"/>
              <a:gd name="connsiteY2" fmla="*/ 1137035 h 1241005"/>
              <a:gd name="connsiteX3" fmla="*/ 2658140 w 2766015"/>
              <a:gd name="connsiteY3" fmla="*/ 328961 h 1241005"/>
              <a:gd name="connsiteX4" fmla="*/ 1467293 w 2766015"/>
              <a:gd name="connsiteY4" fmla="*/ 41882 h 1241005"/>
              <a:gd name="connsiteX5" fmla="*/ 925033 w 2766015"/>
              <a:gd name="connsiteY5" fmla="*/ 73780 h 1241005"/>
              <a:gd name="connsiteX6" fmla="*/ 478465 w 2766015"/>
              <a:gd name="connsiteY6" fmla="*/ 711733 h 1241005"/>
              <a:gd name="connsiteX7" fmla="*/ 21265 w 2766015"/>
              <a:gd name="connsiteY7" fmla="*/ 1073240 h 1241005"/>
              <a:gd name="connsiteX8" fmla="*/ 21265 w 2766015"/>
              <a:gd name="connsiteY8" fmla="*/ 1073240 h 1241005"/>
              <a:gd name="connsiteX0" fmla="*/ 0 w 2766015"/>
              <a:gd name="connsiteY0" fmla="*/ 1185878 h 1268583"/>
              <a:gd name="connsiteX1" fmla="*/ 882502 w 2766015"/>
              <a:gd name="connsiteY1" fmla="*/ 1260306 h 1268583"/>
              <a:gd name="connsiteX2" fmla="*/ 2509284 w 2766015"/>
              <a:gd name="connsiteY2" fmla="*/ 1164613 h 1268583"/>
              <a:gd name="connsiteX3" fmla="*/ 2658140 w 2766015"/>
              <a:gd name="connsiteY3" fmla="*/ 356539 h 1268583"/>
              <a:gd name="connsiteX4" fmla="*/ 1467293 w 2766015"/>
              <a:gd name="connsiteY4" fmla="*/ 69460 h 1268583"/>
              <a:gd name="connsiteX5" fmla="*/ 542261 w 2766015"/>
              <a:gd name="connsiteY5" fmla="*/ 58827 h 1268583"/>
              <a:gd name="connsiteX6" fmla="*/ 478465 w 2766015"/>
              <a:gd name="connsiteY6" fmla="*/ 739311 h 1268583"/>
              <a:gd name="connsiteX7" fmla="*/ 21265 w 2766015"/>
              <a:gd name="connsiteY7" fmla="*/ 1100818 h 1268583"/>
              <a:gd name="connsiteX8" fmla="*/ 21265 w 2766015"/>
              <a:gd name="connsiteY8" fmla="*/ 1100818 h 1268583"/>
              <a:gd name="connsiteX0" fmla="*/ 0 w 2761450"/>
              <a:gd name="connsiteY0" fmla="*/ 1173700 h 1256405"/>
              <a:gd name="connsiteX1" fmla="*/ 882502 w 2761450"/>
              <a:gd name="connsiteY1" fmla="*/ 1248128 h 1256405"/>
              <a:gd name="connsiteX2" fmla="*/ 2509284 w 2761450"/>
              <a:gd name="connsiteY2" fmla="*/ 1152435 h 1256405"/>
              <a:gd name="connsiteX3" fmla="*/ 2658140 w 2761450"/>
              <a:gd name="connsiteY3" fmla="*/ 344361 h 1256405"/>
              <a:gd name="connsiteX4" fmla="*/ 1531088 w 2761450"/>
              <a:gd name="connsiteY4" fmla="*/ 36017 h 1256405"/>
              <a:gd name="connsiteX5" fmla="*/ 1467293 w 2761450"/>
              <a:gd name="connsiteY5" fmla="*/ 57282 h 1256405"/>
              <a:gd name="connsiteX6" fmla="*/ 542261 w 2761450"/>
              <a:gd name="connsiteY6" fmla="*/ 46649 h 1256405"/>
              <a:gd name="connsiteX7" fmla="*/ 478465 w 2761450"/>
              <a:gd name="connsiteY7" fmla="*/ 727133 h 1256405"/>
              <a:gd name="connsiteX8" fmla="*/ 21265 w 2761450"/>
              <a:gd name="connsiteY8" fmla="*/ 1088640 h 1256405"/>
              <a:gd name="connsiteX9" fmla="*/ 21265 w 2761450"/>
              <a:gd name="connsiteY9" fmla="*/ 1088640 h 1256405"/>
              <a:gd name="connsiteX0" fmla="*/ 0 w 2761450"/>
              <a:gd name="connsiteY0" fmla="*/ 1173700 h 1268070"/>
              <a:gd name="connsiteX1" fmla="*/ 882502 w 2761450"/>
              <a:gd name="connsiteY1" fmla="*/ 1248128 h 1268070"/>
              <a:gd name="connsiteX2" fmla="*/ 2509284 w 2761450"/>
              <a:gd name="connsiteY2" fmla="*/ 1152435 h 1268070"/>
              <a:gd name="connsiteX3" fmla="*/ 2658140 w 2761450"/>
              <a:gd name="connsiteY3" fmla="*/ 142342 h 1268070"/>
              <a:gd name="connsiteX4" fmla="*/ 1531088 w 2761450"/>
              <a:gd name="connsiteY4" fmla="*/ 36017 h 1268070"/>
              <a:gd name="connsiteX5" fmla="*/ 1467293 w 2761450"/>
              <a:gd name="connsiteY5" fmla="*/ 57282 h 1268070"/>
              <a:gd name="connsiteX6" fmla="*/ 542261 w 2761450"/>
              <a:gd name="connsiteY6" fmla="*/ 46649 h 1268070"/>
              <a:gd name="connsiteX7" fmla="*/ 478465 w 2761450"/>
              <a:gd name="connsiteY7" fmla="*/ 727133 h 1268070"/>
              <a:gd name="connsiteX8" fmla="*/ 21265 w 2761450"/>
              <a:gd name="connsiteY8" fmla="*/ 1088640 h 1268070"/>
              <a:gd name="connsiteX9" fmla="*/ 21265 w 2761450"/>
              <a:gd name="connsiteY9" fmla="*/ 1088640 h 1268070"/>
              <a:gd name="connsiteX0" fmla="*/ 0 w 2766015"/>
              <a:gd name="connsiteY0" fmla="*/ 1177459 h 1271829"/>
              <a:gd name="connsiteX1" fmla="*/ 882502 w 2766015"/>
              <a:gd name="connsiteY1" fmla="*/ 1251887 h 1271829"/>
              <a:gd name="connsiteX2" fmla="*/ 2509284 w 2766015"/>
              <a:gd name="connsiteY2" fmla="*/ 1156194 h 1271829"/>
              <a:gd name="connsiteX3" fmla="*/ 2658140 w 2766015"/>
              <a:gd name="connsiteY3" fmla="*/ 146101 h 1271829"/>
              <a:gd name="connsiteX4" fmla="*/ 1467293 w 2766015"/>
              <a:gd name="connsiteY4" fmla="*/ 61041 h 1271829"/>
              <a:gd name="connsiteX5" fmla="*/ 542261 w 2766015"/>
              <a:gd name="connsiteY5" fmla="*/ 50408 h 1271829"/>
              <a:gd name="connsiteX6" fmla="*/ 478465 w 2766015"/>
              <a:gd name="connsiteY6" fmla="*/ 730892 h 1271829"/>
              <a:gd name="connsiteX7" fmla="*/ 21265 w 2766015"/>
              <a:gd name="connsiteY7" fmla="*/ 1092399 h 1271829"/>
              <a:gd name="connsiteX8" fmla="*/ 21265 w 2766015"/>
              <a:gd name="connsiteY8" fmla="*/ 1092399 h 1271829"/>
              <a:gd name="connsiteX0" fmla="*/ 0 w 2760689"/>
              <a:gd name="connsiteY0" fmla="*/ 1199736 h 1294106"/>
              <a:gd name="connsiteX1" fmla="*/ 882502 w 2760689"/>
              <a:gd name="connsiteY1" fmla="*/ 1274164 h 1294106"/>
              <a:gd name="connsiteX2" fmla="*/ 2509284 w 2760689"/>
              <a:gd name="connsiteY2" fmla="*/ 1178471 h 1294106"/>
              <a:gd name="connsiteX3" fmla="*/ 2658140 w 2760689"/>
              <a:gd name="connsiteY3" fmla="*/ 168378 h 1294106"/>
              <a:gd name="connsiteX4" fmla="*/ 1541721 w 2760689"/>
              <a:gd name="connsiteY4" fmla="*/ 30155 h 1294106"/>
              <a:gd name="connsiteX5" fmla="*/ 542261 w 2760689"/>
              <a:gd name="connsiteY5" fmla="*/ 72685 h 1294106"/>
              <a:gd name="connsiteX6" fmla="*/ 478465 w 2760689"/>
              <a:gd name="connsiteY6" fmla="*/ 753169 h 1294106"/>
              <a:gd name="connsiteX7" fmla="*/ 21265 w 2760689"/>
              <a:gd name="connsiteY7" fmla="*/ 1114676 h 1294106"/>
              <a:gd name="connsiteX8" fmla="*/ 21265 w 2760689"/>
              <a:gd name="connsiteY8" fmla="*/ 1114676 h 1294106"/>
              <a:gd name="connsiteX0" fmla="*/ 0 w 2797169"/>
              <a:gd name="connsiteY0" fmla="*/ 1199736 h 1294106"/>
              <a:gd name="connsiteX1" fmla="*/ 882502 w 2797169"/>
              <a:gd name="connsiteY1" fmla="*/ 1274164 h 1294106"/>
              <a:gd name="connsiteX2" fmla="*/ 2583712 w 2797169"/>
              <a:gd name="connsiteY2" fmla="*/ 1178471 h 1294106"/>
              <a:gd name="connsiteX3" fmla="*/ 2658140 w 2797169"/>
              <a:gd name="connsiteY3" fmla="*/ 168378 h 1294106"/>
              <a:gd name="connsiteX4" fmla="*/ 1541721 w 2797169"/>
              <a:gd name="connsiteY4" fmla="*/ 30155 h 1294106"/>
              <a:gd name="connsiteX5" fmla="*/ 542261 w 2797169"/>
              <a:gd name="connsiteY5" fmla="*/ 72685 h 1294106"/>
              <a:gd name="connsiteX6" fmla="*/ 478465 w 2797169"/>
              <a:gd name="connsiteY6" fmla="*/ 753169 h 1294106"/>
              <a:gd name="connsiteX7" fmla="*/ 21265 w 2797169"/>
              <a:gd name="connsiteY7" fmla="*/ 1114676 h 1294106"/>
              <a:gd name="connsiteX8" fmla="*/ 21265 w 2797169"/>
              <a:gd name="connsiteY8" fmla="*/ 1114676 h 1294106"/>
              <a:gd name="connsiteX0" fmla="*/ 0 w 2793961"/>
              <a:gd name="connsiteY0" fmla="*/ 1199736 h 1259913"/>
              <a:gd name="connsiteX1" fmla="*/ 935665 w 2793961"/>
              <a:gd name="connsiteY1" fmla="*/ 1199737 h 1259913"/>
              <a:gd name="connsiteX2" fmla="*/ 2583712 w 2793961"/>
              <a:gd name="connsiteY2" fmla="*/ 1178471 h 1259913"/>
              <a:gd name="connsiteX3" fmla="*/ 2658140 w 2793961"/>
              <a:gd name="connsiteY3" fmla="*/ 168378 h 1259913"/>
              <a:gd name="connsiteX4" fmla="*/ 1541721 w 2793961"/>
              <a:gd name="connsiteY4" fmla="*/ 30155 h 1259913"/>
              <a:gd name="connsiteX5" fmla="*/ 542261 w 2793961"/>
              <a:gd name="connsiteY5" fmla="*/ 72685 h 1259913"/>
              <a:gd name="connsiteX6" fmla="*/ 478465 w 2793961"/>
              <a:gd name="connsiteY6" fmla="*/ 753169 h 1259913"/>
              <a:gd name="connsiteX7" fmla="*/ 21265 w 2793961"/>
              <a:gd name="connsiteY7" fmla="*/ 1114676 h 1259913"/>
              <a:gd name="connsiteX8" fmla="*/ 21265 w 2793961"/>
              <a:gd name="connsiteY8" fmla="*/ 1114676 h 1259913"/>
              <a:gd name="connsiteX0" fmla="*/ 74428 w 2868389"/>
              <a:gd name="connsiteY0" fmla="*/ 1199736 h 1259913"/>
              <a:gd name="connsiteX1" fmla="*/ 1010093 w 2868389"/>
              <a:gd name="connsiteY1" fmla="*/ 1199737 h 1259913"/>
              <a:gd name="connsiteX2" fmla="*/ 2658140 w 2868389"/>
              <a:gd name="connsiteY2" fmla="*/ 1178471 h 1259913"/>
              <a:gd name="connsiteX3" fmla="*/ 2732568 w 2868389"/>
              <a:gd name="connsiteY3" fmla="*/ 168378 h 1259913"/>
              <a:gd name="connsiteX4" fmla="*/ 1616149 w 2868389"/>
              <a:gd name="connsiteY4" fmla="*/ 30155 h 1259913"/>
              <a:gd name="connsiteX5" fmla="*/ 616689 w 2868389"/>
              <a:gd name="connsiteY5" fmla="*/ 72685 h 1259913"/>
              <a:gd name="connsiteX6" fmla="*/ 552893 w 2868389"/>
              <a:gd name="connsiteY6" fmla="*/ 753169 h 1259913"/>
              <a:gd name="connsiteX7" fmla="*/ 95693 w 2868389"/>
              <a:gd name="connsiteY7" fmla="*/ 1114676 h 1259913"/>
              <a:gd name="connsiteX8" fmla="*/ 0 w 2868389"/>
              <a:gd name="connsiteY8" fmla="*/ 1125309 h 1259913"/>
              <a:gd name="connsiteX0" fmla="*/ 0 w 2793961"/>
              <a:gd name="connsiteY0" fmla="*/ 1199736 h 1259913"/>
              <a:gd name="connsiteX1" fmla="*/ 935665 w 2793961"/>
              <a:gd name="connsiteY1" fmla="*/ 1199737 h 1259913"/>
              <a:gd name="connsiteX2" fmla="*/ 2583712 w 2793961"/>
              <a:gd name="connsiteY2" fmla="*/ 1178471 h 1259913"/>
              <a:gd name="connsiteX3" fmla="*/ 2658140 w 2793961"/>
              <a:gd name="connsiteY3" fmla="*/ 168378 h 1259913"/>
              <a:gd name="connsiteX4" fmla="*/ 1541721 w 2793961"/>
              <a:gd name="connsiteY4" fmla="*/ 30155 h 1259913"/>
              <a:gd name="connsiteX5" fmla="*/ 542261 w 2793961"/>
              <a:gd name="connsiteY5" fmla="*/ 72685 h 1259913"/>
              <a:gd name="connsiteX6" fmla="*/ 478465 w 2793961"/>
              <a:gd name="connsiteY6" fmla="*/ 753169 h 1259913"/>
              <a:gd name="connsiteX7" fmla="*/ 21265 w 2793961"/>
              <a:gd name="connsiteY7" fmla="*/ 1114676 h 1259913"/>
              <a:gd name="connsiteX0" fmla="*/ 0 w 2793961"/>
              <a:gd name="connsiteY0" fmla="*/ 1263532 h 1273362"/>
              <a:gd name="connsiteX1" fmla="*/ 935665 w 2793961"/>
              <a:gd name="connsiteY1" fmla="*/ 1199737 h 1273362"/>
              <a:gd name="connsiteX2" fmla="*/ 2583712 w 2793961"/>
              <a:gd name="connsiteY2" fmla="*/ 1178471 h 1273362"/>
              <a:gd name="connsiteX3" fmla="*/ 2658140 w 2793961"/>
              <a:gd name="connsiteY3" fmla="*/ 168378 h 1273362"/>
              <a:gd name="connsiteX4" fmla="*/ 1541721 w 2793961"/>
              <a:gd name="connsiteY4" fmla="*/ 30155 h 1273362"/>
              <a:gd name="connsiteX5" fmla="*/ 542261 w 2793961"/>
              <a:gd name="connsiteY5" fmla="*/ 72685 h 1273362"/>
              <a:gd name="connsiteX6" fmla="*/ 478465 w 2793961"/>
              <a:gd name="connsiteY6" fmla="*/ 753169 h 1273362"/>
              <a:gd name="connsiteX7" fmla="*/ 21265 w 2793961"/>
              <a:gd name="connsiteY7" fmla="*/ 1114676 h 1273362"/>
              <a:gd name="connsiteX0" fmla="*/ 22030 w 2815991"/>
              <a:gd name="connsiteY0" fmla="*/ 1263532 h 1266481"/>
              <a:gd name="connsiteX1" fmla="*/ 957695 w 2815991"/>
              <a:gd name="connsiteY1" fmla="*/ 1199737 h 1266481"/>
              <a:gd name="connsiteX2" fmla="*/ 2605742 w 2815991"/>
              <a:gd name="connsiteY2" fmla="*/ 1178471 h 1266481"/>
              <a:gd name="connsiteX3" fmla="*/ 2680170 w 2815991"/>
              <a:gd name="connsiteY3" fmla="*/ 168378 h 1266481"/>
              <a:gd name="connsiteX4" fmla="*/ 1563751 w 2815991"/>
              <a:gd name="connsiteY4" fmla="*/ 30155 h 1266481"/>
              <a:gd name="connsiteX5" fmla="*/ 564291 w 2815991"/>
              <a:gd name="connsiteY5" fmla="*/ 72685 h 1266481"/>
              <a:gd name="connsiteX6" fmla="*/ 500495 w 2815991"/>
              <a:gd name="connsiteY6" fmla="*/ 753169 h 1266481"/>
              <a:gd name="connsiteX7" fmla="*/ 43295 w 2815991"/>
              <a:gd name="connsiteY7" fmla="*/ 1114676 h 126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991" h="1266481">
                <a:moveTo>
                  <a:pt x="22030" y="1263532"/>
                </a:moveTo>
                <a:cubicBezTo>
                  <a:pt x="-128598" y="1281253"/>
                  <a:pt x="527076" y="1213914"/>
                  <a:pt x="957695" y="1199737"/>
                </a:cubicBezTo>
                <a:cubicBezTo>
                  <a:pt x="1388314" y="1185560"/>
                  <a:pt x="2318663" y="1350364"/>
                  <a:pt x="2605742" y="1178471"/>
                </a:cubicBezTo>
                <a:cubicBezTo>
                  <a:pt x="2892821" y="1006578"/>
                  <a:pt x="2853835" y="359764"/>
                  <a:pt x="2680170" y="168378"/>
                </a:cubicBezTo>
                <a:cubicBezTo>
                  <a:pt x="2506505" y="-23008"/>
                  <a:pt x="1916397" y="46104"/>
                  <a:pt x="1563751" y="30155"/>
                </a:cubicBezTo>
                <a:cubicBezTo>
                  <a:pt x="1211105" y="14206"/>
                  <a:pt x="741500" y="-47817"/>
                  <a:pt x="564291" y="72685"/>
                </a:cubicBezTo>
                <a:cubicBezTo>
                  <a:pt x="387082" y="193187"/>
                  <a:pt x="587328" y="579504"/>
                  <a:pt x="500495" y="753169"/>
                </a:cubicBezTo>
                <a:cubicBezTo>
                  <a:pt x="413662" y="926834"/>
                  <a:pt x="135444" y="1052653"/>
                  <a:pt x="43295" y="1114676"/>
                </a:cubicBezTo>
              </a:path>
            </a:pathLst>
          </a:custGeom>
          <a:ln w="38100">
            <a:solidFill>
              <a:srgbClr val="FF99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hu-H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5189008"/>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6103878" y="959103"/>
            <a:ext cx="3294984" cy="247123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65272" y="3155813"/>
            <a:ext cx="2228697" cy="1671523"/>
          </a:xfrm>
          <a:prstGeom prst="rect">
            <a:avLst/>
          </a:prstGeom>
        </p:spPr>
      </p:pic>
      <p:sp>
        <p:nvSpPr>
          <p:cNvPr id="2" name="Title 1"/>
          <p:cNvSpPr>
            <a:spLocks noGrp="1"/>
          </p:cNvSpPr>
          <p:nvPr>
            <p:ph type="title"/>
          </p:nvPr>
        </p:nvSpPr>
        <p:spPr>
          <a:xfrm>
            <a:off x="1043608" y="-66492"/>
            <a:ext cx="8100392" cy="634494"/>
          </a:xfrm>
        </p:spPr>
        <p:txBody>
          <a:bodyPr/>
          <a:lstStyle/>
          <a:p>
            <a:pPr algn="ctr"/>
            <a:r>
              <a:rPr lang="en-GB" sz="3600" b="1" dirty="0"/>
              <a:t>UXC55</a:t>
            </a:r>
            <a:r>
              <a:rPr lang="en-US" sz="3600" b="1" dirty="0"/>
              <a:t>: </a:t>
            </a:r>
            <a:r>
              <a:rPr lang="en-US" sz="3600" b="1" dirty="0" err="1"/>
              <a:t>niveau</a:t>
            </a:r>
            <a:r>
              <a:rPr lang="en-US" sz="3600" b="1" dirty="0"/>
              <a:t> X1</a:t>
            </a:r>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43</a:t>
            </a:fld>
            <a:endParaRPr lang="en-US"/>
          </a:p>
        </p:txBody>
      </p:sp>
      <p:sp>
        <p:nvSpPr>
          <p:cNvPr id="8" name="TextBox 7"/>
          <p:cNvSpPr txBox="1"/>
          <p:nvPr/>
        </p:nvSpPr>
        <p:spPr>
          <a:xfrm>
            <a:off x="98622" y="3938821"/>
            <a:ext cx="9045378" cy="2893100"/>
          </a:xfrm>
          <a:prstGeom prst="rect">
            <a:avLst/>
          </a:prstGeom>
          <a:noFill/>
        </p:spPr>
        <p:txBody>
          <a:bodyPr wrap="square" rtlCol="0">
            <a:spAutoFit/>
          </a:bodyPr>
          <a:lstStyle/>
          <a:p>
            <a:r>
              <a:rPr lang="fr-FR" sz="1300" dirty="0"/>
              <a:t>Utilisez le PAD UP55 pour entrer dans UXC55. </a:t>
            </a:r>
            <a:br>
              <a:rPr lang="fr-FR" sz="1300" dirty="0"/>
            </a:br>
            <a:r>
              <a:rPr lang="fr-FR" sz="1300" dirty="0"/>
              <a:t>Vous arrivez au niveau X1, position « –Z end </a:t>
            </a:r>
            <a:r>
              <a:rPr lang="fr-FR" sz="1300" dirty="0" err="1"/>
              <a:t>near</a:t>
            </a:r>
            <a:r>
              <a:rPr lang="fr-FR" sz="1300" dirty="0"/>
              <a:t> </a:t>
            </a:r>
            <a:r>
              <a:rPr lang="fr-FR" sz="1300" dirty="0" err="1"/>
              <a:t>side</a:t>
            </a:r>
            <a:r>
              <a:rPr lang="fr-FR" sz="1300" dirty="0"/>
              <a:t> » de la caverne.</a:t>
            </a:r>
          </a:p>
          <a:p>
            <a:pPr marL="271463" indent="-271463">
              <a:buFont typeface="+mj-lt"/>
              <a:buAutoNum type="arabicPeriod"/>
            </a:pPr>
            <a:r>
              <a:rPr lang="fr-FR" sz="1300" dirty="0"/>
              <a:t>Vérifiez les poubelles et les toilettes situés sur votre droite. </a:t>
            </a:r>
          </a:p>
          <a:p>
            <a:pPr marL="450850" lvl="1" indent="-177800">
              <a:buFont typeface="Arial"/>
              <a:buChar char="•"/>
            </a:pPr>
            <a:r>
              <a:rPr lang="fr-FR" sz="1300" dirty="0"/>
              <a:t>Vérifiez que les toilettes soient vides. </a:t>
            </a:r>
          </a:p>
          <a:p>
            <a:pPr marL="450850" lvl="1" indent="-177800">
              <a:buFont typeface="Arial"/>
              <a:buChar char="•"/>
            </a:pPr>
            <a:r>
              <a:rPr lang="fr-FR" sz="1300" dirty="0"/>
              <a:t>Vérifiez l’écoulement des eaux. Vérifiez qu’il y ait assez de serviettes en papier et de savon. </a:t>
            </a:r>
          </a:p>
          <a:p>
            <a:pPr marL="271463" indent="-271463">
              <a:buFont typeface="+mj-lt"/>
              <a:buAutoNum type="arabicPeriod"/>
            </a:pPr>
            <a:r>
              <a:rPr lang="fr-FR" sz="1300" dirty="0"/>
              <a:t>Vérifiez le scellé</a:t>
            </a:r>
            <a:r>
              <a:rPr lang="fr-FR" sz="1300" dirty="0">
                <a:solidFill>
                  <a:srgbClr val="FFCC00"/>
                </a:solidFill>
              </a:rPr>
              <a:t> </a:t>
            </a:r>
            <a:r>
              <a:rPr lang="fr-FR" sz="1300" dirty="0"/>
              <a:t>de la boîte de Premiers Secours.</a:t>
            </a:r>
          </a:p>
          <a:p>
            <a:pPr marL="271463" indent="-271463">
              <a:buFont typeface="+mj-lt"/>
              <a:buAutoNum type="arabicPeriod"/>
            </a:pPr>
            <a:r>
              <a:rPr lang="fr-FR" sz="1300" dirty="0"/>
              <a:t>Circulez dans X1 et:</a:t>
            </a:r>
          </a:p>
          <a:p>
            <a:pPr marL="450850" lvl="1" indent="-177800">
              <a:buFont typeface="Arial"/>
              <a:buChar char="•"/>
            </a:pPr>
            <a:r>
              <a:rPr lang="fr-FR" sz="1300" dirty="0"/>
              <a:t>Prenez garde aux flaques d’eau ou d’huile et aux fuites. Inspectez surtout les zones en dessous de HF, positions « +Z end et –Z end ».</a:t>
            </a:r>
          </a:p>
          <a:p>
            <a:pPr marL="450850" lvl="1" indent="-177800">
              <a:buFont typeface="Arial"/>
              <a:buChar char="•"/>
            </a:pPr>
            <a:r>
              <a:rPr lang="fr-FR" sz="1300" dirty="0"/>
              <a:t>Vérifiez qu’aucun équipement ne bloque le chemin d’évacuation (matériel stocké, équipement de travail en hauteur etc.)</a:t>
            </a:r>
          </a:p>
          <a:p>
            <a:pPr marL="450850" lvl="1" indent="-177800">
              <a:buFont typeface="Arial"/>
              <a:buChar char="•"/>
            </a:pPr>
            <a:r>
              <a:rPr lang="fr-FR" sz="1300" dirty="0"/>
              <a:t>Vérifiez qu’il n’y ait pas de problème d’éclairage.</a:t>
            </a:r>
          </a:p>
          <a:p>
            <a:pPr marL="450850" lvl="1" indent="-177800">
              <a:buFont typeface="Arial"/>
              <a:buChar char="•"/>
            </a:pPr>
            <a:r>
              <a:rPr lang="fr-FR" sz="1300" dirty="0"/>
              <a:t>Assurez-vous qu’il n’y ait pas de stockage sur la trappe d’évacuation X0, position « –Z end, far </a:t>
            </a:r>
            <a:r>
              <a:rPr lang="fr-FR" sz="1300" dirty="0" err="1"/>
              <a:t>side</a:t>
            </a:r>
            <a:r>
              <a:rPr lang="fr-FR" sz="1300" dirty="0"/>
              <a:t> ».</a:t>
            </a:r>
          </a:p>
          <a:p>
            <a:pPr marL="271463" indent="-271463">
              <a:buFont typeface="+mj-lt"/>
              <a:buAutoNum type="arabicPeriod"/>
            </a:pPr>
            <a:r>
              <a:rPr lang="fr-FR" sz="1300" dirty="0"/>
              <a:t>Vérifiez le scellée</a:t>
            </a:r>
            <a:r>
              <a:rPr lang="fr-FR" sz="1300" dirty="0">
                <a:solidFill>
                  <a:srgbClr val="FFCC00"/>
                </a:solidFill>
              </a:rPr>
              <a:t> </a:t>
            </a:r>
            <a:r>
              <a:rPr lang="fr-FR" sz="1300" dirty="0"/>
              <a:t>et la position de la poignée d’urgence sur la porte menant à la zone en dessous de CMS (X0).</a:t>
            </a:r>
          </a:p>
        </p:txBody>
      </p:sp>
      <p:pic>
        <p:nvPicPr>
          <p:cNvPr id="5" name="Picture 4"/>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810962" y="976945"/>
            <a:ext cx="3294984" cy="2471238"/>
          </a:xfrm>
          <a:prstGeom prst="rect">
            <a:avLst/>
          </a:prstGeom>
        </p:spPr>
      </p:pic>
      <p:sp>
        <p:nvSpPr>
          <p:cNvPr id="24" name="Szövegdoboz 4"/>
          <p:cNvSpPr txBox="1">
            <a:spLocks noChangeArrowheads="1"/>
          </p:cNvSpPr>
          <p:nvPr/>
        </p:nvSpPr>
        <p:spPr bwMode="auto">
          <a:xfrm>
            <a:off x="1222835" y="563066"/>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pic>
        <p:nvPicPr>
          <p:cNvPr id="9" name="Picture 8"/>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3462258" y="976945"/>
            <a:ext cx="3294984" cy="2471238"/>
          </a:xfrm>
          <a:prstGeom prst="rect">
            <a:avLst/>
          </a:prstGeom>
        </p:spPr>
      </p:pic>
      <p:sp>
        <p:nvSpPr>
          <p:cNvPr id="25" name="Szövegdoboz 4"/>
          <p:cNvSpPr txBox="1">
            <a:spLocks noChangeArrowheads="1"/>
          </p:cNvSpPr>
          <p:nvPr/>
        </p:nvSpPr>
        <p:spPr bwMode="auto">
          <a:xfrm>
            <a:off x="3880838" y="566118"/>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
        <p:nvSpPr>
          <p:cNvPr id="26" name="Rectangle 25"/>
          <p:cNvSpPr/>
          <p:nvPr/>
        </p:nvSpPr>
        <p:spPr>
          <a:xfrm>
            <a:off x="5979640" y="3186390"/>
            <a:ext cx="454090" cy="57067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7282965" y="2049466"/>
            <a:ext cx="454090" cy="57067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zövegdoboz 4"/>
          <p:cNvSpPr txBox="1">
            <a:spLocks noChangeArrowheads="1"/>
          </p:cNvSpPr>
          <p:nvPr/>
        </p:nvSpPr>
        <p:spPr bwMode="auto">
          <a:xfrm>
            <a:off x="6512419" y="514422"/>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4</a:t>
            </a:r>
          </a:p>
        </p:txBody>
      </p:sp>
      <p:sp>
        <p:nvSpPr>
          <p:cNvPr id="16" name="Szövegdoboz 4"/>
          <p:cNvSpPr txBox="1">
            <a:spLocks noChangeArrowheads="1"/>
          </p:cNvSpPr>
          <p:nvPr/>
        </p:nvSpPr>
        <p:spPr bwMode="auto">
          <a:xfrm>
            <a:off x="6654055" y="3155813"/>
            <a:ext cx="505267"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3.4</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2067123"/>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0"/>
            <a:ext cx="8100392" cy="1143000"/>
          </a:xfrm>
        </p:spPr>
        <p:txBody>
          <a:bodyPr/>
          <a:lstStyle/>
          <a:p>
            <a:pPr algn="ctr"/>
            <a:r>
              <a:rPr lang="en-GB" sz="3600" b="1" dirty="0"/>
              <a:t>UXC55</a:t>
            </a:r>
            <a:r>
              <a:rPr lang="en-US" sz="3600" b="1" dirty="0"/>
              <a:t>: </a:t>
            </a:r>
            <a:r>
              <a:rPr lang="en-US" sz="3600" b="1" dirty="0" err="1"/>
              <a:t>niveau</a:t>
            </a:r>
            <a:r>
              <a:rPr lang="en-US" sz="3600" b="1" dirty="0"/>
              <a:t> X3, UP55</a:t>
            </a:r>
          </a:p>
        </p:txBody>
      </p:sp>
      <p:sp>
        <p:nvSpPr>
          <p:cNvPr id="4" name="Slide Number Placeholder 3"/>
          <p:cNvSpPr>
            <a:spLocks noGrp="1"/>
          </p:cNvSpPr>
          <p:nvPr>
            <p:ph type="sldNum" sz="quarter" idx="12"/>
          </p:nvPr>
        </p:nvSpPr>
        <p:spPr/>
        <p:txBody>
          <a:bodyPr/>
          <a:lstStyle/>
          <a:p>
            <a:pPr>
              <a:defRPr/>
            </a:pPr>
            <a:fld id="{CC80B6EA-118D-4C42-92C3-9D305B727CAD}" type="slidenum">
              <a:rPr lang="en-US" smtClean="0"/>
              <a:pPr>
                <a:defRPr/>
              </a:pPr>
              <a:t>44</a:t>
            </a:fld>
            <a:endParaRPr lang="en-US"/>
          </a:p>
        </p:txBody>
      </p:sp>
      <p:sp>
        <p:nvSpPr>
          <p:cNvPr id="8" name="TextBox 7"/>
          <p:cNvSpPr txBox="1"/>
          <p:nvPr/>
        </p:nvSpPr>
        <p:spPr>
          <a:xfrm>
            <a:off x="141386" y="5323324"/>
            <a:ext cx="8855711" cy="1384995"/>
          </a:xfrm>
          <a:prstGeom prst="rect">
            <a:avLst/>
          </a:prstGeom>
          <a:noFill/>
        </p:spPr>
        <p:txBody>
          <a:bodyPr wrap="square" rtlCol="0">
            <a:spAutoFit/>
          </a:bodyPr>
          <a:lstStyle/>
          <a:p>
            <a:pPr marL="271463" indent="-271463">
              <a:buFont typeface="+mj-lt"/>
              <a:buAutoNum type="arabicPeriod"/>
            </a:pPr>
            <a:r>
              <a:rPr lang="fr-FR" sz="1400" dirty="0"/>
              <a:t>Assurez qu‘il n‘y ait pas de stockage sur tous les chemins d‘évacuation aux X1 et X3, aux deux positions « </a:t>
            </a:r>
            <a:r>
              <a:rPr lang="fr-FR" sz="1400" dirty="0" err="1"/>
              <a:t>near</a:t>
            </a:r>
            <a:r>
              <a:rPr lang="fr-FR" sz="1400" dirty="0"/>
              <a:t> </a:t>
            </a:r>
            <a:r>
              <a:rPr lang="fr-FR" sz="1400" dirty="0" err="1"/>
              <a:t>side</a:t>
            </a:r>
            <a:r>
              <a:rPr lang="fr-FR" sz="1400" dirty="0"/>
              <a:t> et far </a:t>
            </a:r>
            <a:r>
              <a:rPr lang="fr-FR" sz="1400" dirty="0" err="1"/>
              <a:t>side</a:t>
            </a:r>
            <a:r>
              <a:rPr lang="fr-FR" sz="1400" dirty="0"/>
              <a:t> ».</a:t>
            </a:r>
          </a:p>
          <a:p>
            <a:pPr marL="271463" indent="-271463">
              <a:buFont typeface="+mj-lt"/>
              <a:buAutoNum type="arabicPeriod"/>
            </a:pPr>
            <a:r>
              <a:rPr lang="fr-FR" sz="1400" dirty="0"/>
              <a:t>A la position « </a:t>
            </a:r>
            <a:r>
              <a:rPr lang="fr-FR" sz="1400" dirty="0" err="1"/>
              <a:t>near</a:t>
            </a:r>
            <a:r>
              <a:rPr lang="fr-FR" sz="1400" dirty="0"/>
              <a:t> </a:t>
            </a:r>
            <a:r>
              <a:rPr lang="fr-FR" sz="1400" dirty="0" err="1"/>
              <a:t>side</a:t>
            </a:r>
            <a:r>
              <a:rPr lang="fr-FR" sz="1400" dirty="0"/>
              <a:t> » au X3, traversez la plateforme visiteurs jusqu’à la porte de UPX56. Vérifiez le scellé sur celle-ci.</a:t>
            </a:r>
          </a:p>
          <a:p>
            <a:pPr marL="271463" indent="-271463">
              <a:buFont typeface="+mj-lt"/>
              <a:buAutoNum type="arabicPeriod"/>
            </a:pPr>
            <a:r>
              <a:rPr lang="fr-FR" sz="1400" dirty="0"/>
              <a:t>Terminez votre visite en sortant par UP55. Vérifiez les scellés sur le PAD et le MAD de UP55.</a:t>
            </a:r>
          </a:p>
          <a:p>
            <a:pPr marL="271463" indent="-271463">
              <a:buFont typeface="+mj-lt"/>
              <a:buAutoNum type="arabicPeriod"/>
            </a:pPr>
            <a:endParaRPr lang="fr-FR"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337787" y="1710142"/>
            <a:ext cx="3833385" cy="2875038"/>
          </a:xfrm>
          <a:prstGeom prst="rect">
            <a:avLst/>
          </a:prstGeom>
        </p:spPr>
      </p:pic>
      <p:sp>
        <p:nvSpPr>
          <p:cNvPr id="24" name="Szövegdoboz 4"/>
          <p:cNvSpPr txBox="1">
            <a:spLocks noChangeArrowheads="1"/>
          </p:cNvSpPr>
          <p:nvPr/>
        </p:nvSpPr>
        <p:spPr bwMode="auto">
          <a:xfrm>
            <a:off x="141386" y="1230968"/>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5649323" y="1712903"/>
            <a:ext cx="3826027" cy="2869520"/>
          </a:xfrm>
          <a:prstGeom prst="rect">
            <a:avLst/>
          </a:prstGeom>
        </p:spPr>
      </p:pic>
      <p:sp>
        <p:nvSpPr>
          <p:cNvPr id="26" name="Rectangle 25"/>
          <p:cNvSpPr/>
          <p:nvPr/>
        </p:nvSpPr>
        <p:spPr>
          <a:xfrm>
            <a:off x="6571581" y="2163475"/>
            <a:ext cx="1579473" cy="2148012"/>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zövegdoboz 4"/>
          <p:cNvSpPr txBox="1">
            <a:spLocks noChangeArrowheads="1"/>
          </p:cNvSpPr>
          <p:nvPr/>
        </p:nvSpPr>
        <p:spPr bwMode="auto">
          <a:xfrm>
            <a:off x="6147168" y="1230968"/>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3</a:t>
            </a:r>
          </a:p>
        </p:txBody>
      </p:sp>
      <p:pic>
        <p:nvPicPr>
          <p:cNvPr id="10" name="Picture 9"/>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2665355" y="1712901"/>
            <a:ext cx="3826029" cy="2869522"/>
          </a:xfrm>
          <a:prstGeom prst="rect">
            <a:avLst/>
          </a:prstGeom>
        </p:spPr>
      </p:pic>
      <p:sp>
        <p:nvSpPr>
          <p:cNvPr id="25" name="Szövegdoboz 4"/>
          <p:cNvSpPr txBox="1">
            <a:spLocks noChangeArrowheads="1"/>
          </p:cNvSpPr>
          <p:nvPr/>
        </p:nvSpPr>
        <p:spPr bwMode="auto">
          <a:xfrm>
            <a:off x="3130870" y="1230968"/>
            <a:ext cx="312906" cy="369332"/>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5604702"/>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07281" y="116632"/>
            <a:ext cx="7137127" cy="792163"/>
          </a:xfrm>
        </p:spPr>
        <p:txBody>
          <a:bodyPr/>
          <a:lstStyle/>
          <a:p>
            <a:pPr marL="342900" indent="-342900" algn="ctr" eaLnBrk="1" hangingPunct="1">
              <a:lnSpc>
                <a:spcPct val="90000"/>
              </a:lnSpc>
            </a:pPr>
            <a:r>
              <a:rPr lang="fr-FR" sz="3600" b="1" dirty="0"/>
              <a:t>Fin de la Visite</a:t>
            </a:r>
            <a:endParaRPr lang="en-US" sz="3600" b="1" dirty="0">
              <a:solidFill>
                <a:srgbClr val="FFCC00"/>
              </a:solidFill>
            </a:endParaRPr>
          </a:p>
        </p:txBody>
      </p:sp>
      <p:sp>
        <p:nvSpPr>
          <p:cNvPr id="40963" name="Szövegdoboz 7"/>
          <p:cNvSpPr txBox="1">
            <a:spLocks noChangeArrowheads="1"/>
          </p:cNvSpPr>
          <p:nvPr/>
        </p:nvSpPr>
        <p:spPr bwMode="auto">
          <a:xfrm>
            <a:off x="604019" y="2348880"/>
            <a:ext cx="8072437" cy="24929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3600" b="1" dirty="0"/>
              <a:t>C’est la fin de la Visite</a:t>
            </a:r>
            <a:endParaRPr lang="fr-FR" sz="3600" b="1" dirty="0">
              <a:solidFill>
                <a:srgbClr val="FFCC00"/>
              </a:solidFill>
            </a:endParaRPr>
          </a:p>
          <a:p>
            <a:pPr algn="ctr" eaLnBrk="1" hangingPunct="1"/>
            <a:endParaRPr lang="fr-FR" sz="2800" dirty="0"/>
          </a:p>
          <a:p>
            <a:pPr algn="ctr" eaLnBrk="1" hangingPunct="1"/>
            <a:r>
              <a:rPr lang="fr-FR" sz="2800" dirty="0"/>
              <a:t>… Merci de ne pas oublier pas de rédiger une entrée </a:t>
            </a:r>
            <a:r>
              <a:rPr lang="fr-FR" sz="2800" dirty="0" err="1"/>
              <a:t>elog</a:t>
            </a:r>
            <a:endParaRPr lang="fr-FR" sz="2800" dirty="0"/>
          </a:p>
          <a:p>
            <a:pPr algn="ctr" eaLnBrk="1" hangingPunct="1"/>
            <a:endParaRPr lang="fr-FR" dirty="0"/>
          </a:p>
          <a:p>
            <a:pPr algn="ctr" eaLnBrk="1" hangingPunct="1"/>
            <a:r>
              <a:rPr lang="fr-FR" dirty="0"/>
              <a:t>(</a:t>
            </a:r>
            <a:r>
              <a:rPr lang="fr-FR" dirty="0" err="1"/>
              <a:t>elog</a:t>
            </a:r>
            <a:r>
              <a:rPr lang="fr-FR" dirty="0"/>
              <a:t> </a:t>
            </a:r>
            <a:r>
              <a:rPr lang="fr-FR" dirty="0">
                <a:sym typeface="Wingdings" pitchFamily="2" charset="2"/>
              </a:rPr>
              <a:t></a:t>
            </a:r>
            <a:r>
              <a:rPr lang="fr-FR" dirty="0"/>
              <a:t> General </a:t>
            </a:r>
            <a:r>
              <a:rPr lang="fr-FR" dirty="0">
                <a:sym typeface="Wingdings" pitchFamily="2" charset="2"/>
              </a:rPr>
              <a:t></a:t>
            </a:r>
            <a:r>
              <a:rPr lang="fr-FR" dirty="0"/>
              <a:t> SLIMOS)</a:t>
            </a:r>
          </a:p>
        </p:txBody>
      </p:sp>
      <p:sp>
        <p:nvSpPr>
          <p:cNvPr id="40964"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FEDDCF-2AA1-47F7-BDBC-9EB16A5451B1}" type="slidenum">
              <a:rPr lang="en-US" smtClean="0"/>
              <a:pPr eaLnBrk="1" hangingPunct="1"/>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Title 30"/>
          <p:cNvSpPr>
            <a:spLocks noGrp="1"/>
          </p:cNvSpPr>
          <p:nvPr>
            <p:ph type="title" idx="4294967295"/>
          </p:nvPr>
        </p:nvSpPr>
        <p:spPr>
          <a:xfrm>
            <a:off x="1187624" y="142528"/>
            <a:ext cx="7499176" cy="838200"/>
          </a:xfrm>
        </p:spPr>
        <p:txBody>
          <a:bodyPr>
            <a:noAutofit/>
          </a:bodyPr>
          <a:lstStyle/>
          <a:p>
            <a:pPr algn="ctr">
              <a:defRPr/>
            </a:pPr>
            <a:r>
              <a:rPr lang="fr-FR" sz="3600" b="1" kern="1200" dirty="0">
                <a:solidFill>
                  <a:schemeClr val="tx1"/>
                </a:solidFill>
                <a:ea typeface="+mn-ea"/>
                <a:cs typeface="+mn-cs"/>
              </a:rPr>
              <a:t>Convention de Numérotation des niveaux de UXC55</a:t>
            </a:r>
            <a:endParaRPr lang="fr-FR" sz="3600" b="1" dirty="0"/>
          </a:p>
        </p:txBody>
      </p:sp>
      <p:sp>
        <p:nvSpPr>
          <p:cNvPr id="11287" name="Dia számának helye 22"/>
          <p:cNvSpPr>
            <a:spLocks noGrp="1"/>
          </p:cNvSpPr>
          <p:nvPr>
            <p:ph type="sldNum" sz="quarter" idx="12"/>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A3CEE18-46C9-4933-BA10-801831674E02}" type="slidenum">
              <a:rPr lang="en-US"/>
              <a:pPr eaLnBrk="1" hangingPunct="1"/>
              <a:t>46</a:t>
            </a:fld>
            <a:endParaRPr lang="en-US"/>
          </a:p>
        </p:txBody>
      </p:sp>
      <p:pic>
        <p:nvPicPr>
          <p:cNvPr id="3"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AE796C2-B2D6-7A49-8AE3-1B71FAF27B0D}"/>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093812"/>
            <a:ext cx="9144000" cy="51435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3348994"/>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ECD2B5-23AE-47CA-B2F8-5546D433E76B}"/>
              </a:ext>
            </a:extLst>
          </p:cNvPr>
          <p:cNvSpPr/>
          <p:nvPr/>
        </p:nvSpPr>
        <p:spPr>
          <a:xfrm>
            <a:off x="141740" y="3982118"/>
            <a:ext cx="4761378" cy="2828975"/>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1986" name="Text Box 6"/>
          <p:cNvSpPr txBox="1">
            <a:spLocks noChangeArrowheads="1"/>
          </p:cNvSpPr>
          <p:nvPr/>
        </p:nvSpPr>
        <p:spPr bwMode="auto">
          <a:xfrm>
            <a:off x="107504" y="1089019"/>
            <a:ext cx="4761378" cy="2893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300" dirty="0"/>
              <a:t>Vérifiez les Armoires Rouges et de Premiers Secours pendant la visite. </a:t>
            </a:r>
          </a:p>
          <a:p>
            <a:pPr eaLnBrk="1" hangingPunct="1"/>
            <a:r>
              <a:rPr lang="fr-FR" sz="1300" dirty="0"/>
              <a:t>Vous pouvez les trouver aux endroits suivants :</a:t>
            </a:r>
          </a:p>
          <a:p>
            <a:pPr eaLnBrk="1" hangingPunct="1">
              <a:buFontTx/>
              <a:buChar char="-"/>
            </a:pPr>
            <a:r>
              <a:rPr lang="fr-FR" sz="1300" dirty="0"/>
              <a:t> Armoires Rouges et Armoires de Premiers Secours : </a:t>
            </a:r>
          </a:p>
          <a:p>
            <a:pPr lvl="1" eaLnBrk="1" hangingPunct="1">
              <a:buFontTx/>
              <a:buChar char="-"/>
            </a:pPr>
            <a:r>
              <a:rPr lang="fr-FR" sz="1300" dirty="0"/>
              <a:t> niveau-1 dans USC55 dans la zone de l’aimant</a:t>
            </a:r>
          </a:p>
          <a:p>
            <a:pPr lvl="1" eaLnBrk="1" hangingPunct="1">
              <a:buFontTx/>
              <a:buChar char="-"/>
            </a:pPr>
            <a:r>
              <a:rPr lang="fr-FR" sz="1300" dirty="0"/>
              <a:t> niveau -2 dans USC55 à côté de la salle des gaz</a:t>
            </a:r>
          </a:p>
          <a:p>
            <a:pPr eaLnBrk="1" hangingPunct="1">
              <a:buFontTx/>
              <a:buChar char="-"/>
            </a:pPr>
            <a:r>
              <a:rPr lang="fr-FR" sz="1300" dirty="0"/>
              <a:t>Armoires de Premiers Secours uniquement : </a:t>
            </a:r>
          </a:p>
          <a:p>
            <a:pPr lvl="1" eaLnBrk="1" hangingPunct="1">
              <a:buFontTx/>
              <a:buChar char="-"/>
            </a:pPr>
            <a:r>
              <a:rPr lang="fr-FR" sz="1300" dirty="0"/>
              <a:t> dans la zone pressurisée aux niveaux -1, -2 et-3 dans USC55</a:t>
            </a:r>
          </a:p>
          <a:p>
            <a:pPr lvl="1" eaLnBrk="1" hangingPunct="1">
              <a:buFontTx/>
              <a:buChar char="-"/>
            </a:pPr>
            <a:r>
              <a:rPr lang="fr-FR" sz="1300" dirty="0"/>
              <a:t> UXC55 X1 position « NEAR+ » </a:t>
            </a:r>
            <a:br>
              <a:rPr lang="fr-FR" sz="1300" dirty="0"/>
            </a:br>
            <a:r>
              <a:rPr lang="fr-FR" sz="1300" dirty="0"/>
              <a:t>(voir la carte pour les emplacements dans USC55)</a:t>
            </a:r>
          </a:p>
          <a:p>
            <a:pPr eaLnBrk="1" hangingPunct="1"/>
            <a:r>
              <a:rPr lang="fr-FR" sz="1300" dirty="0"/>
              <a:t>Une Armoire Rouge et une Armoire de Premiers Secours se trouvent dans le bâtiment de la salle de contrôle près de l’entrée.</a:t>
            </a:r>
          </a:p>
        </p:txBody>
      </p:sp>
      <p:sp>
        <p:nvSpPr>
          <p:cNvPr id="41987" name="Text Box 7"/>
          <p:cNvSpPr txBox="1">
            <a:spLocks noChangeArrowheads="1"/>
          </p:cNvSpPr>
          <p:nvPr/>
        </p:nvSpPr>
        <p:spPr bwMode="auto">
          <a:xfrm>
            <a:off x="5084736" y="3804823"/>
            <a:ext cx="4071937" cy="2893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300" dirty="0"/>
              <a:t>Vérification de l’armoire: </a:t>
            </a:r>
          </a:p>
          <a:p>
            <a:pPr eaLnBrk="1" hangingPunct="1">
              <a:buFontTx/>
              <a:buChar char="-"/>
            </a:pPr>
            <a:r>
              <a:rPr lang="fr-FR" sz="1300" dirty="0"/>
              <a:t> Vérifiez la clé de l’armoire. Elle doit être dans la petite boîte rouge. </a:t>
            </a:r>
          </a:p>
          <a:p>
            <a:pPr eaLnBrk="1" hangingPunct="1">
              <a:buFontTx/>
              <a:buChar char="-"/>
            </a:pPr>
            <a:r>
              <a:rPr lang="fr-FR" sz="1300" dirty="0"/>
              <a:t> Vérifiez que la vitre de la petite boîte rouge soit intacte.</a:t>
            </a:r>
          </a:p>
          <a:p>
            <a:pPr eaLnBrk="1" hangingPunct="1">
              <a:buFontTx/>
              <a:buChar char="-"/>
            </a:pPr>
            <a:r>
              <a:rPr lang="fr-FR" sz="1300" dirty="0"/>
              <a:t> Vérifiez que le brise-glace soit à sa place.</a:t>
            </a:r>
          </a:p>
          <a:p>
            <a:pPr eaLnBrk="1" hangingPunct="1">
              <a:buFontTx/>
              <a:buChar char="-"/>
            </a:pPr>
            <a:r>
              <a:rPr lang="fr-FR" sz="1300" dirty="0"/>
              <a:t> Vérifiez que la lumière fonctionne en débranchant/rebranchant la prise.</a:t>
            </a:r>
          </a:p>
          <a:p>
            <a:pPr eaLnBrk="1" hangingPunct="1"/>
            <a:endParaRPr lang="fr-FR" sz="1300" dirty="0">
              <a:solidFill>
                <a:srgbClr val="FF0000"/>
              </a:solidFill>
            </a:endParaRPr>
          </a:p>
          <a:p>
            <a:pPr eaLnBrk="1" hangingPunct="1"/>
            <a:r>
              <a:rPr lang="fr-FR" sz="1300" dirty="0">
                <a:solidFill>
                  <a:srgbClr val="FF0000"/>
                </a:solidFill>
              </a:rPr>
              <a:t>Si vous constatez des anomalies (clé manquante, vitre brisée… etc.), faîtes une note dans votre e-log et informez </a:t>
            </a:r>
            <a:r>
              <a:rPr lang="fr-FR" sz="1300" b="1" dirty="0">
                <a:solidFill>
                  <a:srgbClr val="FF0000"/>
                </a:solidFill>
              </a:rPr>
              <a:t>Davide </a:t>
            </a:r>
            <a:r>
              <a:rPr lang="fr-FR" sz="1300" b="1" dirty="0" err="1">
                <a:solidFill>
                  <a:srgbClr val="FF0000"/>
                </a:solidFill>
              </a:rPr>
              <a:t>Pagnani</a:t>
            </a:r>
            <a:r>
              <a:rPr lang="fr-FR" sz="1300" b="1" dirty="0">
                <a:solidFill>
                  <a:srgbClr val="FF0000"/>
                </a:solidFill>
              </a:rPr>
              <a:t> (164813)</a:t>
            </a:r>
            <a:r>
              <a:rPr lang="fr-FR" sz="1300" dirty="0">
                <a:solidFill>
                  <a:srgbClr val="FF0000"/>
                </a:solidFill>
              </a:rPr>
              <a:t> ou Niels Dupont (165186). (Appelez seulement pendant les heures de travail)</a:t>
            </a:r>
          </a:p>
        </p:txBody>
      </p:sp>
      <p:sp>
        <p:nvSpPr>
          <p:cNvPr id="41988" name="Title 5"/>
          <p:cNvSpPr>
            <a:spLocks noGrp="1"/>
          </p:cNvSpPr>
          <p:nvPr>
            <p:ph type="title"/>
          </p:nvPr>
        </p:nvSpPr>
        <p:spPr>
          <a:xfrm>
            <a:off x="1142171" y="-4093"/>
            <a:ext cx="8001000" cy="1071690"/>
          </a:xfrm>
        </p:spPr>
        <p:txBody>
          <a:bodyPr/>
          <a:lstStyle/>
          <a:p>
            <a:pPr algn="ctr" eaLnBrk="1" hangingPunct="1"/>
            <a:r>
              <a:rPr lang="fr-FR" sz="3600" b="1" dirty="0"/>
              <a:t>Vérification des Armoires Rouges et de Premiers Secours</a:t>
            </a:r>
          </a:p>
        </p:txBody>
      </p:sp>
      <p:sp>
        <p:nvSpPr>
          <p:cNvPr id="41989" name="Dia számának helye 6"/>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BCF31E-77C8-4B48-8DC1-FDC08DDE9A1A}" type="slidenum">
              <a:rPr lang="en-US" smtClean="0"/>
              <a:pPr eaLnBrk="1" hangingPunct="1"/>
              <a:t>47</a:t>
            </a:fld>
            <a:endParaRPr lang="en-US"/>
          </a:p>
        </p:txBody>
      </p:sp>
      <p:pic>
        <p:nvPicPr>
          <p:cNvPr id="41990" name="Kép 35" descr="CIMG9132_small.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187789" y="4377115"/>
            <a:ext cx="2640013" cy="236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1991" name="Kép 37" descr="FirstAid.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72938" y="4399675"/>
            <a:ext cx="1782763" cy="236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1992" name="Szövegdoboz 38"/>
          <p:cNvSpPr txBox="1">
            <a:spLocks noChangeArrowheads="1"/>
          </p:cNvSpPr>
          <p:nvPr/>
        </p:nvSpPr>
        <p:spPr bwMode="auto">
          <a:xfrm>
            <a:off x="1357313" y="6399014"/>
            <a:ext cx="1980530" cy="246221"/>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dirty="0"/>
              <a:t>La </a:t>
            </a:r>
            <a:r>
              <a:rPr lang="en-US" sz="1000" b="1" dirty="0" err="1"/>
              <a:t>clé</a:t>
            </a:r>
            <a:r>
              <a:rPr lang="en-US" sz="1000" b="1" dirty="0"/>
              <a:t> </a:t>
            </a:r>
            <a:r>
              <a:rPr lang="en-US" sz="1000" b="1" dirty="0" err="1"/>
              <a:t>est</a:t>
            </a:r>
            <a:r>
              <a:rPr lang="en-US" sz="1000" b="1" dirty="0"/>
              <a:t> </a:t>
            </a:r>
            <a:r>
              <a:rPr lang="en-US" sz="1000" b="1" dirty="0" err="1"/>
              <a:t>dans</a:t>
            </a:r>
            <a:r>
              <a:rPr lang="en-US" sz="1000" b="1" dirty="0"/>
              <a:t> la </a:t>
            </a:r>
            <a:r>
              <a:rPr lang="en-US" sz="1000" b="1" dirty="0" err="1"/>
              <a:t>boîte</a:t>
            </a:r>
            <a:r>
              <a:rPr lang="en-US" sz="1000" b="1" dirty="0"/>
              <a:t> rouge</a:t>
            </a:r>
          </a:p>
        </p:txBody>
      </p:sp>
      <p:cxnSp>
        <p:nvCxnSpPr>
          <p:cNvPr id="40" name="Egyenes összekötő nyíllal 39"/>
          <p:cNvCxnSpPr>
            <a:stCxn id="41992" idx="0"/>
          </p:cNvCxnSpPr>
          <p:nvPr/>
        </p:nvCxnSpPr>
        <p:spPr>
          <a:xfrm rot="16200000" flipV="1">
            <a:off x="1225390" y="5276826"/>
            <a:ext cx="396874" cy="184750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3" name="Egyenes összekötő nyíllal 42"/>
          <p:cNvCxnSpPr>
            <a:cxnSpLocks/>
            <a:stCxn id="41992" idx="0"/>
          </p:cNvCxnSpPr>
          <p:nvPr/>
        </p:nvCxnSpPr>
        <p:spPr>
          <a:xfrm flipV="1">
            <a:off x="2347578" y="6027304"/>
            <a:ext cx="806557" cy="37171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995" name="Szövegdoboz 48"/>
          <p:cNvSpPr txBox="1">
            <a:spLocks noChangeArrowheads="1"/>
          </p:cNvSpPr>
          <p:nvPr/>
        </p:nvSpPr>
        <p:spPr bwMode="auto">
          <a:xfrm>
            <a:off x="319405" y="3948104"/>
            <a:ext cx="1737976"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u="sng" dirty="0"/>
              <a:t>Armoire de Premiers </a:t>
            </a:r>
          </a:p>
          <a:p>
            <a:pPr algn="ctr" eaLnBrk="1" hangingPunct="1"/>
            <a:r>
              <a:rPr lang="en-US" sz="1200" b="1" u="sng" dirty="0"/>
              <a:t>Secours</a:t>
            </a:r>
          </a:p>
        </p:txBody>
      </p:sp>
      <p:sp>
        <p:nvSpPr>
          <p:cNvPr id="41996" name="Szövegdoboz 50"/>
          <p:cNvSpPr txBox="1">
            <a:spLocks noChangeArrowheads="1"/>
          </p:cNvSpPr>
          <p:nvPr/>
        </p:nvSpPr>
        <p:spPr bwMode="auto">
          <a:xfrm>
            <a:off x="2186598" y="3963174"/>
            <a:ext cx="2640013"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u="sng" dirty="0"/>
              <a:t>Armoire Rouge et de Premiers Secours</a:t>
            </a:r>
          </a:p>
        </p:txBody>
      </p:sp>
      <p:grpSp>
        <p:nvGrpSpPr>
          <p:cNvPr id="41997" name="Csoportba foglalás 51"/>
          <p:cNvGrpSpPr>
            <a:grpSpLocks/>
          </p:cNvGrpSpPr>
          <p:nvPr/>
        </p:nvGrpSpPr>
        <p:grpSpPr bwMode="auto">
          <a:xfrm>
            <a:off x="4826611" y="1339905"/>
            <a:ext cx="4203700" cy="2214563"/>
            <a:chOff x="4939762" y="4286256"/>
            <a:chExt cx="4204238" cy="2214578"/>
          </a:xfrm>
        </p:grpSpPr>
        <p:grpSp>
          <p:nvGrpSpPr>
            <p:cNvPr id="41998" name="Csoportba foglalás 25"/>
            <p:cNvGrpSpPr>
              <a:grpSpLocks/>
            </p:cNvGrpSpPr>
            <p:nvPr/>
          </p:nvGrpSpPr>
          <p:grpSpPr bwMode="auto">
            <a:xfrm>
              <a:off x="4939762" y="4286256"/>
              <a:ext cx="4204238" cy="2214578"/>
              <a:chOff x="4939762" y="1000108"/>
              <a:chExt cx="4204238" cy="2214578"/>
            </a:xfrm>
          </p:grpSpPr>
          <p:pic>
            <p:nvPicPr>
              <p:cNvPr id="42006" name="Kép 21" descr="usc_sepia_mod3.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939762" y="1000108"/>
                <a:ext cx="4204238" cy="221457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2007" name="Szövegdoboz 22"/>
              <p:cNvSpPr txBox="1">
                <a:spLocks noChangeArrowheads="1"/>
              </p:cNvSpPr>
              <p:nvPr/>
            </p:nvSpPr>
            <p:spPr bwMode="auto">
              <a:xfrm>
                <a:off x="6929454" y="1142984"/>
                <a:ext cx="569387" cy="338554"/>
              </a:xfrm>
              <a:prstGeom prst="rect">
                <a:avLst/>
              </a:prstGeom>
              <a:solidFill>
                <a:schemeClr val="bg1">
                  <a:alpha val="5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a:t>PM54</a:t>
                </a:r>
              </a:p>
              <a:p>
                <a:pPr eaLnBrk="1" hangingPunct="1"/>
                <a:r>
                  <a:rPr lang="en-US" sz="800" b="1"/>
                  <a:t>Level -1</a:t>
                </a:r>
              </a:p>
            </p:txBody>
          </p:sp>
          <p:sp>
            <p:nvSpPr>
              <p:cNvPr id="42008" name="Szövegdoboz 23"/>
              <p:cNvSpPr txBox="1">
                <a:spLocks noChangeArrowheads="1"/>
              </p:cNvSpPr>
              <p:nvPr/>
            </p:nvSpPr>
            <p:spPr bwMode="auto">
              <a:xfrm>
                <a:off x="6929454" y="2214554"/>
                <a:ext cx="569387" cy="338554"/>
              </a:xfrm>
              <a:prstGeom prst="rect">
                <a:avLst/>
              </a:prstGeom>
              <a:solidFill>
                <a:schemeClr val="bg1">
                  <a:alpha val="59999"/>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b="1"/>
                  <a:t>PM54</a:t>
                </a:r>
              </a:p>
              <a:p>
                <a:pPr eaLnBrk="1" hangingPunct="1"/>
                <a:r>
                  <a:rPr lang="en-US" sz="800" b="1"/>
                  <a:t>Level -2</a:t>
                </a:r>
              </a:p>
            </p:txBody>
          </p:sp>
        </p:grpSp>
        <p:sp>
          <p:nvSpPr>
            <p:cNvPr id="41999" name="Szövegdoboz 10"/>
            <p:cNvSpPr txBox="1">
              <a:spLocks noChangeArrowheads="1"/>
            </p:cNvSpPr>
            <p:nvPr/>
          </p:nvSpPr>
          <p:spPr bwMode="auto">
            <a:xfrm>
              <a:off x="8339137" y="5286388"/>
              <a:ext cx="804863" cy="276225"/>
            </a:xfrm>
            <a:prstGeom prst="rect">
              <a:avLst/>
            </a:prstGeom>
            <a:solidFill>
              <a:srgbClr val="FFC0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t>First Aid</a:t>
              </a:r>
            </a:p>
          </p:txBody>
        </p:sp>
        <p:cxnSp>
          <p:nvCxnSpPr>
            <p:cNvPr id="29" name="Egyenes összekötő nyíllal 28"/>
            <p:cNvCxnSpPr/>
            <p:nvPr/>
          </p:nvCxnSpPr>
          <p:spPr>
            <a:xfrm rot="16200000" flipV="1">
              <a:off x="8536722" y="5107788"/>
              <a:ext cx="285752" cy="7144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Egyenes összekötő nyíllal 30"/>
            <p:cNvCxnSpPr>
              <a:stCxn id="41999" idx="1"/>
            </p:cNvCxnSpPr>
            <p:nvPr/>
          </p:nvCxnSpPr>
          <p:spPr>
            <a:xfrm rot="10800000" flipV="1">
              <a:off x="7072048" y="5424502"/>
              <a:ext cx="1266987" cy="500065"/>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Egyenes összekötő nyíllal 32"/>
            <p:cNvCxnSpPr/>
            <p:nvPr/>
          </p:nvCxnSpPr>
          <p:spPr>
            <a:xfrm rot="10800000">
              <a:off x="7072048" y="4786322"/>
              <a:ext cx="1286040" cy="57150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2003" name="Szövegdoboz 9"/>
            <p:cNvSpPr txBox="1">
              <a:spLocks noChangeArrowheads="1"/>
            </p:cNvSpPr>
            <p:nvPr/>
          </p:nvSpPr>
          <p:spPr bwMode="auto">
            <a:xfrm>
              <a:off x="5000628" y="6143644"/>
              <a:ext cx="2042808" cy="277001"/>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Red cabinet and First Aid</a:t>
              </a:r>
            </a:p>
          </p:txBody>
        </p:sp>
        <p:cxnSp>
          <p:nvCxnSpPr>
            <p:cNvPr id="38" name="Egyenes összekötő nyíllal 37"/>
            <p:cNvCxnSpPr>
              <a:stCxn id="42003" idx="0"/>
            </p:cNvCxnSpPr>
            <p:nvPr/>
          </p:nvCxnSpPr>
          <p:spPr>
            <a:xfrm flipH="1" flipV="1">
              <a:off x="5939742" y="4989226"/>
              <a:ext cx="82291" cy="115441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6" name="Egyenes összekötő nyíllal 45"/>
            <p:cNvCxnSpPr>
              <a:stCxn id="42003" idx="3"/>
            </p:cNvCxnSpPr>
            <p:nvPr/>
          </p:nvCxnSpPr>
          <p:spPr>
            <a:xfrm flipV="1">
              <a:off x="7043436" y="6076969"/>
              <a:ext cx="1716340" cy="2051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4" descr="DSC0097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20924" y="3478002"/>
            <a:ext cx="4100264" cy="307519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3011" name="Picture 5" descr="DSCN556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853657" y="1323475"/>
            <a:ext cx="4100264" cy="30759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3012" name="Text Box 6"/>
          <p:cNvSpPr txBox="1">
            <a:spLocks noChangeArrowheads="1"/>
          </p:cNvSpPr>
          <p:nvPr/>
        </p:nvSpPr>
        <p:spPr bwMode="auto">
          <a:xfrm>
            <a:off x="214313" y="1324868"/>
            <a:ext cx="4206875" cy="20928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a:t>Par la suite, vérifiez également la température et les points de rosée sur le site internet (</a:t>
            </a:r>
            <a:r>
              <a:rPr lang="fr-FR" dirty="0" err="1"/>
              <a:t>cmsonline</a:t>
            </a:r>
            <a:r>
              <a:rPr lang="fr-FR" dirty="0"/>
              <a:t> </a:t>
            </a:r>
            <a:r>
              <a:rPr lang="fr-FR" dirty="0">
                <a:sym typeface="Wingdings" pitchFamily="2" charset="2"/>
              </a:rPr>
              <a:t> DSS</a:t>
            </a:r>
            <a:r>
              <a:rPr lang="fr-FR" dirty="0"/>
              <a:t>)</a:t>
            </a:r>
          </a:p>
          <a:p>
            <a:pPr eaLnBrk="1" hangingPunct="1"/>
            <a:r>
              <a:rPr lang="fr-FR" sz="1100" dirty="0">
                <a:hlinkClick r:id="rId5"/>
              </a:rPr>
              <a:t>http://cmsonline.cern.ch/portal/page/portal/CMS%20online%20system/DSS/Environment</a:t>
            </a:r>
            <a:endParaRPr lang="fr-FR" sz="1100" dirty="0"/>
          </a:p>
          <a:p>
            <a:pPr eaLnBrk="1" hangingPunct="1"/>
            <a:endParaRPr lang="fr-FR" dirty="0"/>
          </a:p>
          <a:p>
            <a:pPr eaLnBrk="1" hangingPunct="1"/>
            <a:r>
              <a:rPr lang="fr-FR" dirty="0"/>
              <a:t>Situé dans</a:t>
            </a:r>
            <a:r>
              <a:rPr lang="fr-FR" dirty="0">
                <a:solidFill>
                  <a:srgbClr val="FFCC00"/>
                </a:solidFill>
              </a:rPr>
              <a:t> </a:t>
            </a:r>
            <a:r>
              <a:rPr lang="fr-FR" dirty="0"/>
              <a:t>S1, S2 sur le mur droit en sortant de l’ascenseur</a:t>
            </a:r>
          </a:p>
        </p:txBody>
      </p:sp>
      <p:sp>
        <p:nvSpPr>
          <p:cNvPr id="43013" name="Text Box 7"/>
          <p:cNvSpPr txBox="1">
            <a:spLocks noChangeArrowheads="1"/>
          </p:cNvSpPr>
          <p:nvPr/>
        </p:nvSpPr>
        <p:spPr bwMode="auto">
          <a:xfrm>
            <a:off x="4829424" y="4615968"/>
            <a:ext cx="4100264" cy="14773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a:t>Température habituelle = 18-25°C</a:t>
            </a:r>
          </a:p>
          <a:p>
            <a:pPr eaLnBrk="1" hangingPunct="1"/>
            <a:endParaRPr lang="fr-FR" dirty="0"/>
          </a:p>
          <a:p>
            <a:pPr eaLnBrk="1" hangingPunct="1"/>
            <a:r>
              <a:rPr lang="fr-FR" dirty="0">
                <a:solidFill>
                  <a:srgbClr val="FF0000"/>
                </a:solidFill>
              </a:rPr>
              <a:t>Si la différence entre la température et le point de rosée est de moins de 5 degrés, appelez le 16 5000.</a:t>
            </a:r>
          </a:p>
        </p:txBody>
      </p:sp>
      <p:sp>
        <p:nvSpPr>
          <p:cNvPr id="43014" name="Title 5"/>
          <p:cNvSpPr>
            <a:spLocks noGrp="1"/>
          </p:cNvSpPr>
          <p:nvPr>
            <p:ph type="title"/>
          </p:nvPr>
        </p:nvSpPr>
        <p:spPr>
          <a:xfrm>
            <a:off x="1143000" y="0"/>
            <a:ext cx="8001000" cy="1143000"/>
          </a:xfrm>
        </p:spPr>
        <p:txBody>
          <a:bodyPr/>
          <a:lstStyle/>
          <a:p>
            <a:pPr algn="ctr" eaLnBrk="1" hangingPunct="1"/>
            <a:r>
              <a:rPr lang="fr-FR" sz="3600" b="1" dirty="0"/>
              <a:t>Vérification du capteur de température</a:t>
            </a:r>
          </a:p>
        </p:txBody>
      </p:sp>
      <p:sp>
        <p:nvSpPr>
          <p:cNvPr id="43015" name="Dia számának helye 6"/>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CF4660-0930-4DD0-BD12-92B4899B5495}" type="slidenum">
              <a:rPr lang="en-US" smtClean="0"/>
              <a:pPr eaLnBrk="1" hangingPunct="1"/>
              <a:t>48</a:t>
            </a:fld>
            <a:endParaRPr lang="en-US"/>
          </a:p>
        </p:txBody>
      </p:sp>
      <p:sp>
        <p:nvSpPr>
          <p:cNvPr id="43016" name="Szövegdoboz 7"/>
          <p:cNvSpPr txBox="1">
            <a:spLocks noChangeArrowheads="1"/>
          </p:cNvSpPr>
          <p:nvPr/>
        </p:nvSpPr>
        <p:spPr bwMode="auto">
          <a:xfrm>
            <a:off x="4853657" y="4153216"/>
            <a:ext cx="3511586" cy="246221"/>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000" dirty="0"/>
              <a:t>Ce type de capteur ne peut pas afficher le point de rosée</a:t>
            </a:r>
          </a:p>
        </p:txBody>
      </p:sp>
      <p:cxnSp>
        <p:nvCxnSpPr>
          <p:cNvPr id="10" name="Egyenes összekötő nyíllal 9"/>
          <p:cNvCxnSpPr/>
          <p:nvPr/>
        </p:nvCxnSpPr>
        <p:spPr>
          <a:xfrm rot="5400000">
            <a:off x="2544763" y="4079875"/>
            <a:ext cx="2159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rot="5400000" flipH="1" flipV="1">
            <a:off x="2568575" y="4760913"/>
            <a:ext cx="214313" cy="15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3019" name="Szövegdoboz 9"/>
          <p:cNvSpPr txBox="1">
            <a:spLocks noChangeArrowheads="1"/>
          </p:cNvSpPr>
          <p:nvPr/>
        </p:nvSpPr>
        <p:spPr bwMode="auto">
          <a:xfrm>
            <a:off x="2214563" y="3643313"/>
            <a:ext cx="1105441" cy="276999"/>
          </a:xfrm>
          <a:prstGeom prst="rect">
            <a:avLst/>
          </a:prstGeom>
          <a:solidFill>
            <a:srgbClr val="FFFF00">
              <a:alpha val="70195"/>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200" b="1" dirty="0"/>
              <a:t>Température</a:t>
            </a:r>
            <a:endParaRPr lang="en-US" sz="1200" b="1" dirty="0"/>
          </a:p>
        </p:txBody>
      </p:sp>
      <p:sp>
        <p:nvSpPr>
          <p:cNvPr id="43020" name="Szövegdoboz 9"/>
          <p:cNvSpPr txBox="1">
            <a:spLocks noChangeArrowheads="1"/>
          </p:cNvSpPr>
          <p:nvPr/>
        </p:nvSpPr>
        <p:spPr bwMode="auto">
          <a:xfrm>
            <a:off x="2214563" y="4895850"/>
            <a:ext cx="1245052" cy="276999"/>
          </a:xfrm>
          <a:prstGeom prst="rect">
            <a:avLst/>
          </a:prstGeom>
          <a:solidFill>
            <a:srgbClr val="FFFF00">
              <a:alpha val="70195"/>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sz="1200" b="1" dirty="0"/>
              <a:t>Point de rosée</a:t>
            </a:r>
            <a:endParaRPr lang="en-US" sz="1200" b="1"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fr-FR" sz="3600" b="1" dirty="0"/>
              <a:t>Instructions générales</a:t>
            </a:r>
          </a:p>
        </p:txBody>
      </p:sp>
      <p:sp>
        <p:nvSpPr>
          <p:cNvPr id="3" name="Tartalom helye 2"/>
          <p:cNvSpPr>
            <a:spLocks noGrp="1"/>
          </p:cNvSpPr>
          <p:nvPr>
            <p:ph idx="1"/>
          </p:nvPr>
        </p:nvSpPr>
        <p:spPr>
          <a:xfrm>
            <a:off x="107504" y="1170125"/>
            <a:ext cx="8928992" cy="5571243"/>
          </a:xfrm>
        </p:spPr>
        <p:txBody>
          <a:bodyPr/>
          <a:lstStyle/>
          <a:p>
            <a:pPr marL="263525" indent="-263525">
              <a:spcBef>
                <a:spcPts val="1200"/>
              </a:spcBef>
              <a:buFont typeface="Wingdings" pitchFamily="2" charset="2"/>
              <a:buChar char="Ø"/>
              <a:defRPr/>
            </a:pPr>
            <a:r>
              <a:rPr lang="fr-FR" sz="1500" b="1" dirty="0"/>
              <a:t>Le but de la Visite de Sécurité est de vérifier la zone du Point 5 CMS et d’identifier tout problème qui doit être signalé (e-log, téléphone)</a:t>
            </a:r>
          </a:p>
          <a:p>
            <a:pPr marL="263525" indent="-263525">
              <a:spcBef>
                <a:spcPts val="1200"/>
              </a:spcBef>
              <a:buFont typeface="Wingdings" pitchFamily="2" charset="2"/>
              <a:buChar char="Ø"/>
              <a:defRPr/>
            </a:pPr>
            <a:r>
              <a:rPr lang="fr-FR" sz="1500" b="1" dirty="0"/>
              <a:t>Vous devez utiliser vos sens pendant la visite (odorat, vue, ouïe, toucher, sentiment personnel) </a:t>
            </a:r>
          </a:p>
          <a:p>
            <a:pPr marL="263525" indent="-263525">
              <a:spcBef>
                <a:spcPts val="1200"/>
              </a:spcBef>
              <a:buFont typeface="Wingdings" pitchFamily="2" charset="2"/>
              <a:buChar char="Ø"/>
              <a:defRPr/>
            </a:pPr>
            <a:r>
              <a:rPr lang="fr-FR" sz="1500" b="1" dirty="0">
                <a:solidFill>
                  <a:srgbClr val="FF0000"/>
                </a:solidFill>
              </a:rPr>
              <a:t>Les points suivants doivent être vérifiés tout au long de la visite:</a:t>
            </a:r>
          </a:p>
          <a:p>
            <a:pPr lvl="1">
              <a:spcBef>
                <a:spcPts val="1200"/>
              </a:spcBef>
              <a:buFont typeface="Wingdings" pitchFamily="2" charset="2"/>
              <a:buChar char="§"/>
              <a:defRPr/>
            </a:pPr>
            <a:r>
              <a:rPr lang="fr-FR" sz="1400" b="1" dirty="0">
                <a:solidFill>
                  <a:srgbClr val="FF0000"/>
                </a:solidFill>
              </a:rPr>
              <a:t>VERIFIEZ PARTOUT QU’IL N’Y AIT PAS DE FUITE D’EAU </a:t>
            </a:r>
          </a:p>
          <a:p>
            <a:pPr lvl="1">
              <a:spcBef>
                <a:spcPts val="1200"/>
              </a:spcBef>
              <a:buFont typeface="Wingdings" pitchFamily="2" charset="2"/>
              <a:buChar char="§"/>
              <a:defRPr/>
            </a:pPr>
            <a:r>
              <a:rPr lang="fr-FR" sz="1400" b="1" dirty="0">
                <a:solidFill>
                  <a:srgbClr val="FF0000"/>
                </a:solidFill>
              </a:rPr>
              <a:t>Vérifiez également les mauvaises odeurs et odeurs de brûlé</a:t>
            </a:r>
          </a:p>
          <a:p>
            <a:pPr lvl="1">
              <a:spcBef>
                <a:spcPts val="1200"/>
              </a:spcBef>
              <a:buFont typeface="Wingdings" pitchFamily="2" charset="2"/>
              <a:buChar char="§"/>
              <a:defRPr/>
            </a:pPr>
            <a:r>
              <a:rPr lang="fr-FR" sz="1400" b="1" dirty="0">
                <a:solidFill>
                  <a:srgbClr val="FF0000"/>
                </a:solidFill>
              </a:rPr>
              <a:t>Ecoutez les vibrations et bruits anormaux</a:t>
            </a:r>
          </a:p>
          <a:p>
            <a:pPr lvl="1">
              <a:spcBef>
                <a:spcPts val="1200"/>
              </a:spcBef>
              <a:buFont typeface="Wingdings" pitchFamily="2" charset="2"/>
              <a:buChar char="§"/>
              <a:defRPr/>
            </a:pPr>
            <a:r>
              <a:rPr lang="fr-FR" sz="1400" b="1" dirty="0">
                <a:solidFill>
                  <a:srgbClr val="FF0000"/>
                </a:solidFill>
              </a:rPr>
              <a:t>Le soir et le week-end n’oubliez pas de vérifier si des collègues travaillent dans la zone!</a:t>
            </a:r>
          </a:p>
          <a:p>
            <a:pPr lvl="1">
              <a:spcBef>
                <a:spcPts val="1200"/>
              </a:spcBef>
              <a:buFont typeface="Wingdings" pitchFamily="2" charset="2"/>
              <a:buChar char="§"/>
              <a:defRPr/>
            </a:pPr>
            <a:r>
              <a:rPr lang="fr-FR" sz="1400" b="1" dirty="0">
                <a:solidFill>
                  <a:srgbClr val="FF0000"/>
                </a:solidFill>
              </a:rPr>
              <a:t>Vérifiez les lumières: lumières fluorescentes, lumières de sécurité, ampoules des panneaux de sécurité (</a:t>
            </a:r>
            <a:r>
              <a:rPr lang="fr-FR" sz="1400" b="1" dirty="0" err="1">
                <a:solidFill>
                  <a:srgbClr val="FF0000"/>
                </a:solidFill>
              </a:rPr>
              <a:t>cryo</a:t>
            </a:r>
            <a:r>
              <a:rPr lang="fr-FR" sz="1400" b="1" dirty="0">
                <a:solidFill>
                  <a:srgbClr val="FF0000"/>
                </a:solidFill>
              </a:rPr>
              <a:t>, RP, alarme aimant et laser). Si elles sont défectueuses ou vont bientôt l’être, mentionnez-le dans votre e-log</a:t>
            </a:r>
          </a:p>
          <a:p>
            <a:pPr lvl="1">
              <a:spcBef>
                <a:spcPts val="1200"/>
              </a:spcBef>
              <a:buFont typeface="Wingdings" pitchFamily="2" charset="2"/>
              <a:buChar char="§"/>
              <a:defRPr/>
            </a:pPr>
            <a:r>
              <a:rPr lang="fr-FR" sz="1400" b="1" dirty="0">
                <a:solidFill>
                  <a:srgbClr val="FF0000"/>
                </a:solidFill>
              </a:rPr>
              <a:t>Vérifiez les boîtes à clé sous verre des Armoires de Premiers Secours, des Armoires Rouges, des Kits Chimiques, de l’activation de l’Eau Atomisée et de le Synoptique DSS</a:t>
            </a:r>
          </a:p>
          <a:p>
            <a:pPr>
              <a:spcBef>
                <a:spcPts val="1200"/>
              </a:spcBef>
              <a:buFont typeface="Wingdings" pitchFamily="2" charset="2"/>
              <a:buChar char="§"/>
              <a:defRPr/>
            </a:pPr>
            <a:r>
              <a:rPr lang="fr-FR" sz="1500" b="1" dirty="0">
                <a:solidFill>
                  <a:srgbClr val="FF0000"/>
                </a:solidFill>
              </a:rPr>
              <a:t>Et agissez : </a:t>
            </a:r>
          </a:p>
          <a:p>
            <a:pPr lvl="1">
              <a:spcBef>
                <a:spcPts val="1200"/>
              </a:spcBef>
              <a:buFont typeface="Wingdings" pitchFamily="2" charset="2"/>
              <a:buChar char="§"/>
              <a:defRPr/>
            </a:pPr>
            <a:r>
              <a:rPr lang="fr-FR" sz="1400" b="1" dirty="0">
                <a:solidFill>
                  <a:srgbClr val="FF0000"/>
                </a:solidFill>
              </a:rPr>
              <a:t>Fermez les portes; fenêtres, points d’accès laissés ouverts (surtout des bâtiments de surface)</a:t>
            </a:r>
          </a:p>
          <a:p>
            <a:pPr lvl="1">
              <a:spcBef>
                <a:spcPts val="1200"/>
              </a:spcBef>
              <a:buFont typeface="Wingdings" pitchFamily="2" charset="2"/>
              <a:buChar char="§"/>
              <a:defRPr/>
            </a:pPr>
            <a:r>
              <a:rPr lang="fr-FR" sz="1400" b="1" dirty="0">
                <a:solidFill>
                  <a:srgbClr val="FF0000"/>
                </a:solidFill>
              </a:rPr>
              <a:t>Mais n‘intervenez jamais sur quelque chose que vous ne maîtrisez pas!</a:t>
            </a:r>
          </a:p>
          <a:p>
            <a:pPr lvl="1"/>
            <a:endParaRPr lang="fr-FR" sz="1400" dirty="0"/>
          </a:p>
        </p:txBody>
      </p:sp>
      <p:sp>
        <p:nvSpPr>
          <p:cNvPr id="4" name="Dia számának helye 3"/>
          <p:cNvSpPr>
            <a:spLocks noGrp="1"/>
          </p:cNvSpPr>
          <p:nvPr>
            <p:ph type="sldNum" sz="quarter" idx="12"/>
          </p:nvPr>
        </p:nvSpPr>
        <p:spPr/>
        <p:txBody>
          <a:bodyPr/>
          <a:lstStyle/>
          <a:p>
            <a:pPr>
              <a:defRPr/>
            </a:pPr>
            <a:fld id="{CC80B6EA-118D-4C42-92C3-9D305B727CAD}" type="slidenum">
              <a:rPr lang="en-US" smtClean="0"/>
              <a:pPr>
                <a:defRPr/>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3573350"/>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Cím 5"/>
          <p:cNvSpPr>
            <a:spLocks noGrp="1"/>
          </p:cNvSpPr>
          <p:nvPr>
            <p:ph type="title"/>
          </p:nvPr>
        </p:nvSpPr>
        <p:spPr>
          <a:xfrm>
            <a:off x="563492" y="1412776"/>
            <a:ext cx="8017016" cy="720080"/>
          </a:xfrm>
        </p:spPr>
        <p:txBody>
          <a:bodyPr/>
          <a:lstStyle/>
          <a:p>
            <a:pPr algn="ctr">
              <a:defRPr/>
            </a:pPr>
            <a:r>
              <a:rPr lang="en-US" sz="3600" dirty="0" err="1"/>
              <a:t>Visite</a:t>
            </a:r>
            <a:r>
              <a:rPr lang="en-US" sz="3600" dirty="0"/>
              <a:t> de </a:t>
            </a:r>
            <a:r>
              <a:rPr lang="en-US" sz="3600" dirty="0" err="1"/>
              <a:t>sécurité</a:t>
            </a:r>
            <a:r>
              <a:rPr lang="en-US" sz="3600" dirty="0"/>
              <a:t> en surface</a:t>
            </a:r>
          </a:p>
        </p:txBody>
      </p:sp>
      <p:sp>
        <p:nvSpPr>
          <p:cNvPr id="8196"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E689F5-01D8-4863-8FFD-3523424829F7}" type="slidenum">
              <a:rPr lang="en-US" smtClean="0"/>
              <a:pPr eaLnBrk="1" hangingPunct="1"/>
              <a:t>6</a:t>
            </a:fld>
            <a:endParaRPr lang="en-US"/>
          </a:p>
        </p:txBody>
      </p:sp>
      <p:sp>
        <p:nvSpPr>
          <p:cNvPr id="5" name="Szövegdoboz 9"/>
          <p:cNvSpPr txBox="1">
            <a:spLocks noChangeArrowheads="1"/>
          </p:cNvSpPr>
          <p:nvPr/>
        </p:nvSpPr>
        <p:spPr bwMode="auto">
          <a:xfrm>
            <a:off x="1067760" y="2420888"/>
            <a:ext cx="7008480" cy="3477875"/>
          </a:xfrm>
          <a:prstGeom prst="rect">
            <a:avLst/>
          </a:prstGeom>
          <a:solidFill>
            <a:srgbClr val="FFC000">
              <a:alpha val="93000"/>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000" b="1" dirty="0"/>
              <a:t>Pendant la nuit (ou lorsqu’il y a risque de neige/verglas), il n’y a pas d’obligation de réaliser la visite de sécurité à l’extérieur. </a:t>
            </a:r>
          </a:p>
          <a:p>
            <a:pPr eaLnBrk="1" hangingPunct="1"/>
            <a:endParaRPr lang="fr-FR" sz="2000" b="1" dirty="0"/>
          </a:p>
          <a:p>
            <a:pPr eaLnBrk="1" hangingPunct="1"/>
            <a:r>
              <a:rPr lang="fr-FR" sz="2000" b="1" dirty="0"/>
              <a:t>Vous pouvez abandonner la visite des stations 3b et 4 (voir page suivante), et accéder directement à SX5 par le bâtiment 3594.</a:t>
            </a:r>
          </a:p>
          <a:p>
            <a:pPr eaLnBrk="1" hangingPunct="1"/>
            <a:endParaRPr lang="fr-FR" sz="2000" b="1" dirty="0"/>
          </a:p>
          <a:p>
            <a:pPr eaLnBrk="1" hangingPunct="1"/>
            <a:r>
              <a:rPr lang="fr-FR" sz="2000" b="1" dirty="0"/>
              <a:t>Si vous souhaitez tout de même aller à l’extérieur, vous pouvez prendre une des </a:t>
            </a:r>
            <a:r>
              <a:rPr lang="fr-FR" sz="2000" b="1" dirty="0" err="1"/>
              <a:t>lampes-torches</a:t>
            </a:r>
            <a:r>
              <a:rPr lang="fr-FR" sz="2000" b="1" dirty="0"/>
              <a:t> dans l’armoire de votre bureau.</a:t>
            </a:r>
            <a:endParaRPr lang="fr-FR" sz="2000"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Csoportba foglalás 4"/>
          <p:cNvGrpSpPr/>
          <p:nvPr/>
        </p:nvGrpSpPr>
        <p:grpSpPr>
          <a:xfrm>
            <a:off x="304800" y="342900"/>
            <a:ext cx="8687515" cy="6515100"/>
            <a:chOff x="304800" y="342900"/>
            <a:chExt cx="8687515" cy="6515100"/>
          </a:xfrm>
        </p:grpSpPr>
        <p:pic>
          <p:nvPicPr>
            <p:cNvPr id="9230" name="Picture 8"/>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04800" y="342900"/>
              <a:ext cx="8687515" cy="6515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 name="Téglalap 34"/>
            <p:cNvSpPr/>
            <p:nvPr/>
          </p:nvSpPr>
          <p:spPr>
            <a:xfrm rot="559454">
              <a:off x="2947632" y="3333237"/>
              <a:ext cx="1653329" cy="266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777777"/>
                  </a:solidFill>
                </a:rPr>
                <a:t>3594</a:t>
              </a:r>
              <a:endParaRPr lang="hu-HU" dirty="0">
                <a:solidFill>
                  <a:srgbClr val="777777"/>
                </a:solidFill>
              </a:endParaRPr>
            </a:p>
          </p:txBody>
        </p:sp>
      </p:grpSp>
      <p:sp>
        <p:nvSpPr>
          <p:cNvPr id="9232" name="TextBox 17"/>
          <p:cNvSpPr txBox="1">
            <a:spLocks noChangeArrowheads="1"/>
          </p:cNvSpPr>
          <p:nvPr/>
        </p:nvSpPr>
        <p:spPr bwMode="auto">
          <a:xfrm>
            <a:off x="2071833" y="2786063"/>
            <a:ext cx="312763" cy="369887"/>
          </a:xfrm>
          <a:prstGeom prst="rect">
            <a:avLst/>
          </a:prstGeom>
          <a:solidFill>
            <a:srgbClr val="FFFF00">
              <a:alpha val="81960"/>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solidFill>
                  <a:srgbClr val="0000FF"/>
                </a:solidFill>
              </a:rPr>
              <a:t>1</a:t>
            </a:r>
          </a:p>
        </p:txBody>
      </p:sp>
      <p:sp>
        <p:nvSpPr>
          <p:cNvPr id="9239" name="Freeform 26"/>
          <p:cNvSpPr>
            <a:spLocks/>
          </p:cNvSpPr>
          <p:nvPr/>
        </p:nvSpPr>
        <p:spPr bwMode="auto">
          <a:xfrm>
            <a:off x="2437934" y="2126137"/>
            <a:ext cx="6020923" cy="1778881"/>
          </a:xfrm>
          <a:custGeom>
            <a:avLst/>
            <a:gdLst>
              <a:gd name="T0" fmla="*/ 2147483647 w 2872"/>
              <a:gd name="T1" fmla="*/ 2147483647 h 2584"/>
              <a:gd name="T2" fmla="*/ 2147483647 w 2872"/>
              <a:gd name="T3" fmla="*/ 2147483647 h 2584"/>
              <a:gd name="T4" fmla="*/ 2147483647 w 2872"/>
              <a:gd name="T5" fmla="*/ 2147483647 h 2584"/>
              <a:gd name="T6" fmla="*/ 2147483647 w 2872"/>
              <a:gd name="T7" fmla="*/ 2147483647 h 2584"/>
              <a:gd name="T8" fmla="*/ 2147483647 w 2872"/>
              <a:gd name="T9" fmla="*/ 2147483647 h 2584"/>
              <a:gd name="T10" fmla="*/ 2147483647 w 2872"/>
              <a:gd name="T11" fmla="*/ 2147483647 h 2584"/>
              <a:gd name="T12" fmla="*/ 2147483647 w 2872"/>
              <a:gd name="T13" fmla="*/ 2147483647 h 2584"/>
              <a:gd name="T14" fmla="*/ 2147483647 w 2872"/>
              <a:gd name="T15" fmla="*/ 2147483647 h 2584"/>
              <a:gd name="T16" fmla="*/ 2147483647 w 2872"/>
              <a:gd name="T17" fmla="*/ 2147483647 h 2584"/>
              <a:gd name="T18" fmla="*/ 2147483647 w 2872"/>
              <a:gd name="T19" fmla="*/ 2147483647 h 2584"/>
              <a:gd name="T20" fmla="*/ 2147483647 w 2872"/>
              <a:gd name="T21" fmla="*/ 2147483647 h 2584"/>
              <a:gd name="T22" fmla="*/ 2147483647 w 2872"/>
              <a:gd name="T23" fmla="*/ 2147483647 h 2584"/>
              <a:gd name="T24" fmla="*/ 2147483647 w 2872"/>
              <a:gd name="T25" fmla="*/ 2147483647 h 2584"/>
              <a:gd name="T26" fmla="*/ 2147483647 w 2872"/>
              <a:gd name="T27" fmla="*/ 2147483647 h 2584"/>
              <a:gd name="T28" fmla="*/ 2147483647 w 2872"/>
              <a:gd name="T29" fmla="*/ 2147483647 h 2584"/>
              <a:gd name="T30" fmla="*/ 2147483647 w 2872"/>
              <a:gd name="T31" fmla="*/ 2147483647 h 2584"/>
              <a:gd name="T32" fmla="*/ 2147483647 w 2872"/>
              <a:gd name="T33" fmla="*/ 2147483647 h 2584"/>
              <a:gd name="T34" fmla="*/ 2147483647 w 2872"/>
              <a:gd name="T35" fmla="*/ 2147483647 h 25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2"/>
              <a:gd name="T55" fmla="*/ 0 h 2584"/>
              <a:gd name="T56" fmla="*/ 2872 w 2872"/>
              <a:gd name="T57" fmla="*/ 2584 h 2584"/>
              <a:gd name="connsiteX0" fmla="*/ 311 w 8035"/>
              <a:gd name="connsiteY0" fmla="*/ 1060 h 9457"/>
              <a:gd name="connsiteX1" fmla="*/ 144 w 8035"/>
              <a:gd name="connsiteY1" fmla="*/ 2361 h 9457"/>
              <a:gd name="connsiteX2" fmla="*/ 1147 w 8035"/>
              <a:gd name="connsiteY2" fmla="*/ 3847 h 9457"/>
              <a:gd name="connsiteX3" fmla="*/ 1314 w 8035"/>
              <a:gd name="connsiteY3" fmla="*/ 4590 h 9457"/>
              <a:gd name="connsiteX4" fmla="*/ 979 w 8035"/>
              <a:gd name="connsiteY4" fmla="*/ 5704 h 9457"/>
              <a:gd name="connsiteX5" fmla="*/ 478 w 8035"/>
              <a:gd name="connsiteY5" fmla="*/ 6447 h 9457"/>
              <a:gd name="connsiteX6" fmla="*/ 144 w 8035"/>
              <a:gd name="connsiteY6" fmla="*/ 8491 h 9457"/>
              <a:gd name="connsiteX7" fmla="*/ 2985 w 8035"/>
              <a:gd name="connsiteY7" fmla="*/ 9234 h 9457"/>
              <a:gd name="connsiteX8" fmla="*/ 3486 w 8035"/>
              <a:gd name="connsiteY8" fmla="*/ 4590 h 9457"/>
              <a:gd name="connsiteX9" fmla="*/ 5158 w 8035"/>
              <a:gd name="connsiteY9" fmla="*/ 3475 h 9457"/>
              <a:gd name="connsiteX10" fmla="*/ 6662 w 8035"/>
              <a:gd name="connsiteY10" fmla="*/ 2361 h 9457"/>
              <a:gd name="connsiteX11" fmla="*/ 7999 w 8035"/>
              <a:gd name="connsiteY11" fmla="*/ 2175 h 9457"/>
              <a:gd name="connsiteX12" fmla="*/ 5158 w 8035"/>
              <a:gd name="connsiteY12" fmla="*/ 1804 h 9457"/>
              <a:gd name="connsiteX13" fmla="*/ 3152 w 8035"/>
              <a:gd name="connsiteY13" fmla="*/ 132 h 9457"/>
              <a:gd name="connsiteX14" fmla="*/ 1314 w 8035"/>
              <a:gd name="connsiteY14" fmla="*/ 317 h 9457"/>
              <a:gd name="connsiteX15" fmla="*/ 812 w 8035"/>
              <a:gd name="connsiteY15" fmla="*/ 1989 h 9457"/>
              <a:gd name="connsiteX16" fmla="*/ 311 w 8035"/>
              <a:gd name="connsiteY16" fmla="*/ 1618 h 9457"/>
              <a:gd name="connsiteX0" fmla="*/ 387 w 8291"/>
              <a:gd name="connsiteY0" fmla="*/ 1121 h 10000"/>
              <a:gd name="connsiteX1" fmla="*/ 179 w 8291"/>
              <a:gd name="connsiteY1" fmla="*/ 2497 h 10000"/>
              <a:gd name="connsiteX2" fmla="*/ 1428 w 8291"/>
              <a:gd name="connsiteY2" fmla="*/ 4068 h 10000"/>
              <a:gd name="connsiteX3" fmla="*/ 1635 w 8291"/>
              <a:gd name="connsiteY3" fmla="*/ 4854 h 10000"/>
              <a:gd name="connsiteX4" fmla="*/ 1218 w 8291"/>
              <a:gd name="connsiteY4" fmla="*/ 6032 h 10000"/>
              <a:gd name="connsiteX5" fmla="*/ 595 w 8291"/>
              <a:gd name="connsiteY5" fmla="*/ 6817 h 10000"/>
              <a:gd name="connsiteX6" fmla="*/ 179 w 8291"/>
              <a:gd name="connsiteY6" fmla="*/ 8979 h 10000"/>
              <a:gd name="connsiteX7" fmla="*/ 3715 w 8291"/>
              <a:gd name="connsiteY7" fmla="*/ 9764 h 10000"/>
              <a:gd name="connsiteX8" fmla="*/ 4339 w 8291"/>
              <a:gd name="connsiteY8" fmla="*/ 4854 h 10000"/>
              <a:gd name="connsiteX9" fmla="*/ 6419 w 8291"/>
              <a:gd name="connsiteY9" fmla="*/ 3675 h 10000"/>
              <a:gd name="connsiteX10" fmla="*/ 8291 w 8291"/>
              <a:gd name="connsiteY10" fmla="*/ 2497 h 10000"/>
              <a:gd name="connsiteX11" fmla="*/ 6419 w 8291"/>
              <a:gd name="connsiteY11" fmla="*/ 1908 h 10000"/>
              <a:gd name="connsiteX12" fmla="*/ 3923 w 8291"/>
              <a:gd name="connsiteY12" fmla="*/ 140 h 10000"/>
              <a:gd name="connsiteX13" fmla="*/ 1635 w 8291"/>
              <a:gd name="connsiteY13" fmla="*/ 335 h 10000"/>
              <a:gd name="connsiteX14" fmla="*/ 1011 w 8291"/>
              <a:gd name="connsiteY14" fmla="*/ 2103 h 10000"/>
              <a:gd name="connsiteX15" fmla="*/ 387 w 8291"/>
              <a:gd name="connsiteY15" fmla="*/ 1711 h 10000"/>
              <a:gd name="connsiteX0" fmla="*/ 467 w 8087"/>
              <a:gd name="connsiteY0" fmla="*/ 1121 h 10000"/>
              <a:gd name="connsiteX1" fmla="*/ 216 w 8087"/>
              <a:gd name="connsiteY1" fmla="*/ 2497 h 10000"/>
              <a:gd name="connsiteX2" fmla="*/ 1722 w 8087"/>
              <a:gd name="connsiteY2" fmla="*/ 4068 h 10000"/>
              <a:gd name="connsiteX3" fmla="*/ 1972 w 8087"/>
              <a:gd name="connsiteY3" fmla="*/ 4854 h 10000"/>
              <a:gd name="connsiteX4" fmla="*/ 1469 w 8087"/>
              <a:gd name="connsiteY4" fmla="*/ 6032 h 10000"/>
              <a:gd name="connsiteX5" fmla="*/ 718 w 8087"/>
              <a:gd name="connsiteY5" fmla="*/ 6817 h 10000"/>
              <a:gd name="connsiteX6" fmla="*/ 216 w 8087"/>
              <a:gd name="connsiteY6" fmla="*/ 8979 h 10000"/>
              <a:gd name="connsiteX7" fmla="*/ 4481 w 8087"/>
              <a:gd name="connsiteY7" fmla="*/ 9764 h 10000"/>
              <a:gd name="connsiteX8" fmla="*/ 5233 w 8087"/>
              <a:gd name="connsiteY8" fmla="*/ 4854 h 10000"/>
              <a:gd name="connsiteX9" fmla="*/ 7742 w 8087"/>
              <a:gd name="connsiteY9" fmla="*/ 3675 h 10000"/>
              <a:gd name="connsiteX10" fmla="*/ 7742 w 8087"/>
              <a:gd name="connsiteY10" fmla="*/ 1908 h 10000"/>
              <a:gd name="connsiteX11" fmla="*/ 4732 w 8087"/>
              <a:gd name="connsiteY11" fmla="*/ 140 h 10000"/>
              <a:gd name="connsiteX12" fmla="*/ 1972 w 8087"/>
              <a:gd name="connsiteY12" fmla="*/ 335 h 10000"/>
              <a:gd name="connsiteX13" fmla="*/ 1219 w 8087"/>
              <a:gd name="connsiteY13" fmla="*/ 2103 h 10000"/>
              <a:gd name="connsiteX14" fmla="*/ 467 w 8087"/>
              <a:gd name="connsiteY14" fmla="*/ 1711 h 10000"/>
              <a:gd name="connsiteX0" fmla="*/ 556 w 9979"/>
              <a:gd name="connsiteY0" fmla="*/ 1121 h 9115"/>
              <a:gd name="connsiteX1" fmla="*/ 246 w 9979"/>
              <a:gd name="connsiteY1" fmla="*/ 2497 h 9115"/>
              <a:gd name="connsiteX2" fmla="*/ 2108 w 9979"/>
              <a:gd name="connsiteY2" fmla="*/ 4068 h 9115"/>
              <a:gd name="connsiteX3" fmla="*/ 2417 w 9979"/>
              <a:gd name="connsiteY3" fmla="*/ 4854 h 9115"/>
              <a:gd name="connsiteX4" fmla="*/ 1795 w 9979"/>
              <a:gd name="connsiteY4" fmla="*/ 6032 h 9115"/>
              <a:gd name="connsiteX5" fmla="*/ 867 w 9979"/>
              <a:gd name="connsiteY5" fmla="*/ 6817 h 9115"/>
              <a:gd name="connsiteX6" fmla="*/ 246 w 9979"/>
              <a:gd name="connsiteY6" fmla="*/ 8979 h 9115"/>
              <a:gd name="connsiteX7" fmla="*/ 5217 w 9979"/>
              <a:gd name="connsiteY7" fmla="*/ 8448 h 9115"/>
              <a:gd name="connsiteX8" fmla="*/ 6450 w 9979"/>
              <a:gd name="connsiteY8" fmla="*/ 4854 h 9115"/>
              <a:gd name="connsiteX9" fmla="*/ 9552 w 9979"/>
              <a:gd name="connsiteY9" fmla="*/ 3675 h 9115"/>
              <a:gd name="connsiteX10" fmla="*/ 9552 w 9979"/>
              <a:gd name="connsiteY10" fmla="*/ 1908 h 9115"/>
              <a:gd name="connsiteX11" fmla="*/ 5830 w 9979"/>
              <a:gd name="connsiteY11" fmla="*/ 140 h 9115"/>
              <a:gd name="connsiteX12" fmla="*/ 2417 w 9979"/>
              <a:gd name="connsiteY12" fmla="*/ 335 h 9115"/>
              <a:gd name="connsiteX13" fmla="*/ 1486 w 9979"/>
              <a:gd name="connsiteY13" fmla="*/ 2103 h 9115"/>
              <a:gd name="connsiteX14" fmla="*/ 556 w 9979"/>
              <a:gd name="connsiteY14" fmla="*/ 1711 h 9115"/>
              <a:gd name="connsiteX0" fmla="*/ 412 w 9855"/>
              <a:gd name="connsiteY0" fmla="*/ 1230 h 9521"/>
              <a:gd name="connsiteX1" fmla="*/ 102 w 9855"/>
              <a:gd name="connsiteY1" fmla="*/ 2739 h 9521"/>
              <a:gd name="connsiteX2" fmla="*/ 1967 w 9855"/>
              <a:gd name="connsiteY2" fmla="*/ 4463 h 9521"/>
              <a:gd name="connsiteX3" fmla="*/ 2277 w 9855"/>
              <a:gd name="connsiteY3" fmla="*/ 5325 h 9521"/>
              <a:gd name="connsiteX4" fmla="*/ 1654 w 9855"/>
              <a:gd name="connsiteY4" fmla="*/ 6618 h 9521"/>
              <a:gd name="connsiteX5" fmla="*/ 724 w 9855"/>
              <a:gd name="connsiteY5" fmla="*/ 7479 h 9521"/>
              <a:gd name="connsiteX6" fmla="*/ 1100 w 9855"/>
              <a:gd name="connsiteY6" fmla="*/ 8949 h 9521"/>
              <a:gd name="connsiteX7" fmla="*/ 5083 w 9855"/>
              <a:gd name="connsiteY7" fmla="*/ 9268 h 9521"/>
              <a:gd name="connsiteX8" fmla="*/ 6319 w 9855"/>
              <a:gd name="connsiteY8" fmla="*/ 5325 h 9521"/>
              <a:gd name="connsiteX9" fmla="*/ 9427 w 9855"/>
              <a:gd name="connsiteY9" fmla="*/ 4032 h 9521"/>
              <a:gd name="connsiteX10" fmla="*/ 9427 w 9855"/>
              <a:gd name="connsiteY10" fmla="*/ 2093 h 9521"/>
              <a:gd name="connsiteX11" fmla="*/ 5697 w 9855"/>
              <a:gd name="connsiteY11" fmla="*/ 154 h 9521"/>
              <a:gd name="connsiteX12" fmla="*/ 2277 w 9855"/>
              <a:gd name="connsiteY12" fmla="*/ 368 h 9521"/>
              <a:gd name="connsiteX13" fmla="*/ 1344 w 9855"/>
              <a:gd name="connsiteY13" fmla="*/ 2307 h 9521"/>
              <a:gd name="connsiteX14" fmla="*/ 412 w 9855"/>
              <a:gd name="connsiteY14" fmla="*/ 1877 h 9521"/>
              <a:gd name="connsiteX0" fmla="*/ 418 w 10000"/>
              <a:gd name="connsiteY0" fmla="*/ 1206 h 9914"/>
              <a:gd name="connsiteX1" fmla="*/ 104 w 10000"/>
              <a:gd name="connsiteY1" fmla="*/ 2791 h 9914"/>
              <a:gd name="connsiteX2" fmla="*/ 1996 w 10000"/>
              <a:gd name="connsiteY2" fmla="*/ 4602 h 9914"/>
              <a:gd name="connsiteX3" fmla="*/ 2311 w 10000"/>
              <a:gd name="connsiteY3" fmla="*/ 5507 h 9914"/>
              <a:gd name="connsiteX4" fmla="*/ 1678 w 10000"/>
              <a:gd name="connsiteY4" fmla="*/ 6865 h 9914"/>
              <a:gd name="connsiteX5" fmla="*/ 735 w 10000"/>
              <a:gd name="connsiteY5" fmla="*/ 7769 h 9914"/>
              <a:gd name="connsiteX6" fmla="*/ 1116 w 10000"/>
              <a:gd name="connsiteY6" fmla="*/ 9313 h 9914"/>
              <a:gd name="connsiteX7" fmla="*/ 5158 w 10000"/>
              <a:gd name="connsiteY7" fmla="*/ 9648 h 9914"/>
              <a:gd name="connsiteX8" fmla="*/ 6412 w 10000"/>
              <a:gd name="connsiteY8" fmla="*/ 5507 h 9914"/>
              <a:gd name="connsiteX9" fmla="*/ 9566 w 10000"/>
              <a:gd name="connsiteY9" fmla="*/ 4149 h 9914"/>
              <a:gd name="connsiteX10" fmla="*/ 9566 w 10000"/>
              <a:gd name="connsiteY10" fmla="*/ 2112 h 9914"/>
              <a:gd name="connsiteX11" fmla="*/ 5781 w 10000"/>
              <a:gd name="connsiteY11" fmla="*/ 202 h 9914"/>
              <a:gd name="connsiteX12" fmla="*/ 2311 w 10000"/>
              <a:gd name="connsiteY12" fmla="*/ 301 h 9914"/>
              <a:gd name="connsiteX13" fmla="*/ 1364 w 10000"/>
              <a:gd name="connsiteY13" fmla="*/ 2337 h 9914"/>
              <a:gd name="connsiteX14" fmla="*/ 418 w 10000"/>
              <a:gd name="connsiteY14" fmla="*/ 1885 h 9914"/>
              <a:gd name="connsiteX0" fmla="*/ 418 w 24853"/>
              <a:gd name="connsiteY0" fmla="*/ 1215 h 10000"/>
              <a:gd name="connsiteX1" fmla="*/ 104 w 24853"/>
              <a:gd name="connsiteY1" fmla="*/ 2814 h 10000"/>
              <a:gd name="connsiteX2" fmla="*/ 1996 w 24853"/>
              <a:gd name="connsiteY2" fmla="*/ 4641 h 10000"/>
              <a:gd name="connsiteX3" fmla="*/ 2311 w 24853"/>
              <a:gd name="connsiteY3" fmla="*/ 5554 h 10000"/>
              <a:gd name="connsiteX4" fmla="*/ 1678 w 24853"/>
              <a:gd name="connsiteY4" fmla="*/ 6924 h 10000"/>
              <a:gd name="connsiteX5" fmla="*/ 735 w 24853"/>
              <a:gd name="connsiteY5" fmla="*/ 7835 h 10000"/>
              <a:gd name="connsiteX6" fmla="*/ 1116 w 24853"/>
              <a:gd name="connsiteY6" fmla="*/ 9393 h 10000"/>
              <a:gd name="connsiteX7" fmla="*/ 5158 w 24853"/>
              <a:gd name="connsiteY7" fmla="*/ 9731 h 10000"/>
              <a:gd name="connsiteX8" fmla="*/ 6412 w 24853"/>
              <a:gd name="connsiteY8" fmla="*/ 5554 h 10000"/>
              <a:gd name="connsiteX9" fmla="*/ 24838 w 24853"/>
              <a:gd name="connsiteY9" fmla="*/ 4120 h 10000"/>
              <a:gd name="connsiteX10" fmla="*/ 9566 w 24853"/>
              <a:gd name="connsiteY10" fmla="*/ 2129 h 10000"/>
              <a:gd name="connsiteX11" fmla="*/ 5781 w 24853"/>
              <a:gd name="connsiteY11" fmla="*/ 203 h 10000"/>
              <a:gd name="connsiteX12" fmla="*/ 2311 w 24853"/>
              <a:gd name="connsiteY12" fmla="*/ 303 h 10000"/>
              <a:gd name="connsiteX13" fmla="*/ 1364 w 24853"/>
              <a:gd name="connsiteY13" fmla="*/ 2356 h 10000"/>
              <a:gd name="connsiteX14" fmla="*/ 418 w 24853"/>
              <a:gd name="connsiteY14" fmla="*/ 1900 h 10000"/>
              <a:gd name="connsiteX0" fmla="*/ 418 w 26639"/>
              <a:gd name="connsiteY0" fmla="*/ 1215 h 9988"/>
              <a:gd name="connsiteX1" fmla="*/ 104 w 26639"/>
              <a:gd name="connsiteY1" fmla="*/ 2814 h 9988"/>
              <a:gd name="connsiteX2" fmla="*/ 1996 w 26639"/>
              <a:gd name="connsiteY2" fmla="*/ 4641 h 9988"/>
              <a:gd name="connsiteX3" fmla="*/ 2311 w 26639"/>
              <a:gd name="connsiteY3" fmla="*/ 5554 h 9988"/>
              <a:gd name="connsiteX4" fmla="*/ 1678 w 26639"/>
              <a:gd name="connsiteY4" fmla="*/ 6924 h 9988"/>
              <a:gd name="connsiteX5" fmla="*/ 735 w 26639"/>
              <a:gd name="connsiteY5" fmla="*/ 7835 h 9988"/>
              <a:gd name="connsiteX6" fmla="*/ 1116 w 26639"/>
              <a:gd name="connsiteY6" fmla="*/ 9393 h 9988"/>
              <a:gd name="connsiteX7" fmla="*/ 5158 w 26639"/>
              <a:gd name="connsiteY7" fmla="*/ 9731 h 9988"/>
              <a:gd name="connsiteX8" fmla="*/ 24149 w 26639"/>
              <a:gd name="connsiteY8" fmla="*/ 5713 h 9988"/>
              <a:gd name="connsiteX9" fmla="*/ 24838 w 26639"/>
              <a:gd name="connsiteY9" fmla="*/ 4120 h 9988"/>
              <a:gd name="connsiteX10" fmla="*/ 9566 w 26639"/>
              <a:gd name="connsiteY10" fmla="*/ 2129 h 9988"/>
              <a:gd name="connsiteX11" fmla="*/ 5781 w 26639"/>
              <a:gd name="connsiteY11" fmla="*/ 203 h 9988"/>
              <a:gd name="connsiteX12" fmla="*/ 2311 w 26639"/>
              <a:gd name="connsiteY12" fmla="*/ 303 h 9988"/>
              <a:gd name="connsiteX13" fmla="*/ 1364 w 26639"/>
              <a:gd name="connsiteY13" fmla="*/ 2356 h 9988"/>
              <a:gd name="connsiteX14" fmla="*/ 418 w 26639"/>
              <a:gd name="connsiteY14" fmla="*/ 1900 h 9988"/>
              <a:gd name="connsiteX0" fmla="*/ 157 w 9789"/>
              <a:gd name="connsiteY0" fmla="*/ 1216 h 10000"/>
              <a:gd name="connsiteX1" fmla="*/ 39 w 9789"/>
              <a:gd name="connsiteY1" fmla="*/ 2817 h 10000"/>
              <a:gd name="connsiteX2" fmla="*/ 749 w 9789"/>
              <a:gd name="connsiteY2" fmla="*/ 4647 h 10000"/>
              <a:gd name="connsiteX3" fmla="*/ 868 w 9789"/>
              <a:gd name="connsiteY3" fmla="*/ 5561 h 10000"/>
              <a:gd name="connsiteX4" fmla="*/ 630 w 9789"/>
              <a:gd name="connsiteY4" fmla="*/ 6932 h 10000"/>
              <a:gd name="connsiteX5" fmla="*/ 276 w 9789"/>
              <a:gd name="connsiteY5" fmla="*/ 7844 h 10000"/>
              <a:gd name="connsiteX6" fmla="*/ 419 w 9789"/>
              <a:gd name="connsiteY6" fmla="*/ 9404 h 10000"/>
              <a:gd name="connsiteX7" fmla="*/ 1936 w 9789"/>
              <a:gd name="connsiteY7" fmla="*/ 9743 h 10000"/>
              <a:gd name="connsiteX8" fmla="*/ 9065 w 9789"/>
              <a:gd name="connsiteY8" fmla="*/ 5720 h 10000"/>
              <a:gd name="connsiteX9" fmla="*/ 9324 w 9789"/>
              <a:gd name="connsiteY9" fmla="*/ 4125 h 10000"/>
              <a:gd name="connsiteX10" fmla="*/ 3591 w 9789"/>
              <a:gd name="connsiteY10" fmla="*/ 2132 h 10000"/>
              <a:gd name="connsiteX11" fmla="*/ 2170 w 9789"/>
              <a:gd name="connsiteY11" fmla="*/ 203 h 10000"/>
              <a:gd name="connsiteX12" fmla="*/ 868 w 9789"/>
              <a:gd name="connsiteY12" fmla="*/ 303 h 10000"/>
              <a:gd name="connsiteX13" fmla="*/ 512 w 9789"/>
              <a:gd name="connsiteY13" fmla="*/ 2359 h 10000"/>
              <a:gd name="connsiteX14" fmla="*/ 157 w 9789"/>
              <a:gd name="connsiteY14" fmla="*/ 1902 h 10000"/>
              <a:gd name="connsiteX0" fmla="*/ 160 w 9995"/>
              <a:gd name="connsiteY0" fmla="*/ 1216 h 10000"/>
              <a:gd name="connsiteX1" fmla="*/ 40 w 9995"/>
              <a:gd name="connsiteY1" fmla="*/ 2817 h 10000"/>
              <a:gd name="connsiteX2" fmla="*/ 765 w 9995"/>
              <a:gd name="connsiteY2" fmla="*/ 4647 h 10000"/>
              <a:gd name="connsiteX3" fmla="*/ 887 w 9995"/>
              <a:gd name="connsiteY3" fmla="*/ 5561 h 10000"/>
              <a:gd name="connsiteX4" fmla="*/ 644 w 9995"/>
              <a:gd name="connsiteY4" fmla="*/ 6932 h 10000"/>
              <a:gd name="connsiteX5" fmla="*/ 282 w 9995"/>
              <a:gd name="connsiteY5" fmla="*/ 7844 h 10000"/>
              <a:gd name="connsiteX6" fmla="*/ 428 w 9995"/>
              <a:gd name="connsiteY6" fmla="*/ 9404 h 10000"/>
              <a:gd name="connsiteX7" fmla="*/ 1978 w 9995"/>
              <a:gd name="connsiteY7" fmla="*/ 9743 h 10000"/>
              <a:gd name="connsiteX8" fmla="*/ 9260 w 9995"/>
              <a:gd name="connsiteY8" fmla="*/ 5720 h 10000"/>
              <a:gd name="connsiteX9" fmla="*/ 9525 w 9995"/>
              <a:gd name="connsiteY9" fmla="*/ 4125 h 10000"/>
              <a:gd name="connsiteX10" fmla="*/ 3668 w 9995"/>
              <a:gd name="connsiteY10" fmla="*/ 2132 h 10000"/>
              <a:gd name="connsiteX11" fmla="*/ 2217 w 9995"/>
              <a:gd name="connsiteY11" fmla="*/ 203 h 10000"/>
              <a:gd name="connsiteX12" fmla="*/ 887 w 9995"/>
              <a:gd name="connsiteY12" fmla="*/ 303 h 10000"/>
              <a:gd name="connsiteX13" fmla="*/ 523 w 9995"/>
              <a:gd name="connsiteY13" fmla="*/ 2359 h 10000"/>
              <a:gd name="connsiteX14" fmla="*/ 160 w 9995"/>
              <a:gd name="connsiteY14" fmla="*/ 1902 h 10000"/>
              <a:gd name="connsiteX0" fmla="*/ 160 w 9858"/>
              <a:gd name="connsiteY0" fmla="*/ 1216 h 10007"/>
              <a:gd name="connsiteX1" fmla="*/ 40 w 9858"/>
              <a:gd name="connsiteY1" fmla="*/ 2817 h 10007"/>
              <a:gd name="connsiteX2" fmla="*/ 765 w 9858"/>
              <a:gd name="connsiteY2" fmla="*/ 4647 h 10007"/>
              <a:gd name="connsiteX3" fmla="*/ 887 w 9858"/>
              <a:gd name="connsiteY3" fmla="*/ 5561 h 10007"/>
              <a:gd name="connsiteX4" fmla="*/ 644 w 9858"/>
              <a:gd name="connsiteY4" fmla="*/ 6932 h 10007"/>
              <a:gd name="connsiteX5" fmla="*/ 282 w 9858"/>
              <a:gd name="connsiteY5" fmla="*/ 7844 h 10007"/>
              <a:gd name="connsiteX6" fmla="*/ 428 w 9858"/>
              <a:gd name="connsiteY6" fmla="*/ 9404 h 10007"/>
              <a:gd name="connsiteX7" fmla="*/ 1979 w 9858"/>
              <a:gd name="connsiteY7" fmla="*/ 9743 h 10007"/>
              <a:gd name="connsiteX8" fmla="*/ 8809 w 9858"/>
              <a:gd name="connsiteY8" fmla="*/ 5624 h 10007"/>
              <a:gd name="connsiteX9" fmla="*/ 9530 w 9858"/>
              <a:gd name="connsiteY9" fmla="*/ 4125 h 10007"/>
              <a:gd name="connsiteX10" fmla="*/ 3670 w 9858"/>
              <a:gd name="connsiteY10" fmla="*/ 2132 h 10007"/>
              <a:gd name="connsiteX11" fmla="*/ 2218 w 9858"/>
              <a:gd name="connsiteY11" fmla="*/ 203 h 10007"/>
              <a:gd name="connsiteX12" fmla="*/ 887 w 9858"/>
              <a:gd name="connsiteY12" fmla="*/ 303 h 10007"/>
              <a:gd name="connsiteX13" fmla="*/ 523 w 9858"/>
              <a:gd name="connsiteY13" fmla="*/ 2359 h 10007"/>
              <a:gd name="connsiteX14" fmla="*/ 160 w 9858"/>
              <a:gd name="connsiteY14" fmla="*/ 1902 h 10007"/>
              <a:gd name="connsiteX0" fmla="*/ 162 w 9847"/>
              <a:gd name="connsiteY0" fmla="*/ 1215 h 10000"/>
              <a:gd name="connsiteX1" fmla="*/ 41 w 9847"/>
              <a:gd name="connsiteY1" fmla="*/ 2815 h 10000"/>
              <a:gd name="connsiteX2" fmla="*/ 776 w 9847"/>
              <a:gd name="connsiteY2" fmla="*/ 4644 h 10000"/>
              <a:gd name="connsiteX3" fmla="*/ 900 w 9847"/>
              <a:gd name="connsiteY3" fmla="*/ 5557 h 10000"/>
              <a:gd name="connsiteX4" fmla="*/ 653 w 9847"/>
              <a:gd name="connsiteY4" fmla="*/ 6927 h 10000"/>
              <a:gd name="connsiteX5" fmla="*/ 286 w 9847"/>
              <a:gd name="connsiteY5" fmla="*/ 7839 h 10000"/>
              <a:gd name="connsiteX6" fmla="*/ 434 w 9847"/>
              <a:gd name="connsiteY6" fmla="*/ 9397 h 10000"/>
              <a:gd name="connsiteX7" fmla="*/ 2008 w 9847"/>
              <a:gd name="connsiteY7" fmla="*/ 9736 h 10000"/>
              <a:gd name="connsiteX8" fmla="*/ 8936 w 9847"/>
              <a:gd name="connsiteY8" fmla="*/ 5620 h 10000"/>
              <a:gd name="connsiteX9" fmla="*/ 9204 w 9847"/>
              <a:gd name="connsiteY9" fmla="*/ 3899 h 10000"/>
              <a:gd name="connsiteX10" fmla="*/ 3723 w 9847"/>
              <a:gd name="connsiteY10" fmla="*/ 2131 h 10000"/>
              <a:gd name="connsiteX11" fmla="*/ 2250 w 9847"/>
              <a:gd name="connsiteY11" fmla="*/ 203 h 10000"/>
              <a:gd name="connsiteX12" fmla="*/ 900 w 9847"/>
              <a:gd name="connsiteY12" fmla="*/ 303 h 10000"/>
              <a:gd name="connsiteX13" fmla="*/ 531 w 9847"/>
              <a:gd name="connsiteY13" fmla="*/ 2357 h 10000"/>
              <a:gd name="connsiteX14" fmla="*/ 162 w 9847"/>
              <a:gd name="connsiteY14" fmla="*/ 1901 h 10000"/>
              <a:gd name="connsiteX0" fmla="*/ 165 w 9863"/>
              <a:gd name="connsiteY0" fmla="*/ 1215 h 10000"/>
              <a:gd name="connsiteX1" fmla="*/ 42 w 9863"/>
              <a:gd name="connsiteY1" fmla="*/ 2815 h 10000"/>
              <a:gd name="connsiteX2" fmla="*/ 788 w 9863"/>
              <a:gd name="connsiteY2" fmla="*/ 4644 h 10000"/>
              <a:gd name="connsiteX3" fmla="*/ 914 w 9863"/>
              <a:gd name="connsiteY3" fmla="*/ 5557 h 10000"/>
              <a:gd name="connsiteX4" fmla="*/ 663 w 9863"/>
              <a:gd name="connsiteY4" fmla="*/ 6927 h 10000"/>
              <a:gd name="connsiteX5" fmla="*/ 290 w 9863"/>
              <a:gd name="connsiteY5" fmla="*/ 7839 h 10000"/>
              <a:gd name="connsiteX6" fmla="*/ 441 w 9863"/>
              <a:gd name="connsiteY6" fmla="*/ 9397 h 10000"/>
              <a:gd name="connsiteX7" fmla="*/ 2039 w 9863"/>
              <a:gd name="connsiteY7" fmla="*/ 9736 h 10000"/>
              <a:gd name="connsiteX8" fmla="*/ 9075 w 9863"/>
              <a:gd name="connsiteY8" fmla="*/ 5620 h 10000"/>
              <a:gd name="connsiteX9" fmla="*/ 9347 w 9863"/>
              <a:gd name="connsiteY9" fmla="*/ 3899 h 10000"/>
              <a:gd name="connsiteX10" fmla="*/ 3781 w 9863"/>
              <a:gd name="connsiteY10" fmla="*/ 2131 h 10000"/>
              <a:gd name="connsiteX11" fmla="*/ 2285 w 9863"/>
              <a:gd name="connsiteY11" fmla="*/ 203 h 10000"/>
              <a:gd name="connsiteX12" fmla="*/ 914 w 9863"/>
              <a:gd name="connsiteY12" fmla="*/ 303 h 10000"/>
              <a:gd name="connsiteX13" fmla="*/ 539 w 9863"/>
              <a:gd name="connsiteY13" fmla="*/ 2357 h 10000"/>
              <a:gd name="connsiteX14" fmla="*/ 165 w 9863"/>
              <a:gd name="connsiteY14" fmla="*/ 1901 h 10000"/>
              <a:gd name="connsiteX0" fmla="*/ 167 w 9800"/>
              <a:gd name="connsiteY0" fmla="*/ 1215 h 10000"/>
              <a:gd name="connsiteX1" fmla="*/ 43 w 9800"/>
              <a:gd name="connsiteY1" fmla="*/ 2815 h 10000"/>
              <a:gd name="connsiteX2" fmla="*/ 799 w 9800"/>
              <a:gd name="connsiteY2" fmla="*/ 4644 h 10000"/>
              <a:gd name="connsiteX3" fmla="*/ 927 w 9800"/>
              <a:gd name="connsiteY3" fmla="*/ 5557 h 10000"/>
              <a:gd name="connsiteX4" fmla="*/ 672 w 9800"/>
              <a:gd name="connsiteY4" fmla="*/ 6927 h 10000"/>
              <a:gd name="connsiteX5" fmla="*/ 294 w 9800"/>
              <a:gd name="connsiteY5" fmla="*/ 7839 h 10000"/>
              <a:gd name="connsiteX6" fmla="*/ 447 w 9800"/>
              <a:gd name="connsiteY6" fmla="*/ 9397 h 10000"/>
              <a:gd name="connsiteX7" fmla="*/ 2067 w 9800"/>
              <a:gd name="connsiteY7" fmla="*/ 9736 h 10000"/>
              <a:gd name="connsiteX8" fmla="*/ 9201 w 9800"/>
              <a:gd name="connsiteY8" fmla="*/ 5620 h 10000"/>
              <a:gd name="connsiteX9" fmla="*/ 9477 w 9800"/>
              <a:gd name="connsiteY9" fmla="*/ 3899 h 10000"/>
              <a:gd name="connsiteX10" fmla="*/ 3834 w 9800"/>
              <a:gd name="connsiteY10" fmla="*/ 2131 h 10000"/>
              <a:gd name="connsiteX11" fmla="*/ 2317 w 9800"/>
              <a:gd name="connsiteY11" fmla="*/ 203 h 10000"/>
              <a:gd name="connsiteX12" fmla="*/ 927 w 9800"/>
              <a:gd name="connsiteY12" fmla="*/ 303 h 10000"/>
              <a:gd name="connsiteX13" fmla="*/ 546 w 9800"/>
              <a:gd name="connsiteY13" fmla="*/ 2357 h 10000"/>
              <a:gd name="connsiteX14" fmla="*/ 167 w 9800"/>
              <a:gd name="connsiteY14" fmla="*/ 1901 h 10000"/>
              <a:gd name="connsiteX0" fmla="*/ 170 w 10284"/>
              <a:gd name="connsiteY0" fmla="*/ 1215 h 9997"/>
              <a:gd name="connsiteX1" fmla="*/ 44 w 10284"/>
              <a:gd name="connsiteY1" fmla="*/ 2815 h 9997"/>
              <a:gd name="connsiteX2" fmla="*/ 815 w 10284"/>
              <a:gd name="connsiteY2" fmla="*/ 4644 h 9997"/>
              <a:gd name="connsiteX3" fmla="*/ 946 w 10284"/>
              <a:gd name="connsiteY3" fmla="*/ 5557 h 9997"/>
              <a:gd name="connsiteX4" fmla="*/ 686 w 10284"/>
              <a:gd name="connsiteY4" fmla="*/ 6927 h 9997"/>
              <a:gd name="connsiteX5" fmla="*/ 300 w 10284"/>
              <a:gd name="connsiteY5" fmla="*/ 7839 h 9997"/>
              <a:gd name="connsiteX6" fmla="*/ 456 w 10284"/>
              <a:gd name="connsiteY6" fmla="*/ 9397 h 9997"/>
              <a:gd name="connsiteX7" fmla="*/ 2109 w 10284"/>
              <a:gd name="connsiteY7" fmla="*/ 9736 h 9997"/>
              <a:gd name="connsiteX8" fmla="*/ 9659 w 10284"/>
              <a:gd name="connsiteY8" fmla="*/ 5652 h 9997"/>
              <a:gd name="connsiteX9" fmla="*/ 9670 w 10284"/>
              <a:gd name="connsiteY9" fmla="*/ 3899 h 9997"/>
              <a:gd name="connsiteX10" fmla="*/ 3912 w 10284"/>
              <a:gd name="connsiteY10" fmla="*/ 2131 h 9997"/>
              <a:gd name="connsiteX11" fmla="*/ 2364 w 10284"/>
              <a:gd name="connsiteY11" fmla="*/ 203 h 9997"/>
              <a:gd name="connsiteX12" fmla="*/ 946 w 10284"/>
              <a:gd name="connsiteY12" fmla="*/ 303 h 9997"/>
              <a:gd name="connsiteX13" fmla="*/ 557 w 10284"/>
              <a:gd name="connsiteY13" fmla="*/ 2357 h 9997"/>
              <a:gd name="connsiteX14" fmla="*/ 170 w 10284"/>
              <a:gd name="connsiteY14" fmla="*/ 1901 h 9997"/>
              <a:gd name="connsiteX0" fmla="*/ 164 w 9838"/>
              <a:gd name="connsiteY0" fmla="*/ 1215 h 10000"/>
              <a:gd name="connsiteX1" fmla="*/ 42 w 9838"/>
              <a:gd name="connsiteY1" fmla="*/ 2816 h 10000"/>
              <a:gd name="connsiteX2" fmla="*/ 791 w 9838"/>
              <a:gd name="connsiteY2" fmla="*/ 4645 h 10000"/>
              <a:gd name="connsiteX3" fmla="*/ 919 w 9838"/>
              <a:gd name="connsiteY3" fmla="*/ 5559 h 10000"/>
              <a:gd name="connsiteX4" fmla="*/ 666 w 9838"/>
              <a:gd name="connsiteY4" fmla="*/ 6929 h 10000"/>
              <a:gd name="connsiteX5" fmla="*/ 291 w 9838"/>
              <a:gd name="connsiteY5" fmla="*/ 7841 h 10000"/>
              <a:gd name="connsiteX6" fmla="*/ 442 w 9838"/>
              <a:gd name="connsiteY6" fmla="*/ 9400 h 10000"/>
              <a:gd name="connsiteX7" fmla="*/ 2050 w 9838"/>
              <a:gd name="connsiteY7" fmla="*/ 9739 h 10000"/>
              <a:gd name="connsiteX8" fmla="*/ 9391 w 9838"/>
              <a:gd name="connsiteY8" fmla="*/ 5654 h 10000"/>
              <a:gd name="connsiteX9" fmla="*/ 9402 w 9838"/>
              <a:gd name="connsiteY9" fmla="*/ 3900 h 10000"/>
              <a:gd name="connsiteX10" fmla="*/ 3803 w 9838"/>
              <a:gd name="connsiteY10" fmla="*/ 2132 h 10000"/>
              <a:gd name="connsiteX11" fmla="*/ 2298 w 9838"/>
              <a:gd name="connsiteY11" fmla="*/ 203 h 10000"/>
              <a:gd name="connsiteX12" fmla="*/ 919 w 9838"/>
              <a:gd name="connsiteY12" fmla="*/ 303 h 10000"/>
              <a:gd name="connsiteX13" fmla="*/ 541 w 9838"/>
              <a:gd name="connsiteY13" fmla="*/ 2358 h 10000"/>
              <a:gd name="connsiteX14" fmla="*/ 164 w 9838"/>
              <a:gd name="connsiteY14" fmla="*/ 1902 h 10000"/>
              <a:gd name="connsiteX0" fmla="*/ 167 w 10261"/>
              <a:gd name="connsiteY0" fmla="*/ 1215 h 10000"/>
              <a:gd name="connsiteX1" fmla="*/ 43 w 10261"/>
              <a:gd name="connsiteY1" fmla="*/ 2816 h 10000"/>
              <a:gd name="connsiteX2" fmla="*/ 804 w 10261"/>
              <a:gd name="connsiteY2" fmla="*/ 4645 h 10000"/>
              <a:gd name="connsiteX3" fmla="*/ 934 w 10261"/>
              <a:gd name="connsiteY3" fmla="*/ 5559 h 10000"/>
              <a:gd name="connsiteX4" fmla="*/ 677 w 10261"/>
              <a:gd name="connsiteY4" fmla="*/ 6929 h 10000"/>
              <a:gd name="connsiteX5" fmla="*/ 296 w 10261"/>
              <a:gd name="connsiteY5" fmla="*/ 7841 h 10000"/>
              <a:gd name="connsiteX6" fmla="*/ 449 w 10261"/>
              <a:gd name="connsiteY6" fmla="*/ 9400 h 10000"/>
              <a:gd name="connsiteX7" fmla="*/ 2084 w 10261"/>
              <a:gd name="connsiteY7" fmla="*/ 9739 h 10000"/>
              <a:gd name="connsiteX8" fmla="*/ 9546 w 10261"/>
              <a:gd name="connsiteY8" fmla="*/ 5654 h 10000"/>
              <a:gd name="connsiteX9" fmla="*/ 9610 w 10261"/>
              <a:gd name="connsiteY9" fmla="*/ 3741 h 10000"/>
              <a:gd name="connsiteX10" fmla="*/ 3866 w 10261"/>
              <a:gd name="connsiteY10" fmla="*/ 2132 h 10000"/>
              <a:gd name="connsiteX11" fmla="*/ 2336 w 10261"/>
              <a:gd name="connsiteY11" fmla="*/ 203 h 10000"/>
              <a:gd name="connsiteX12" fmla="*/ 934 w 10261"/>
              <a:gd name="connsiteY12" fmla="*/ 303 h 10000"/>
              <a:gd name="connsiteX13" fmla="*/ 550 w 10261"/>
              <a:gd name="connsiteY13" fmla="*/ 2358 h 10000"/>
              <a:gd name="connsiteX14" fmla="*/ 167 w 10261"/>
              <a:gd name="connsiteY14" fmla="*/ 1902 h 10000"/>
              <a:gd name="connsiteX0" fmla="*/ 350 w 10066"/>
              <a:gd name="connsiteY0" fmla="*/ 1215 h 9464"/>
              <a:gd name="connsiteX1" fmla="*/ 226 w 10066"/>
              <a:gd name="connsiteY1" fmla="*/ 2816 h 9464"/>
              <a:gd name="connsiteX2" fmla="*/ 987 w 10066"/>
              <a:gd name="connsiteY2" fmla="*/ 4645 h 9464"/>
              <a:gd name="connsiteX3" fmla="*/ 1117 w 10066"/>
              <a:gd name="connsiteY3" fmla="*/ 5559 h 9464"/>
              <a:gd name="connsiteX4" fmla="*/ 860 w 10066"/>
              <a:gd name="connsiteY4" fmla="*/ 6929 h 9464"/>
              <a:gd name="connsiteX5" fmla="*/ 479 w 10066"/>
              <a:gd name="connsiteY5" fmla="*/ 7841 h 9464"/>
              <a:gd name="connsiteX6" fmla="*/ 632 w 10066"/>
              <a:gd name="connsiteY6" fmla="*/ 9400 h 9464"/>
              <a:gd name="connsiteX7" fmla="*/ 8315 w 10066"/>
              <a:gd name="connsiteY7" fmla="*/ 5467 h 9464"/>
              <a:gd name="connsiteX8" fmla="*/ 9729 w 10066"/>
              <a:gd name="connsiteY8" fmla="*/ 5654 h 9464"/>
              <a:gd name="connsiteX9" fmla="*/ 9793 w 10066"/>
              <a:gd name="connsiteY9" fmla="*/ 3741 h 9464"/>
              <a:gd name="connsiteX10" fmla="*/ 4049 w 10066"/>
              <a:gd name="connsiteY10" fmla="*/ 2132 h 9464"/>
              <a:gd name="connsiteX11" fmla="*/ 2519 w 10066"/>
              <a:gd name="connsiteY11" fmla="*/ 203 h 9464"/>
              <a:gd name="connsiteX12" fmla="*/ 1117 w 10066"/>
              <a:gd name="connsiteY12" fmla="*/ 303 h 9464"/>
              <a:gd name="connsiteX13" fmla="*/ 733 w 10066"/>
              <a:gd name="connsiteY13" fmla="*/ 2358 h 9464"/>
              <a:gd name="connsiteX14" fmla="*/ 350 w 10066"/>
              <a:gd name="connsiteY14" fmla="*/ 1902 h 9464"/>
              <a:gd name="connsiteX0" fmla="*/ 166 w 9818"/>
              <a:gd name="connsiteY0" fmla="*/ 1284 h 8315"/>
              <a:gd name="connsiteX1" fmla="*/ 43 w 9818"/>
              <a:gd name="connsiteY1" fmla="*/ 2975 h 8315"/>
              <a:gd name="connsiteX2" fmla="*/ 799 w 9818"/>
              <a:gd name="connsiteY2" fmla="*/ 4908 h 8315"/>
              <a:gd name="connsiteX3" fmla="*/ 928 w 9818"/>
              <a:gd name="connsiteY3" fmla="*/ 5874 h 8315"/>
              <a:gd name="connsiteX4" fmla="*/ 672 w 9818"/>
              <a:gd name="connsiteY4" fmla="*/ 7321 h 8315"/>
              <a:gd name="connsiteX5" fmla="*/ 294 w 9818"/>
              <a:gd name="connsiteY5" fmla="*/ 8285 h 8315"/>
              <a:gd name="connsiteX6" fmla="*/ 7639 w 9818"/>
              <a:gd name="connsiteY6" fmla="*/ 3902 h 8315"/>
              <a:gd name="connsiteX7" fmla="*/ 8078 w 9818"/>
              <a:gd name="connsiteY7" fmla="*/ 5777 h 8315"/>
              <a:gd name="connsiteX8" fmla="*/ 9483 w 9818"/>
              <a:gd name="connsiteY8" fmla="*/ 5974 h 8315"/>
              <a:gd name="connsiteX9" fmla="*/ 9547 w 9818"/>
              <a:gd name="connsiteY9" fmla="*/ 3953 h 8315"/>
              <a:gd name="connsiteX10" fmla="*/ 3840 w 9818"/>
              <a:gd name="connsiteY10" fmla="*/ 2253 h 8315"/>
              <a:gd name="connsiteX11" fmla="*/ 2320 w 9818"/>
              <a:gd name="connsiteY11" fmla="*/ 214 h 8315"/>
              <a:gd name="connsiteX12" fmla="*/ 928 w 9818"/>
              <a:gd name="connsiteY12" fmla="*/ 320 h 8315"/>
              <a:gd name="connsiteX13" fmla="*/ 546 w 9818"/>
              <a:gd name="connsiteY13" fmla="*/ 2492 h 8315"/>
              <a:gd name="connsiteX14" fmla="*/ 166 w 9818"/>
              <a:gd name="connsiteY14" fmla="*/ 2010 h 8315"/>
              <a:gd name="connsiteX0" fmla="*/ 169 w 10000"/>
              <a:gd name="connsiteY0" fmla="*/ 1544 h 8926"/>
              <a:gd name="connsiteX1" fmla="*/ 44 w 10000"/>
              <a:gd name="connsiteY1" fmla="*/ 3578 h 8926"/>
              <a:gd name="connsiteX2" fmla="*/ 814 w 10000"/>
              <a:gd name="connsiteY2" fmla="*/ 5903 h 8926"/>
              <a:gd name="connsiteX3" fmla="*/ 945 w 10000"/>
              <a:gd name="connsiteY3" fmla="*/ 7064 h 8926"/>
              <a:gd name="connsiteX4" fmla="*/ 684 w 10000"/>
              <a:gd name="connsiteY4" fmla="*/ 8805 h 8926"/>
              <a:gd name="connsiteX5" fmla="*/ 4115 w 10000"/>
              <a:gd name="connsiteY5" fmla="*/ 3401 h 8926"/>
              <a:gd name="connsiteX6" fmla="*/ 7781 w 10000"/>
              <a:gd name="connsiteY6" fmla="*/ 4693 h 8926"/>
              <a:gd name="connsiteX7" fmla="*/ 8228 w 10000"/>
              <a:gd name="connsiteY7" fmla="*/ 6948 h 8926"/>
              <a:gd name="connsiteX8" fmla="*/ 9659 w 10000"/>
              <a:gd name="connsiteY8" fmla="*/ 7185 h 8926"/>
              <a:gd name="connsiteX9" fmla="*/ 9724 w 10000"/>
              <a:gd name="connsiteY9" fmla="*/ 4754 h 8926"/>
              <a:gd name="connsiteX10" fmla="*/ 3911 w 10000"/>
              <a:gd name="connsiteY10" fmla="*/ 2710 h 8926"/>
              <a:gd name="connsiteX11" fmla="*/ 2363 w 10000"/>
              <a:gd name="connsiteY11" fmla="*/ 257 h 8926"/>
              <a:gd name="connsiteX12" fmla="*/ 945 w 10000"/>
              <a:gd name="connsiteY12" fmla="*/ 385 h 8926"/>
              <a:gd name="connsiteX13" fmla="*/ 556 w 10000"/>
              <a:gd name="connsiteY13" fmla="*/ 2997 h 8926"/>
              <a:gd name="connsiteX14" fmla="*/ 169 w 10000"/>
              <a:gd name="connsiteY14" fmla="*/ 2417 h 8926"/>
              <a:gd name="connsiteX0" fmla="*/ 169 w 10000"/>
              <a:gd name="connsiteY0" fmla="*/ 1730 h 8268"/>
              <a:gd name="connsiteX1" fmla="*/ 44 w 10000"/>
              <a:gd name="connsiteY1" fmla="*/ 4009 h 8268"/>
              <a:gd name="connsiteX2" fmla="*/ 814 w 10000"/>
              <a:gd name="connsiteY2" fmla="*/ 6613 h 8268"/>
              <a:gd name="connsiteX3" fmla="*/ 945 w 10000"/>
              <a:gd name="connsiteY3" fmla="*/ 7914 h 8268"/>
              <a:gd name="connsiteX4" fmla="*/ 3006 w 10000"/>
              <a:gd name="connsiteY4" fmla="*/ 832 h 8268"/>
              <a:gd name="connsiteX5" fmla="*/ 4115 w 10000"/>
              <a:gd name="connsiteY5" fmla="*/ 3810 h 8268"/>
              <a:gd name="connsiteX6" fmla="*/ 7781 w 10000"/>
              <a:gd name="connsiteY6" fmla="*/ 5258 h 8268"/>
              <a:gd name="connsiteX7" fmla="*/ 8228 w 10000"/>
              <a:gd name="connsiteY7" fmla="*/ 7784 h 8268"/>
              <a:gd name="connsiteX8" fmla="*/ 9659 w 10000"/>
              <a:gd name="connsiteY8" fmla="*/ 8050 h 8268"/>
              <a:gd name="connsiteX9" fmla="*/ 9724 w 10000"/>
              <a:gd name="connsiteY9" fmla="*/ 5326 h 8268"/>
              <a:gd name="connsiteX10" fmla="*/ 3911 w 10000"/>
              <a:gd name="connsiteY10" fmla="*/ 3036 h 8268"/>
              <a:gd name="connsiteX11" fmla="*/ 2363 w 10000"/>
              <a:gd name="connsiteY11" fmla="*/ 288 h 8268"/>
              <a:gd name="connsiteX12" fmla="*/ 945 w 10000"/>
              <a:gd name="connsiteY12" fmla="*/ 431 h 8268"/>
              <a:gd name="connsiteX13" fmla="*/ 556 w 10000"/>
              <a:gd name="connsiteY13" fmla="*/ 3358 h 8268"/>
              <a:gd name="connsiteX14" fmla="*/ 169 w 10000"/>
              <a:gd name="connsiteY14" fmla="*/ 2708 h 8268"/>
              <a:gd name="connsiteX0" fmla="*/ 169 w 10000"/>
              <a:gd name="connsiteY0" fmla="*/ 2092 h 10000"/>
              <a:gd name="connsiteX1" fmla="*/ 44 w 10000"/>
              <a:gd name="connsiteY1" fmla="*/ 4849 h 10000"/>
              <a:gd name="connsiteX2" fmla="*/ 814 w 10000"/>
              <a:gd name="connsiteY2" fmla="*/ 7998 h 10000"/>
              <a:gd name="connsiteX3" fmla="*/ 1125 w 10000"/>
              <a:gd name="connsiteY3" fmla="*/ 1392 h 10000"/>
              <a:gd name="connsiteX4" fmla="*/ 3006 w 10000"/>
              <a:gd name="connsiteY4" fmla="*/ 1006 h 10000"/>
              <a:gd name="connsiteX5" fmla="*/ 4115 w 10000"/>
              <a:gd name="connsiteY5" fmla="*/ 4608 h 10000"/>
              <a:gd name="connsiteX6" fmla="*/ 7781 w 10000"/>
              <a:gd name="connsiteY6" fmla="*/ 6359 h 10000"/>
              <a:gd name="connsiteX7" fmla="*/ 8228 w 10000"/>
              <a:gd name="connsiteY7" fmla="*/ 9415 h 10000"/>
              <a:gd name="connsiteX8" fmla="*/ 9659 w 10000"/>
              <a:gd name="connsiteY8" fmla="*/ 9736 h 10000"/>
              <a:gd name="connsiteX9" fmla="*/ 9724 w 10000"/>
              <a:gd name="connsiteY9" fmla="*/ 6442 h 10000"/>
              <a:gd name="connsiteX10" fmla="*/ 3911 w 10000"/>
              <a:gd name="connsiteY10" fmla="*/ 3672 h 10000"/>
              <a:gd name="connsiteX11" fmla="*/ 2363 w 10000"/>
              <a:gd name="connsiteY11" fmla="*/ 348 h 10000"/>
              <a:gd name="connsiteX12" fmla="*/ 945 w 10000"/>
              <a:gd name="connsiteY12" fmla="*/ 521 h 10000"/>
              <a:gd name="connsiteX13" fmla="*/ 556 w 10000"/>
              <a:gd name="connsiteY13" fmla="*/ 4061 h 10000"/>
              <a:gd name="connsiteX14" fmla="*/ 169 w 10000"/>
              <a:gd name="connsiteY14" fmla="*/ 3275 h 10000"/>
              <a:gd name="connsiteX0" fmla="*/ 156 w 9987"/>
              <a:gd name="connsiteY0" fmla="*/ 2092 h 10000"/>
              <a:gd name="connsiteX1" fmla="*/ 31 w 9987"/>
              <a:gd name="connsiteY1" fmla="*/ 4849 h 10000"/>
              <a:gd name="connsiteX2" fmla="*/ 639 w 9987"/>
              <a:gd name="connsiteY2" fmla="*/ 4375 h 10000"/>
              <a:gd name="connsiteX3" fmla="*/ 1112 w 9987"/>
              <a:gd name="connsiteY3" fmla="*/ 1392 h 10000"/>
              <a:gd name="connsiteX4" fmla="*/ 2993 w 9987"/>
              <a:gd name="connsiteY4" fmla="*/ 1006 h 10000"/>
              <a:gd name="connsiteX5" fmla="*/ 4102 w 9987"/>
              <a:gd name="connsiteY5" fmla="*/ 4608 h 10000"/>
              <a:gd name="connsiteX6" fmla="*/ 7768 w 9987"/>
              <a:gd name="connsiteY6" fmla="*/ 6359 h 10000"/>
              <a:gd name="connsiteX7" fmla="*/ 8215 w 9987"/>
              <a:gd name="connsiteY7" fmla="*/ 9415 h 10000"/>
              <a:gd name="connsiteX8" fmla="*/ 9646 w 9987"/>
              <a:gd name="connsiteY8" fmla="*/ 9736 h 10000"/>
              <a:gd name="connsiteX9" fmla="*/ 9711 w 9987"/>
              <a:gd name="connsiteY9" fmla="*/ 6442 h 10000"/>
              <a:gd name="connsiteX10" fmla="*/ 3898 w 9987"/>
              <a:gd name="connsiteY10" fmla="*/ 3672 h 10000"/>
              <a:gd name="connsiteX11" fmla="*/ 2350 w 9987"/>
              <a:gd name="connsiteY11" fmla="*/ 348 h 10000"/>
              <a:gd name="connsiteX12" fmla="*/ 932 w 9987"/>
              <a:gd name="connsiteY12" fmla="*/ 521 h 10000"/>
              <a:gd name="connsiteX13" fmla="*/ 543 w 9987"/>
              <a:gd name="connsiteY13" fmla="*/ 4061 h 10000"/>
              <a:gd name="connsiteX14" fmla="*/ 156 w 9987"/>
              <a:gd name="connsiteY14" fmla="*/ 3275 h 10000"/>
              <a:gd name="connsiteX0" fmla="*/ 156 w 10000"/>
              <a:gd name="connsiteY0" fmla="*/ 2092 h 10000"/>
              <a:gd name="connsiteX1" fmla="*/ 31 w 10000"/>
              <a:gd name="connsiteY1" fmla="*/ 4849 h 10000"/>
              <a:gd name="connsiteX2" fmla="*/ 640 w 10000"/>
              <a:gd name="connsiteY2" fmla="*/ 4375 h 10000"/>
              <a:gd name="connsiteX3" fmla="*/ 1095 w 10000"/>
              <a:gd name="connsiteY3" fmla="*/ 953 h 10000"/>
              <a:gd name="connsiteX4" fmla="*/ 2997 w 10000"/>
              <a:gd name="connsiteY4" fmla="*/ 1006 h 10000"/>
              <a:gd name="connsiteX5" fmla="*/ 4107 w 10000"/>
              <a:gd name="connsiteY5" fmla="*/ 4608 h 10000"/>
              <a:gd name="connsiteX6" fmla="*/ 7778 w 10000"/>
              <a:gd name="connsiteY6" fmla="*/ 6359 h 10000"/>
              <a:gd name="connsiteX7" fmla="*/ 8226 w 10000"/>
              <a:gd name="connsiteY7" fmla="*/ 9415 h 10000"/>
              <a:gd name="connsiteX8" fmla="*/ 9659 w 10000"/>
              <a:gd name="connsiteY8" fmla="*/ 9736 h 10000"/>
              <a:gd name="connsiteX9" fmla="*/ 9724 w 10000"/>
              <a:gd name="connsiteY9" fmla="*/ 6442 h 10000"/>
              <a:gd name="connsiteX10" fmla="*/ 3903 w 10000"/>
              <a:gd name="connsiteY10" fmla="*/ 3672 h 10000"/>
              <a:gd name="connsiteX11" fmla="*/ 2353 w 10000"/>
              <a:gd name="connsiteY11" fmla="*/ 348 h 10000"/>
              <a:gd name="connsiteX12" fmla="*/ 933 w 10000"/>
              <a:gd name="connsiteY12" fmla="*/ 521 h 10000"/>
              <a:gd name="connsiteX13" fmla="*/ 544 w 10000"/>
              <a:gd name="connsiteY13" fmla="*/ 4061 h 10000"/>
              <a:gd name="connsiteX14" fmla="*/ 156 w 10000"/>
              <a:gd name="connsiteY14" fmla="*/ 3275 h 10000"/>
              <a:gd name="connsiteX0" fmla="*/ 156 w 10000"/>
              <a:gd name="connsiteY0" fmla="*/ 2092 h 10000"/>
              <a:gd name="connsiteX1" fmla="*/ 31 w 10000"/>
              <a:gd name="connsiteY1" fmla="*/ 4849 h 10000"/>
              <a:gd name="connsiteX2" fmla="*/ 640 w 10000"/>
              <a:gd name="connsiteY2" fmla="*/ 4375 h 10000"/>
              <a:gd name="connsiteX3" fmla="*/ 1095 w 10000"/>
              <a:gd name="connsiteY3" fmla="*/ 953 h 10000"/>
              <a:gd name="connsiteX4" fmla="*/ 2997 w 10000"/>
              <a:gd name="connsiteY4" fmla="*/ 1006 h 10000"/>
              <a:gd name="connsiteX5" fmla="*/ 4107 w 10000"/>
              <a:gd name="connsiteY5" fmla="*/ 4608 h 10000"/>
              <a:gd name="connsiteX6" fmla="*/ 7778 w 10000"/>
              <a:gd name="connsiteY6" fmla="*/ 6359 h 10000"/>
              <a:gd name="connsiteX7" fmla="*/ 8226 w 10000"/>
              <a:gd name="connsiteY7" fmla="*/ 9415 h 10000"/>
              <a:gd name="connsiteX8" fmla="*/ 9659 w 10000"/>
              <a:gd name="connsiteY8" fmla="*/ 9736 h 10000"/>
              <a:gd name="connsiteX9" fmla="*/ 9724 w 10000"/>
              <a:gd name="connsiteY9" fmla="*/ 6442 h 10000"/>
              <a:gd name="connsiteX10" fmla="*/ 3903 w 10000"/>
              <a:gd name="connsiteY10" fmla="*/ 3672 h 10000"/>
              <a:gd name="connsiteX11" fmla="*/ 2353 w 10000"/>
              <a:gd name="connsiteY11" fmla="*/ 348 h 10000"/>
              <a:gd name="connsiteX12" fmla="*/ 933 w 10000"/>
              <a:gd name="connsiteY12" fmla="*/ 521 h 10000"/>
              <a:gd name="connsiteX13" fmla="*/ 544 w 10000"/>
              <a:gd name="connsiteY13" fmla="*/ 4061 h 10000"/>
              <a:gd name="connsiteX14" fmla="*/ 156 w 10000"/>
              <a:gd name="connsiteY14" fmla="*/ 3275 h 10000"/>
              <a:gd name="connsiteX0" fmla="*/ 156 w 10000"/>
              <a:gd name="connsiteY0" fmla="*/ 2092 h 10000"/>
              <a:gd name="connsiteX1" fmla="*/ 31 w 10000"/>
              <a:gd name="connsiteY1" fmla="*/ 4849 h 10000"/>
              <a:gd name="connsiteX2" fmla="*/ 640 w 10000"/>
              <a:gd name="connsiteY2" fmla="*/ 4375 h 10000"/>
              <a:gd name="connsiteX3" fmla="*/ 2997 w 10000"/>
              <a:gd name="connsiteY3" fmla="*/ 1006 h 10000"/>
              <a:gd name="connsiteX4" fmla="*/ 4107 w 10000"/>
              <a:gd name="connsiteY4" fmla="*/ 4608 h 10000"/>
              <a:gd name="connsiteX5" fmla="*/ 7778 w 10000"/>
              <a:gd name="connsiteY5" fmla="*/ 6359 h 10000"/>
              <a:gd name="connsiteX6" fmla="*/ 8226 w 10000"/>
              <a:gd name="connsiteY6" fmla="*/ 9415 h 10000"/>
              <a:gd name="connsiteX7" fmla="*/ 9659 w 10000"/>
              <a:gd name="connsiteY7" fmla="*/ 9736 h 10000"/>
              <a:gd name="connsiteX8" fmla="*/ 9724 w 10000"/>
              <a:gd name="connsiteY8" fmla="*/ 6442 h 10000"/>
              <a:gd name="connsiteX9" fmla="*/ 3903 w 10000"/>
              <a:gd name="connsiteY9" fmla="*/ 3672 h 10000"/>
              <a:gd name="connsiteX10" fmla="*/ 2353 w 10000"/>
              <a:gd name="connsiteY10" fmla="*/ 348 h 10000"/>
              <a:gd name="connsiteX11" fmla="*/ 933 w 10000"/>
              <a:gd name="connsiteY11" fmla="*/ 521 h 10000"/>
              <a:gd name="connsiteX12" fmla="*/ 544 w 10000"/>
              <a:gd name="connsiteY12" fmla="*/ 4061 h 10000"/>
              <a:gd name="connsiteX13" fmla="*/ 156 w 10000"/>
              <a:gd name="connsiteY13" fmla="*/ 3275 h 10000"/>
              <a:gd name="connsiteX0" fmla="*/ 219 w 10063"/>
              <a:gd name="connsiteY0" fmla="*/ 3445 h 11353"/>
              <a:gd name="connsiteX1" fmla="*/ 94 w 10063"/>
              <a:gd name="connsiteY1" fmla="*/ 6202 h 11353"/>
              <a:gd name="connsiteX2" fmla="*/ 1568 w 10063"/>
              <a:gd name="connsiteY2" fmla="*/ 129 h 11353"/>
              <a:gd name="connsiteX3" fmla="*/ 3060 w 10063"/>
              <a:gd name="connsiteY3" fmla="*/ 2359 h 11353"/>
              <a:gd name="connsiteX4" fmla="*/ 4170 w 10063"/>
              <a:gd name="connsiteY4" fmla="*/ 5961 h 11353"/>
              <a:gd name="connsiteX5" fmla="*/ 7841 w 10063"/>
              <a:gd name="connsiteY5" fmla="*/ 7712 h 11353"/>
              <a:gd name="connsiteX6" fmla="*/ 8289 w 10063"/>
              <a:gd name="connsiteY6" fmla="*/ 10768 h 11353"/>
              <a:gd name="connsiteX7" fmla="*/ 9722 w 10063"/>
              <a:gd name="connsiteY7" fmla="*/ 11089 h 11353"/>
              <a:gd name="connsiteX8" fmla="*/ 9787 w 10063"/>
              <a:gd name="connsiteY8" fmla="*/ 7795 h 11353"/>
              <a:gd name="connsiteX9" fmla="*/ 3966 w 10063"/>
              <a:gd name="connsiteY9" fmla="*/ 5025 h 11353"/>
              <a:gd name="connsiteX10" fmla="*/ 2416 w 10063"/>
              <a:gd name="connsiteY10" fmla="*/ 1701 h 11353"/>
              <a:gd name="connsiteX11" fmla="*/ 996 w 10063"/>
              <a:gd name="connsiteY11" fmla="*/ 1874 h 11353"/>
              <a:gd name="connsiteX12" fmla="*/ 607 w 10063"/>
              <a:gd name="connsiteY12" fmla="*/ 5414 h 11353"/>
              <a:gd name="connsiteX13" fmla="*/ 219 w 10063"/>
              <a:gd name="connsiteY13" fmla="*/ 4628 h 11353"/>
              <a:gd name="connsiteX0" fmla="*/ 219 w 10063"/>
              <a:gd name="connsiteY0" fmla="*/ 3666 h 11574"/>
              <a:gd name="connsiteX1" fmla="*/ 94 w 10063"/>
              <a:gd name="connsiteY1" fmla="*/ 6423 h 11574"/>
              <a:gd name="connsiteX2" fmla="*/ 1568 w 10063"/>
              <a:gd name="connsiteY2" fmla="*/ 350 h 11574"/>
              <a:gd name="connsiteX3" fmla="*/ 3240 w 10063"/>
              <a:gd name="connsiteY3" fmla="*/ 1317 h 11574"/>
              <a:gd name="connsiteX4" fmla="*/ 4170 w 10063"/>
              <a:gd name="connsiteY4" fmla="*/ 6182 h 11574"/>
              <a:gd name="connsiteX5" fmla="*/ 7841 w 10063"/>
              <a:gd name="connsiteY5" fmla="*/ 7933 h 11574"/>
              <a:gd name="connsiteX6" fmla="*/ 8289 w 10063"/>
              <a:gd name="connsiteY6" fmla="*/ 10989 h 11574"/>
              <a:gd name="connsiteX7" fmla="*/ 9722 w 10063"/>
              <a:gd name="connsiteY7" fmla="*/ 11310 h 11574"/>
              <a:gd name="connsiteX8" fmla="*/ 9787 w 10063"/>
              <a:gd name="connsiteY8" fmla="*/ 8016 h 11574"/>
              <a:gd name="connsiteX9" fmla="*/ 3966 w 10063"/>
              <a:gd name="connsiteY9" fmla="*/ 5246 h 11574"/>
              <a:gd name="connsiteX10" fmla="*/ 2416 w 10063"/>
              <a:gd name="connsiteY10" fmla="*/ 1922 h 11574"/>
              <a:gd name="connsiteX11" fmla="*/ 996 w 10063"/>
              <a:gd name="connsiteY11" fmla="*/ 2095 h 11574"/>
              <a:gd name="connsiteX12" fmla="*/ 607 w 10063"/>
              <a:gd name="connsiteY12" fmla="*/ 5635 h 11574"/>
              <a:gd name="connsiteX13" fmla="*/ 219 w 10063"/>
              <a:gd name="connsiteY13" fmla="*/ 4849 h 11574"/>
              <a:gd name="connsiteX0" fmla="*/ 219 w 10063"/>
              <a:gd name="connsiteY0" fmla="*/ 3664 h 11572"/>
              <a:gd name="connsiteX1" fmla="*/ 94 w 10063"/>
              <a:gd name="connsiteY1" fmla="*/ 6421 h 11572"/>
              <a:gd name="connsiteX2" fmla="*/ 1568 w 10063"/>
              <a:gd name="connsiteY2" fmla="*/ 348 h 11572"/>
              <a:gd name="connsiteX3" fmla="*/ 3240 w 10063"/>
              <a:gd name="connsiteY3" fmla="*/ 1315 h 11572"/>
              <a:gd name="connsiteX4" fmla="*/ 3918 w 10063"/>
              <a:gd name="connsiteY4" fmla="*/ 6070 h 11572"/>
              <a:gd name="connsiteX5" fmla="*/ 7841 w 10063"/>
              <a:gd name="connsiteY5" fmla="*/ 7931 h 11572"/>
              <a:gd name="connsiteX6" fmla="*/ 8289 w 10063"/>
              <a:gd name="connsiteY6" fmla="*/ 10987 h 11572"/>
              <a:gd name="connsiteX7" fmla="*/ 9722 w 10063"/>
              <a:gd name="connsiteY7" fmla="*/ 11308 h 11572"/>
              <a:gd name="connsiteX8" fmla="*/ 9787 w 10063"/>
              <a:gd name="connsiteY8" fmla="*/ 8014 h 11572"/>
              <a:gd name="connsiteX9" fmla="*/ 3966 w 10063"/>
              <a:gd name="connsiteY9" fmla="*/ 5244 h 11572"/>
              <a:gd name="connsiteX10" fmla="*/ 2416 w 10063"/>
              <a:gd name="connsiteY10" fmla="*/ 1920 h 11572"/>
              <a:gd name="connsiteX11" fmla="*/ 996 w 10063"/>
              <a:gd name="connsiteY11" fmla="*/ 2093 h 11572"/>
              <a:gd name="connsiteX12" fmla="*/ 607 w 10063"/>
              <a:gd name="connsiteY12" fmla="*/ 5633 h 11572"/>
              <a:gd name="connsiteX13" fmla="*/ 219 w 10063"/>
              <a:gd name="connsiteY13" fmla="*/ 4847 h 11572"/>
              <a:gd name="connsiteX0" fmla="*/ 219 w 10247"/>
              <a:gd name="connsiteY0" fmla="*/ 3664 h 11572"/>
              <a:gd name="connsiteX1" fmla="*/ 94 w 10247"/>
              <a:gd name="connsiteY1" fmla="*/ 6421 h 11572"/>
              <a:gd name="connsiteX2" fmla="*/ 1568 w 10247"/>
              <a:gd name="connsiteY2" fmla="*/ 348 h 11572"/>
              <a:gd name="connsiteX3" fmla="*/ 3240 w 10247"/>
              <a:gd name="connsiteY3" fmla="*/ 1315 h 11572"/>
              <a:gd name="connsiteX4" fmla="*/ 3918 w 10247"/>
              <a:gd name="connsiteY4" fmla="*/ 6070 h 11572"/>
              <a:gd name="connsiteX5" fmla="*/ 7841 w 10247"/>
              <a:gd name="connsiteY5" fmla="*/ 7931 h 11572"/>
              <a:gd name="connsiteX6" fmla="*/ 8289 w 10247"/>
              <a:gd name="connsiteY6" fmla="*/ 10987 h 11572"/>
              <a:gd name="connsiteX7" fmla="*/ 9722 w 10247"/>
              <a:gd name="connsiteY7" fmla="*/ 11308 h 11572"/>
              <a:gd name="connsiteX8" fmla="*/ 9787 w 10247"/>
              <a:gd name="connsiteY8" fmla="*/ 8014 h 11572"/>
              <a:gd name="connsiteX9" fmla="*/ 4056 w 10247"/>
              <a:gd name="connsiteY9" fmla="*/ 5134 h 11572"/>
              <a:gd name="connsiteX10" fmla="*/ 2416 w 10247"/>
              <a:gd name="connsiteY10" fmla="*/ 1920 h 11572"/>
              <a:gd name="connsiteX11" fmla="*/ 996 w 10247"/>
              <a:gd name="connsiteY11" fmla="*/ 2093 h 11572"/>
              <a:gd name="connsiteX12" fmla="*/ 607 w 10247"/>
              <a:gd name="connsiteY12" fmla="*/ 5633 h 11572"/>
              <a:gd name="connsiteX13" fmla="*/ 219 w 10247"/>
              <a:gd name="connsiteY13" fmla="*/ 4847 h 11572"/>
              <a:gd name="connsiteX0" fmla="*/ 219 w 10247"/>
              <a:gd name="connsiteY0" fmla="*/ 3664 h 11572"/>
              <a:gd name="connsiteX1" fmla="*/ 94 w 10247"/>
              <a:gd name="connsiteY1" fmla="*/ 6421 h 11572"/>
              <a:gd name="connsiteX2" fmla="*/ 1568 w 10247"/>
              <a:gd name="connsiteY2" fmla="*/ 348 h 11572"/>
              <a:gd name="connsiteX3" fmla="*/ 3240 w 10247"/>
              <a:gd name="connsiteY3" fmla="*/ 1315 h 11572"/>
              <a:gd name="connsiteX4" fmla="*/ 3918 w 10247"/>
              <a:gd name="connsiteY4" fmla="*/ 6070 h 11572"/>
              <a:gd name="connsiteX5" fmla="*/ 7841 w 10247"/>
              <a:gd name="connsiteY5" fmla="*/ 7931 h 11572"/>
              <a:gd name="connsiteX6" fmla="*/ 8289 w 10247"/>
              <a:gd name="connsiteY6" fmla="*/ 10987 h 11572"/>
              <a:gd name="connsiteX7" fmla="*/ 9722 w 10247"/>
              <a:gd name="connsiteY7" fmla="*/ 11308 h 11572"/>
              <a:gd name="connsiteX8" fmla="*/ 9787 w 10247"/>
              <a:gd name="connsiteY8" fmla="*/ 8014 h 11572"/>
              <a:gd name="connsiteX9" fmla="*/ 4056 w 10247"/>
              <a:gd name="connsiteY9" fmla="*/ 5134 h 11572"/>
              <a:gd name="connsiteX10" fmla="*/ 3425 w 10247"/>
              <a:gd name="connsiteY10" fmla="*/ 2634 h 11572"/>
              <a:gd name="connsiteX11" fmla="*/ 996 w 10247"/>
              <a:gd name="connsiteY11" fmla="*/ 2093 h 11572"/>
              <a:gd name="connsiteX12" fmla="*/ 607 w 10247"/>
              <a:gd name="connsiteY12" fmla="*/ 5633 h 11572"/>
              <a:gd name="connsiteX13" fmla="*/ 219 w 10247"/>
              <a:gd name="connsiteY13" fmla="*/ 4847 h 11572"/>
              <a:gd name="connsiteX0" fmla="*/ 219 w 10247"/>
              <a:gd name="connsiteY0" fmla="*/ 3664 h 11572"/>
              <a:gd name="connsiteX1" fmla="*/ 94 w 10247"/>
              <a:gd name="connsiteY1" fmla="*/ 6421 h 11572"/>
              <a:gd name="connsiteX2" fmla="*/ 1568 w 10247"/>
              <a:gd name="connsiteY2" fmla="*/ 348 h 11572"/>
              <a:gd name="connsiteX3" fmla="*/ 3240 w 10247"/>
              <a:gd name="connsiteY3" fmla="*/ 1315 h 11572"/>
              <a:gd name="connsiteX4" fmla="*/ 3918 w 10247"/>
              <a:gd name="connsiteY4" fmla="*/ 6070 h 11572"/>
              <a:gd name="connsiteX5" fmla="*/ 7841 w 10247"/>
              <a:gd name="connsiteY5" fmla="*/ 7931 h 11572"/>
              <a:gd name="connsiteX6" fmla="*/ 8289 w 10247"/>
              <a:gd name="connsiteY6" fmla="*/ 10987 h 11572"/>
              <a:gd name="connsiteX7" fmla="*/ 9722 w 10247"/>
              <a:gd name="connsiteY7" fmla="*/ 11308 h 11572"/>
              <a:gd name="connsiteX8" fmla="*/ 9787 w 10247"/>
              <a:gd name="connsiteY8" fmla="*/ 8014 h 11572"/>
              <a:gd name="connsiteX9" fmla="*/ 4056 w 10247"/>
              <a:gd name="connsiteY9" fmla="*/ 5134 h 11572"/>
              <a:gd name="connsiteX10" fmla="*/ 3425 w 10247"/>
              <a:gd name="connsiteY10" fmla="*/ 2634 h 11572"/>
              <a:gd name="connsiteX11" fmla="*/ 1374 w 10247"/>
              <a:gd name="connsiteY11" fmla="*/ 1819 h 11572"/>
              <a:gd name="connsiteX12" fmla="*/ 607 w 10247"/>
              <a:gd name="connsiteY12" fmla="*/ 5633 h 11572"/>
              <a:gd name="connsiteX13" fmla="*/ 219 w 10247"/>
              <a:gd name="connsiteY13" fmla="*/ 4847 h 11572"/>
              <a:gd name="connsiteX0" fmla="*/ 13 w 10041"/>
              <a:gd name="connsiteY0" fmla="*/ 3541 h 11449"/>
              <a:gd name="connsiteX1" fmla="*/ 879 w 10041"/>
              <a:gd name="connsiteY1" fmla="*/ 314 h 11449"/>
              <a:gd name="connsiteX2" fmla="*/ 1362 w 10041"/>
              <a:gd name="connsiteY2" fmla="*/ 225 h 11449"/>
              <a:gd name="connsiteX3" fmla="*/ 3034 w 10041"/>
              <a:gd name="connsiteY3" fmla="*/ 1192 h 11449"/>
              <a:gd name="connsiteX4" fmla="*/ 3712 w 10041"/>
              <a:gd name="connsiteY4" fmla="*/ 5947 h 11449"/>
              <a:gd name="connsiteX5" fmla="*/ 7635 w 10041"/>
              <a:gd name="connsiteY5" fmla="*/ 7808 h 11449"/>
              <a:gd name="connsiteX6" fmla="*/ 8083 w 10041"/>
              <a:gd name="connsiteY6" fmla="*/ 10864 h 11449"/>
              <a:gd name="connsiteX7" fmla="*/ 9516 w 10041"/>
              <a:gd name="connsiteY7" fmla="*/ 11185 h 11449"/>
              <a:gd name="connsiteX8" fmla="*/ 9581 w 10041"/>
              <a:gd name="connsiteY8" fmla="*/ 7891 h 11449"/>
              <a:gd name="connsiteX9" fmla="*/ 3850 w 10041"/>
              <a:gd name="connsiteY9" fmla="*/ 5011 h 11449"/>
              <a:gd name="connsiteX10" fmla="*/ 3219 w 10041"/>
              <a:gd name="connsiteY10" fmla="*/ 2511 h 11449"/>
              <a:gd name="connsiteX11" fmla="*/ 1168 w 10041"/>
              <a:gd name="connsiteY11" fmla="*/ 1696 h 11449"/>
              <a:gd name="connsiteX12" fmla="*/ 401 w 10041"/>
              <a:gd name="connsiteY12" fmla="*/ 5510 h 11449"/>
              <a:gd name="connsiteX13" fmla="*/ 13 w 10041"/>
              <a:gd name="connsiteY13" fmla="*/ 4724 h 11449"/>
              <a:gd name="connsiteX0" fmla="*/ 306 w 10028"/>
              <a:gd name="connsiteY0" fmla="*/ 4480 h 11510"/>
              <a:gd name="connsiteX1" fmla="*/ 866 w 10028"/>
              <a:gd name="connsiteY1" fmla="*/ 375 h 11510"/>
              <a:gd name="connsiteX2" fmla="*/ 1349 w 10028"/>
              <a:gd name="connsiteY2" fmla="*/ 286 h 11510"/>
              <a:gd name="connsiteX3" fmla="*/ 3021 w 10028"/>
              <a:gd name="connsiteY3" fmla="*/ 1253 h 11510"/>
              <a:gd name="connsiteX4" fmla="*/ 3699 w 10028"/>
              <a:gd name="connsiteY4" fmla="*/ 6008 h 11510"/>
              <a:gd name="connsiteX5" fmla="*/ 7622 w 10028"/>
              <a:gd name="connsiteY5" fmla="*/ 7869 h 11510"/>
              <a:gd name="connsiteX6" fmla="*/ 8070 w 10028"/>
              <a:gd name="connsiteY6" fmla="*/ 10925 h 11510"/>
              <a:gd name="connsiteX7" fmla="*/ 9503 w 10028"/>
              <a:gd name="connsiteY7" fmla="*/ 11246 h 11510"/>
              <a:gd name="connsiteX8" fmla="*/ 9568 w 10028"/>
              <a:gd name="connsiteY8" fmla="*/ 7952 h 11510"/>
              <a:gd name="connsiteX9" fmla="*/ 3837 w 10028"/>
              <a:gd name="connsiteY9" fmla="*/ 5072 h 11510"/>
              <a:gd name="connsiteX10" fmla="*/ 3206 w 10028"/>
              <a:gd name="connsiteY10" fmla="*/ 2572 h 11510"/>
              <a:gd name="connsiteX11" fmla="*/ 1155 w 10028"/>
              <a:gd name="connsiteY11" fmla="*/ 1757 h 11510"/>
              <a:gd name="connsiteX12" fmla="*/ 388 w 10028"/>
              <a:gd name="connsiteY12" fmla="*/ 5571 h 11510"/>
              <a:gd name="connsiteX13" fmla="*/ 0 w 10028"/>
              <a:gd name="connsiteY13" fmla="*/ 4785 h 11510"/>
              <a:gd name="connsiteX0" fmla="*/ 306 w 10028"/>
              <a:gd name="connsiteY0" fmla="*/ 4531 h 11561"/>
              <a:gd name="connsiteX1" fmla="*/ 866 w 10028"/>
              <a:gd name="connsiteY1" fmla="*/ 426 h 11561"/>
              <a:gd name="connsiteX2" fmla="*/ 1547 w 10028"/>
              <a:gd name="connsiteY2" fmla="*/ 227 h 11561"/>
              <a:gd name="connsiteX3" fmla="*/ 3021 w 10028"/>
              <a:gd name="connsiteY3" fmla="*/ 1304 h 11561"/>
              <a:gd name="connsiteX4" fmla="*/ 3699 w 10028"/>
              <a:gd name="connsiteY4" fmla="*/ 6059 h 11561"/>
              <a:gd name="connsiteX5" fmla="*/ 7622 w 10028"/>
              <a:gd name="connsiteY5" fmla="*/ 7920 h 11561"/>
              <a:gd name="connsiteX6" fmla="*/ 8070 w 10028"/>
              <a:gd name="connsiteY6" fmla="*/ 10976 h 11561"/>
              <a:gd name="connsiteX7" fmla="*/ 9503 w 10028"/>
              <a:gd name="connsiteY7" fmla="*/ 11297 h 11561"/>
              <a:gd name="connsiteX8" fmla="*/ 9568 w 10028"/>
              <a:gd name="connsiteY8" fmla="*/ 8003 h 11561"/>
              <a:gd name="connsiteX9" fmla="*/ 3837 w 10028"/>
              <a:gd name="connsiteY9" fmla="*/ 5123 h 11561"/>
              <a:gd name="connsiteX10" fmla="*/ 3206 w 10028"/>
              <a:gd name="connsiteY10" fmla="*/ 2623 h 11561"/>
              <a:gd name="connsiteX11" fmla="*/ 1155 w 10028"/>
              <a:gd name="connsiteY11" fmla="*/ 1808 h 11561"/>
              <a:gd name="connsiteX12" fmla="*/ 388 w 10028"/>
              <a:gd name="connsiteY12" fmla="*/ 5622 h 11561"/>
              <a:gd name="connsiteX13" fmla="*/ 0 w 10028"/>
              <a:gd name="connsiteY13" fmla="*/ 4836 h 11561"/>
              <a:gd name="connsiteX0" fmla="*/ 306 w 10028"/>
              <a:gd name="connsiteY0" fmla="*/ 4307 h 11337"/>
              <a:gd name="connsiteX1" fmla="*/ 776 w 10028"/>
              <a:gd name="connsiteY1" fmla="*/ 916 h 11337"/>
              <a:gd name="connsiteX2" fmla="*/ 1547 w 10028"/>
              <a:gd name="connsiteY2" fmla="*/ 3 h 11337"/>
              <a:gd name="connsiteX3" fmla="*/ 3021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20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06 w 10028"/>
              <a:gd name="connsiteY0" fmla="*/ 4307 h 11337"/>
              <a:gd name="connsiteX1" fmla="*/ 776 w 10028"/>
              <a:gd name="connsiteY1" fmla="*/ 916 h 11337"/>
              <a:gd name="connsiteX2" fmla="*/ 1547 w 10028"/>
              <a:gd name="connsiteY2" fmla="*/ 3 h 11337"/>
              <a:gd name="connsiteX3" fmla="*/ 3021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293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06 w 10028"/>
              <a:gd name="connsiteY0" fmla="*/ 4307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293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2936 w 10028"/>
              <a:gd name="connsiteY10" fmla="*/ 239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155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011 w 10028"/>
              <a:gd name="connsiteY11" fmla="*/ 1584 h 11337"/>
              <a:gd name="connsiteX12" fmla="*/ 388 w 10028"/>
              <a:gd name="connsiteY12" fmla="*/ 5398 h 11337"/>
              <a:gd name="connsiteX13" fmla="*/ 0 w 10028"/>
              <a:gd name="connsiteY13" fmla="*/ 4612 h 11337"/>
              <a:gd name="connsiteX0" fmla="*/ 324 w 10028"/>
              <a:gd name="connsiteY0" fmla="*/ 4581 h 11337"/>
              <a:gd name="connsiteX1" fmla="*/ 776 w 10028"/>
              <a:gd name="connsiteY1" fmla="*/ 916 h 11337"/>
              <a:gd name="connsiteX2" fmla="*/ 1547 w 10028"/>
              <a:gd name="connsiteY2" fmla="*/ 3 h 11337"/>
              <a:gd name="connsiteX3" fmla="*/ 3418 w 10028"/>
              <a:gd name="connsiteY3" fmla="*/ 1080 h 11337"/>
              <a:gd name="connsiteX4" fmla="*/ 3699 w 10028"/>
              <a:gd name="connsiteY4" fmla="*/ 5835 h 11337"/>
              <a:gd name="connsiteX5" fmla="*/ 7622 w 10028"/>
              <a:gd name="connsiteY5" fmla="*/ 7696 h 11337"/>
              <a:gd name="connsiteX6" fmla="*/ 8070 w 10028"/>
              <a:gd name="connsiteY6" fmla="*/ 10752 h 11337"/>
              <a:gd name="connsiteX7" fmla="*/ 9503 w 10028"/>
              <a:gd name="connsiteY7" fmla="*/ 11073 h 11337"/>
              <a:gd name="connsiteX8" fmla="*/ 9568 w 10028"/>
              <a:gd name="connsiteY8" fmla="*/ 7779 h 11337"/>
              <a:gd name="connsiteX9" fmla="*/ 3837 w 10028"/>
              <a:gd name="connsiteY9" fmla="*/ 4899 h 11337"/>
              <a:gd name="connsiteX10" fmla="*/ 3116 w 10028"/>
              <a:gd name="connsiteY10" fmla="*/ 2289 h 11337"/>
              <a:gd name="connsiteX11" fmla="*/ 1011 w 10028"/>
              <a:gd name="connsiteY11" fmla="*/ 1584 h 11337"/>
              <a:gd name="connsiteX12" fmla="*/ 388 w 10028"/>
              <a:gd name="connsiteY12" fmla="*/ 5398 h 11337"/>
              <a:gd name="connsiteX13" fmla="*/ 0 w 10028"/>
              <a:gd name="connsiteY13" fmla="*/ 4612 h 11337"/>
              <a:gd name="connsiteX0" fmla="*/ 324 w 10207"/>
              <a:gd name="connsiteY0" fmla="*/ 4581 h 11463"/>
              <a:gd name="connsiteX1" fmla="*/ 776 w 10207"/>
              <a:gd name="connsiteY1" fmla="*/ 916 h 11463"/>
              <a:gd name="connsiteX2" fmla="*/ 1547 w 10207"/>
              <a:gd name="connsiteY2" fmla="*/ 3 h 11463"/>
              <a:gd name="connsiteX3" fmla="*/ 3418 w 10207"/>
              <a:gd name="connsiteY3" fmla="*/ 1080 h 11463"/>
              <a:gd name="connsiteX4" fmla="*/ 3699 w 10207"/>
              <a:gd name="connsiteY4" fmla="*/ 5835 h 11463"/>
              <a:gd name="connsiteX5" fmla="*/ 7622 w 10207"/>
              <a:gd name="connsiteY5" fmla="*/ 7696 h 11463"/>
              <a:gd name="connsiteX6" fmla="*/ 8070 w 10207"/>
              <a:gd name="connsiteY6" fmla="*/ 10752 h 11463"/>
              <a:gd name="connsiteX7" fmla="*/ 9900 w 10207"/>
              <a:gd name="connsiteY7" fmla="*/ 11238 h 11463"/>
              <a:gd name="connsiteX8" fmla="*/ 9568 w 10207"/>
              <a:gd name="connsiteY8" fmla="*/ 7779 h 11463"/>
              <a:gd name="connsiteX9" fmla="*/ 3837 w 10207"/>
              <a:gd name="connsiteY9" fmla="*/ 4899 h 11463"/>
              <a:gd name="connsiteX10" fmla="*/ 3116 w 10207"/>
              <a:gd name="connsiteY10" fmla="*/ 2289 h 11463"/>
              <a:gd name="connsiteX11" fmla="*/ 1011 w 10207"/>
              <a:gd name="connsiteY11" fmla="*/ 1584 h 11463"/>
              <a:gd name="connsiteX12" fmla="*/ 388 w 10207"/>
              <a:gd name="connsiteY12" fmla="*/ 5398 h 11463"/>
              <a:gd name="connsiteX13" fmla="*/ 0 w 10207"/>
              <a:gd name="connsiteY13" fmla="*/ 4612 h 11463"/>
              <a:gd name="connsiteX0" fmla="*/ 324 w 10207"/>
              <a:gd name="connsiteY0" fmla="*/ 4581 h 11463"/>
              <a:gd name="connsiteX1" fmla="*/ 776 w 10207"/>
              <a:gd name="connsiteY1" fmla="*/ 916 h 11463"/>
              <a:gd name="connsiteX2" fmla="*/ 1547 w 10207"/>
              <a:gd name="connsiteY2" fmla="*/ 3 h 11463"/>
              <a:gd name="connsiteX3" fmla="*/ 3418 w 10207"/>
              <a:gd name="connsiteY3" fmla="*/ 1080 h 11463"/>
              <a:gd name="connsiteX4" fmla="*/ 4625 w 10207"/>
              <a:gd name="connsiteY4" fmla="*/ 6142 h 11463"/>
              <a:gd name="connsiteX5" fmla="*/ 7622 w 10207"/>
              <a:gd name="connsiteY5" fmla="*/ 7696 h 11463"/>
              <a:gd name="connsiteX6" fmla="*/ 8070 w 10207"/>
              <a:gd name="connsiteY6" fmla="*/ 10752 h 11463"/>
              <a:gd name="connsiteX7" fmla="*/ 9900 w 10207"/>
              <a:gd name="connsiteY7" fmla="*/ 11238 h 11463"/>
              <a:gd name="connsiteX8" fmla="*/ 9568 w 10207"/>
              <a:gd name="connsiteY8" fmla="*/ 7779 h 11463"/>
              <a:gd name="connsiteX9" fmla="*/ 3837 w 10207"/>
              <a:gd name="connsiteY9" fmla="*/ 4899 h 11463"/>
              <a:gd name="connsiteX10" fmla="*/ 3116 w 10207"/>
              <a:gd name="connsiteY10" fmla="*/ 2289 h 11463"/>
              <a:gd name="connsiteX11" fmla="*/ 1011 w 10207"/>
              <a:gd name="connsiteY11" fmla="*/ 1584 h 11463"/>
              <a:gd name="connsiteX12" fmla="*/ 388 w 10207"/>
              <a:gd name="connsiteY12" fmla="*/ 5398 h 11463"/>
              <a:gd name="connsiteX13" fmla="*/ 0 w 10207"/>
              <a:gd name="connsiteY13" fmla="*/ 4612 h 11463"/>
              <a:gd name="connsiteX0" fmla="*/ 324 w 10207"/>
              <a:gd name="connsiteY0" fmla="*/ 5065 h 11947"/>
              <a:gd name="connsiteX1" fmla="*/ 776 w 10207"/>
              <a:gd name="connsiteY1" fmla="*/ 1400 h 11947"/>
              <a:gd name="connsiteX2" fmla="*/ 1547 w 10207"/>
              <a:gd name="connsiteY2" fmla="*/ 487 h 11947"/>
              <a:gd name="connsiteX3" fmla="*/ 3921 w 10207"/>
              <a:gd name="connsiteY3" fmla="*/ 8738 h 11947"/>
              <a:gd name="connsiteX4" fmla="*/ 4625 w 10207"/>
              <a:gd name="connsiteY4" fmla="*/ 6626 h 11947"/>
              <a:gd name="connsiteX5" fmla="*/ 7622 w 10207"/>
              <a:gd name="connsiteY5" fmla="*/ 8180 h 11947"/>
              <a:gd name="connsiteX6" fmla="*/ 8070 w 10207"/>
              <a:gd name="connsiteY6" fmla="*/ 11236 h 11947"/>
              <a:gd name="connsiteX7" fmla="*/ 9900 w 10207"/>
              <a:gd name="connsiteY7" fmla="*/ 11722 h 11947"/>
              <a:gd name="connsiteX8" fmla="*/ 9568 w 10207"/>
              <a:gd name="connsiteY8" fmla="*/ 8263 h 11947"/>
              <a:gd name="connsiteX9" fmla="*/ 3837 w 10207"/>
              <a:gd name="connsiteY9" fmla="*/ 5383 h 11947"/>
              <a:gd name="connsiteX10" fmla="*/ 3116 w 10207"/>
              <a:gd name="connsiteY10" fmla="*/ 2773 h 11947"/>
              <a:gd name="connsiteX11" fmla="*/ 1011 w 10207"/>
              <a:gd name="connsiteY11" fmla="*/ 2068 h 11947"/>
              <a:gd name="connsiteX12" fmla="*/ 388 w 10207"/>
              <a:gd name="connsiteY12" fmla="*/ 5882 h 11947"/>
              <a:gd name="connsiteX13" fmla="*/ 0 w 10207"/>
              <a:gd name="connsiteY13" fmla="*/ 5096 h 11947"/>
              <a:gd name="connsiteX0" fmla="*/ 324 w 10207"/>
              <a:gd name="connsiteY0" fmla="*/ 3714 h 10596"/>
              <a:gd name="connsiteX1" fmla="*/ 776 w 10207"/>
              <a:gd name="connsiteY1" fmla="*/ 49 h 10596"/>
              <a:gd name="connsiteX2" fmla="*/ 2936 w 10207"/>
              <a:gd name="connsiteY2" fmla="*/ 7291 h 10596"/>
              <a:gd name="connsiteX3" fmla="*/ 3921 w 10207"/>
              <a:gd name="connsiteY3" fmla="*/ 7387 h 10596"/>
              <a:gd name="connsiteX4" fmla="*/ 4625 w 10207"/>
              <a:gd name="connsiteY4" fmla="*/ 5275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921 w 10207"/>
              <a:gd name="connsiteY3" fmla="*/ 7387 h 10596"/>
              <a:gd name="connsiteX4" fmla="*/ 4625 w 10207"/>
              <a:gd name="connsiteY4" fmla="*/ 5275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625 w 10207"/>
              <a:gd name="connsiteY4" fmla="*/ 5275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122 w 10207"/>
              <a:gd name="connsiteY4" fmla="*/ 5030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122 w 10207"/>
              <a:gd name="connsiteY4" fmla="*/ 5030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14 h 10596"/>
              <a:gd name="connsiteX1" fmla="*/ 776 w 10207"/>
              <a:gd name="connsiteY1" fmla="*/ 49 h 10596"/>
              <a:gd name="connsiteX2" fmla="*/ 2936 w 10207"/>
              <a:gd name="connsiteY2" fmla="*/ 7291 h 10596"/>
              <a:gd name="connsiteX3" fmla="*/ 3559 w 10207"/>
              <a:gd name="connsiteY3" fmla="*/ 7694 h 10596"/>
              <a:gd name="connsiteX4" fmla="*/ 4122 w 10207"/>
              <a:gd name="connsiteY4" fmla="*/ 5030 h 10596"/>
              <a:gd name="connsiteX5" fmla="*/ 7622 w 10207"/>
              <a:gd name="connsiteY5" fmla="*/ 6829 h 10596"/>
              <a:gd name="connsiteX6" fmla="*/ 8070 w 10207"/>
              <a:gd name="connsiteY6" fmla="*/ 9885 h 10596"/>
              <a:gd name="connsiteX7" fmla="*/ 9900 w 10207"/>
              <a:gd name="connsiteY7" fmla="*/ 10371 h 10596"/>
              <a:gd name="connsiteX8" fmla="*/ 9568 w 10207"/>
              <a:gd name="connsiteY8" fmla="*/ 6912 h 10596"/>
              <a:gd name="connsiteX9" fmla="*/ 3837 w 10207"/>
              <a:gd name="connsiteY9" fmla="*/ 4032 h 10596"/>
              <a:gd name="connsiteX10" fmla="*/ 3116 w 10207"/>
              <a:gd name="connsiteY10" fmla="*/ 1422 h 10596"/>
              <a:gd name="connsiteX11" fmla="*/ 1011 w 10207"/>
              <a:gd name="connsiteY11" fmla="*/ 717 h 10596"/>
              <a:gd name="connsiteX12" fmla="*/ 388 w 10207"/>
              <a:gd name="connsiteY12" fmla="*/ 4531 h 10596"/>
              <a:gd name="connsiteX13" fmla="*/ 0 w 10207"/>
              <a:gd name="connsiteY13" fmla="*/ 3745 h 10596"/>
              <a:gd name="connsiteX0" fmla="*/ 324 w 10207"/>
              <a:gd name="connsiteY0" fmla="*/ 3743 h 10625"/>
              <a:gd name="connsiteX1" fmla="*/ 776 w 10207"/>
              <a:gd name="connsiteY1" fmla="*/ 78 h 10625"/>
              <a:gd name="connsiteX2" fmla="*/ 3017 w 10207"/>
              <a:gd name="connsiteY2" fmla="*/ 8424 h 10625"/>
              <a:gd name="connsiteX3" fmla="*/ 3559 w 10207"/>
              <a:gd name="connsiteY3" fmla="*/ 7723 h 10625"/>
              <a:gd name="connsiteX4" fmla="*/ 4122 w 10207"/>
              <a:gd name="connsiteY4" fmla="*/ 5059 h 10625"/>
              <a:gd name="connsiteX5" fmla="*/ 7622 w 10207"/>
              <a:gd name="connsiteY5" fmla="*/ 6858 h 10625"/>
              <a:gd name="connsiteX6" fmla="*/ 8070 w 10207"/>
              <a:gd name="connsiteY6" fmla="*/ 9914 h 10625"/>
              <a:gd name="connsiteX7" fmla="*/ 9900 w 10207"/>
              <a:gd name="connsiteY7" fmla="*/ 10400 h 10625"/>
              <a:gd name="connsiteX8" fmla="*/ 9568 w 10207"/>
              <a:gd name="connsiteY8" fmla="*/ 6941 h 10625"/>
              <a:gd name="connsiteX9" fmla="*/ 3837 w 10207"/>
              <a:gd name="connsiteY9" fmla="*/ 4061 h 10625"/>
              <a:gd name="connsiteX10" fmla="*/ 3116 w 10207"/>
              <a:gd name="connsiteY10" fmla="*/ 1451 h 10625"/>
              <a:gd name="connsiteX11" fmla="*/ 1011 w 10207"/>
              <a:gd name="connsiteY11" fmla="*/ 746 h 10625"/>
              <a:gd name="connsiteX12" fmla="*/ 388 w 10207"/>
              <a:gd name="connsiteY12" fmla="*/ 4560 h 10625"/>
              <a:gd name="connsiteX13" fmla="*/ 0 w 10207"/>
              <a:gd name="connsiteY13" fmla="*/ 3774 h 10625"/>
              <a:gd name="connsiteX0" fmla="*/ 324 w 10207"/>
              <a:gd name="connsiteY0" fmla="*/ 3743 h 10625"/>
              <a:gd name="connsiteX1" fmla="*/ 776 w 10207"/>
              <a:gd name="connsiteY1" fmla="*/ 78 h 10625"/>
              <a:gd name="connsiteX2" fmla="*/ 3017 w 10207"/>
              <a:gd name="connsiteY2" fmla="*/ 8424 h 10625"/>
              <a:gd name="connsiteX3" fmla="*/ 3559 w 10207"/>
              <a:gd name="connsiteY3" fmla="*/ 7723 h 10625"/>
              <a:gd name="connsiteX4" fmla="*/ 4122 w 10207"/>
              <a:gd name="connsiteY4" fmla="*/ 5059 h 10625"/>
              <a:gd name="connsiteX5" fmla="*/ 7622 w 10207"/>
              <a:gd name="connsiteY5" fmla="*/ 6858 h 10625"/>
              <a:gd name="connsiteX6" fmla="*/ 8070 w 10207"/>
              <a:gd name="connsiteY6" fmla="*/ 9914 h 10625"/>
              <a:gd name="connsiteX7" fmla="*/ 9900 w 10207"/>
              <a:gd name="connsiteY7" fmla="*/ 10400 h 10625"/>
              <a:gd name="connsiteX8" fmla="*/ 9568 w 10207"/>
              <a:gd name="connsiteY8" fmla="*/ 6941 h 10625"/>
              <a:gd name="connsiteX9" fmla="*/ 3837 w 10207"/>
              <a:gd name="connsiteY9" fmla="*/ 4061 h 10625"/>
              <a:gd name="connsiteX10" fmla="*/ 3116 w 10207"/>
              <a:gd name="connsiteY10" fmla="*/ 1451 h 10625"/>
              <a:gd name="connsiteX11" fmla="*/ 1011 w 10207"/>
              <a:gd name="connsiteY11" fmla="*/ 746 h 10625"/>
              <a:gd name="connsiteX12" fmla="*/ 388 w 10207"/>
              <a:gd name="connsiteY12" fmla="*/ 4560 h 10625"/>
              <a:gd name="connsiteX13" fmla="*/ 0 w 10207"/>
              <a:gd name="connsiteY13" fmla="*/ 3774 h 10625"/>
              <a:gd name="connsiteX0" fmla="*/ 324 w 10207"/>
              <a:gd name="connsiteY0" fmla="*/ 3092 h 9974"/>
              <a:gd name="connsiteX1" fmla="*/ 655 w 10207"/>
              <a:gd name="connsiteY1" fmla="*/ 6417 h 9974"/>
              <a:gd name="connsiteX2" fmla="*/ 3017 w 10207"/>
              <a:gd name="connsiteY2" fmla="*/ 7773 h 9974"/>
              <a:gd name="connsiteX3" fmla="*/ 3559 w 10207"/>
              <a:gd name="connsiteY3" fmla="*/ 7072 h 9974"/>
              <a:gd name="connsiteX4" fmla="*/ 4122 w 10207"/>
              <a:gd name="connsiteY4" fmla="*/ 4408 h 9974"/>
              <a:gd name="connsiteX5" fmla="*/ 7622 w 10207"/>
              <a:gd name="connsiteY5" fmla="*/ 6207 h 9974"/>
              <a:gd name="connsiteX6" fmla="*/ 8070 w 10207"/>
              <a:gd name="connsiteY6" fmla="*/ 9263 h 9974"/>
              <a:gd name="connsiteX7" fmla="*/ 9900 w 10207"/>
              <a:gd name="connsiteY7" fmla="*/ 9749 h 9974"/>
              <a:gd name="connsiteX8" fmla="*/ 9568 w 10207"/>
              <a:gd name="connsiteY8" fmla="*/ 6290 h 9974"/>
              <a:gd name="connsiteX9" fmla="*/ 3837 w 10207"/>
              <a:gd name="connsiteY9" fmla="*/ 3410 h 9974"/>
              <a:gd name="connsiteX10" fmla="*/ 3116 w 10207"/>
              <a:gd name="connsiteY10" fmla="*/ 800 h 9974"/>
              <a:gd name="connsiteX11" fmla="*/ 1011 w 10207"/>
              <a:gd name="connsiteY11" fmla="*/ 95 h 9974"/>
              <a:gd name="connsiteX12" fmla="*/ 388 w 10207"/>
              <a:gd name="connsiteY12" fmla="*/ 3909 h 9974"/>
              <a:gd name="connsiteX13" fmla="*/ 0 w 10207"/>
              <a:gd name="connsiteY13" fmla="*/ 3123 h 9974"/>
              <a:gd name="connsiteX0" fmla="*/ 711 w 9999"/>
              <a:gd name="connsiteY0" fmla="*/ 7403 h 10001"/>
              <a:gd name="connsiteX1" fmla="*/ 642 w 9999"/>
              <a:gd name="connsiteY1" fmla="*/ 6434 h 10001"/>
              <a:gd name="connsiteX2" fmla="*/ 2956 w 9999"/>
              <a:gd name="connsiteY2" fmla="*/ 7793 h 10001"/>
              <a:gd name="connsiteX3" fmla="*/ 3487 w 9999"/>
              <a:gd name="connsiteY3" fmla="*/ 7090 h 10001"/>
              <a:gd name="connsiteX4" fmla="*/ 4038 w 9999"/>
              <a:gd name="connsiteY4" fmla="*/ 4419 h 10001"/>
              <a:gd name="connsiteX5" fmla="*/ 7467 w 9999"/>
              <a:gd name="connsiteY5" fmla="*/ 6223 h 10001"/>
              <a:gd name="connsiteX6" fmla="*/ 7906 w 9999"/>
              <a:gd name="connsiteY6" fmla="*/ 9287 h 10001"/>
              <a:gd name="connsiteX7" fmla="*/ 9699 w 9999"/>
              <a:gd name="connsiteY7" fmla="*/ 9774 h 10001"/>
              <a:gd name="connsiteX8" fmla="*/ 9374 w 9999"/>
              <a:gd name="connsiteY8" fmla="*/ 6306 h 10001"/>
              <a:gd name="connsiteX9" fmla="*/ 3759 w 9999"/>
              <a:gd name="connsiteY9" fmla="*/ 3419 h 10001"/>
              <a:gd name="connsiteX10" fmla="*/ 3053 w 9999"/>
              <a:gd name="connsiteY10" fmla="*/ 802 h 10001"/>
              <a:gd name="connsiteX11" fmla="*/ 990 w 9999"/>
              <a:gd name="connsiteY11" fmla="*/ 95 h 10001"/>
              <a:gd name="connsiteX12" fmla="*/ 380 w 9999"/>
              <a:gd name="connsiteY12" fmla="*/ 3919 h 10001"/>
              <a:gd name="connsiteX13" fmla="*/ 0 w 9999"/>
              <a:gd name="connsiteY13" fmla="*/ 3131 h 10001"/>
              <a:gd name="connsiteX0" fmla="*/ 711 w 10000"/>
              <a:gd name="connsiteY0" fmla="*/ 7402 h 10000"/>
              <a:gd name="connsiteX1" fmla="*/ 741 w 10000"/>
              <a:gd name="connsiteY1" fmla="*/ 6617 h 10000"/>
              <a:gd name="connsiteX2" fmla="*/ 2956 w 10000"/>
              <a:gd name="connsiteY2" fmla="*/ 7792 h 10000"/>
              <a:gd name="connsiteX3" fmla="*/ 3487 w 10000"/>
              <a:gd name="connsiteY3" fmla="*/ 7089 h 10000"/>
              <a:gd name="connsiteX4" fmla="*/ 4038 w 10000"/>
              <a:gd name="connsiteY4" fmla="*/ 4419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4038 w 10000"/>
              <a:gd name="connsiteY4" fmla="*/ 4419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4038 w 10000"/>
              <a:gd name="connsiteY4" fmla="*/ 4419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750 w 10000"/>
              <a:gd name="connsiteY0" fmla="*/ 7832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1322 w 10000"/>
              <a:gd name="connsiteY0" fmla="*/ 9369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1322 w 10000"/>
              <a:gd name="connsiteY0" fmla="*/ 9369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56 w 10000"/>
              <a:gd name="connsiteY2" fmla="*/ 7792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76 w 10000"/>
              <a:gd name="connsiteY2" fmla="*/ 7608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76 w 10000"/>
              <a:gd name="connsiteY2" fmla="*/ 7608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55 h 10000"/>
              <a:gd name="connsiteX1" fmla="*/ 741 w 10000"/>
              <a:gd name="connsiteY1" fmla="*/ 6617 h 10000"/>
              <a:gd name="connsiteX2" fmla="*/ 2976 w 10000"/>
              <a:gd name="connsiteY2" fmla="*/ 7608 h 10000"/>
              <a:gd name="connsiteX3" fmla="*/ 3487 w 10000"/>
              <a:gd name="connsiteY3" fmla="*/ 7089 h 10000"/>
              <a:gd name="connsiteX4" fmla="*/ 3979 w 10000"/>
              <a:gd name="connsiteY4" fmla="*/ 4665 h 10000"/>
              <a:gd name="connsiteX5" fmla="*/ 7468 w 10000"/>
              <a:gd name="connsiteY5" fmla="*/ 6222 h 10000"/>
              <a:gd name="connsiteX6" fmla="*/ 7907 w 10000"/>
              <a:gd name="connsiteY6" fmla="*/ 9286 h 10000"/>
              <a:gd name="connsiteX7" fmla="*/ 9700 w 10000"/>
              <a:gd name="connsiteY7" fmla="*/ 9773 h 10000"/>
              <a:gd name="connsiteX8" fmla="*/ 9375 w 10000"/>
              <a:gd name="connsiteY8" fmla="*/ 6305 h 10000"/>
              <a:gd name="connsiteX9" fmla="*/ 3759 w 10000"/>
              <a:gd name="connsiteY9" fmla="*/ 3419 h 10000"/>
              <a:gd name="connsiteX10" fmla="*/ 3053 w 10000"/>
              <a:gd name="connsiteY10" fmla="*/ 802 h 10000"/>
              <a:gd name="connsiteX11" fmla="*/ 990 w 10000"/>
              <a:gd name="connsiteY11" fmla="*/ 95 h 10000"/>
              <a:gd name="connsiteX12" fmla="*/ 380 w 10000"/>
              <a:gd name="connsiteY12" fmla="*/ 3919 h 10000"/>
              <a:gd name="connsiteX13" fmla="*/ 0 w 10000"/>
              <a:gd name="connsiteY13" fmla="*/ 3131 h 10000"/>
              <a:gd name="connsiteX0" fmla="*/ 691 w 10000"/>
              <a:gd name="connsiteY0" fmla="*/ 7909 h 9954"/>
              <a:gd name="connsiteX1" fmla="*/ 741 w 10000"/>
              <a:gd name="connsiteY1" fmla="*/ 6571 h 9954"/>
              <a:gd name="connsiteX2" fmla="*/ 2976 w 10000"/>
              <a:gd name="connsiteY2" fmla="*/ 7562 h 9954"/>
              <a:gd name="connsiteX3" fmla="*/ 3487 w 10000"/>
              <a:gd name="connsiteY3" fmla="*/ 7043 h 9954"/>
              <a:gd name="connsiteX4" fmla="*/ 3979 w 10000"/>
              <a:gd name="connsiteY4" fmla="*/ 4619 h 9954"/>
              <a:gd name="connsiteX5" fmla="*/ 7468 w 10000"/>
              <a:gd name="connsiteY5" fmla="*/ 6176 h 9954"/>
              <a:gd name="connsiteX6" fmla="*/ 7907 w 10000"/>
              <a:gd name="connsiteY6" fmla="*/ 9240 h 9954"/>
              <a:gd name="connsiteX7" fmla="*/ 9700 w 10000"/>
              <a:gd name="connsiteY7" fmla="*/ 9727 h 9954"/>
              <a:gd name="connsiteX8" fmla="*/ 9375 w 10000"/>
              <a:gd name="connsiteY8" fmla="*/ 6259 h 9954"/>
              <a:gd name="connsiteX9" fmla="*/ 3759 w 10000"/>
              <a:gd name="connsiteY9" fmla="*/ 3373 h 9954"/>
              <a:gd name="connsiteX10" fmla="*/ 3031 w 10000"/>
              <a:gd name="connsiteY10" fmla="*/ 1829 h 9954"/>
              <a:gd name="connsiteX11" fmla="*/ 990 w 10000"/>
              <a:gd name="connsiteY11" fmla="*/ 49 h 9954"/>
              <a:gd name="connsiteX12" fmla="*/ 380 w 10000"/>
              <a:gd name="connsiteY12" fmla="*/ 3873 h 9954"/>
              <a:gd name="connsiteX13" fmla="*/ 0 w 10000"/>
              <a:gd name="connsiteY13" fmla="*/ 3085 h 9954"/>
              <a:gd name="connsiteX0" fmla="*/ 691 w 10000"/>
              <a:gd name="connsiteY0" fmla="*/ 7197 h 9250"/>
              <a:gd name="connsiteX1" fmla="*/ 741 w 10000"/>
              <a:gd name="connsiteY1" fmla="*/ 5852 h 9250"/>
              <a:gd name="connsiteX2" fmla="*/ 2976 w 10000"/>
              <a:gd name="connsiteY2" fmla="*/ 6848 h 9250"/>
              <a:gd name="connsiteX3" fmla="*/ 3487 w 10000"/>
              <a:gd name="connsiteY3" fmla="*/ 6327 h 9250"/>
              <a:gd name="connsiteX4" fmla="*/ 3979 w 10000"/>
              <a:gd name="connsiteY4" fmla="*/ 3891 h 9250"/>
              <a:gd name="connsiteX5" fmla="*/ 7468 w 10000"/>
              <a:gd name="connsiteY5" fmla="*/ 5456 h 9250"/>
              <a:gd name="connsiteX6" fmla="*/ 7907 w 10000"/>
              <a:gd name="connsiteY6" fmla="*/ 8534 h 9250"/>
              <a:gd name="connsiteX7" fmla="*/ 9700 w 10000"/>
              <a:gd name="connsiteY7" fmla="*/ 9023 h 9250"/>
              <a:gd name="connsiteX8" fmla="*/ 9375 w 10000"/>
              <a:gd name="connsiteY8" fmla="*/ 5539 h 9250"/>
              <a:gd name="connsiteX9" fmla="*/ 3759 w 10000"/>
              <a:gd name="connsiteY9" fmla="*/ 2640 h 9250"/>
              <a:gd name="connsiteX10" fmla="*/ 3031 w 10000"/>
              <a:gd name="connsiteY10" fmla="*/ 1088 h 9250"/>
              <a:gd name="connsiteX11" fmla="*/ 775 w 10000"/>
              <a:gd name="connsiteY11" fmla="*/ 75 h 9250"/>
              <a:gd name="connsiteX12" fmla="*/ 380 w 10000"/>
              <a:gd name="connsiteY12" fmla="*/ 3142 h 9250"/>
              <a:gd name="connsiteX13" fmla="*/ 0 w 10000"/>
              <a:gd name="connsiteY13" fmla="*/ 2350 h 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9250">
                <a:moveTo>
                  <a:pt x="691" y="7197"/>
                </a:moveTo>
                <a:cubicBezTo>
                  <a:pt x="658" y="6239"/>
                  <a:pt x="676" y="6095"/>
                  <a:pt x="741" y="5852"/>
                </a:cubicBezTo>
                <a:cubicBezTo>
                  <a:pt x="806" y="5609"/>
                  <a:pt x="2518" y="6769"/>
                  <a:pt x="2976" y="6848"/>
                </a:cubicBezTo>
                <a:cubicBezTo>
                  <a:pt x="3434" y="6927"/>
                  <a:pt x="3320" y="6819"/>
                  <a:pt x="3487" y="6327"/>
                </a:cubicBezTo>
                <a:cubicBezTo>
                  <a:pt x="3654" y="5834"/>
                  <a:pt x="3664" y="3797"/>
                  <a:pt x="3979" y="3891"/>
                </a:cubicBezTo>
                <a:cubicBezTo>
                  <a:pt x="4238" y="4174"/>
                  <a:pt x="6813" y="4682"/>
                  <a:pt x="7468" y="5456"/>
                </a:cubicBezTo>
                <a:cubicBezTo>
                  <a:pt x="8123" y="6229"/>
                  <a:pt x="7535" y="7940"/>
                  <a:pt x="7907" y="8534"/>
                </a:cubicBezTo>
                <a:cubicBezTo>
                  <a:pt x="8280" y="9128"/>
                  <a:pt x="9455" y="9523"/>
                  <a:pt x="9700" y="9023"/>
                </a:cubicBezTo>
                <a:cubicBezTo>
                  <a:pt x="9944" y="8523"/>
                  <a:pt x="10365" y="6604"/>
                  <a:pt x="9375" y="5539"/>
                </a:cubicBezTo>
                <a:cubicBezTo>
                  <a:pt x="8385" y="4476"/>
                  <a:pt x="4816" y="3381"/>
                  <a:pt x="3759" y="2640"/>
                </a:cubicBezTo>
                <a:cubicBezTo>
                  <a:pt x="2702" y="1898"/>
                  <a:pt x="3528" y="1515"/>
                  <a:pt x="3031" y="1088"/>
                </a:cubicBezTo>
                <a:cubicBezTo>
                  <a:pt x="2534" y="661"/>
                  <a:pt x="1217" y="-267"/>
                  <a:pt x="775" y="75"/>
                </a:cubicBezTo>
                <a:cubicBezTo>
                  <a:pt x="333" y="418"/>
                  <a:pt x="506" y="2683"/>
                  <a:pt x="380" y="3142"/>
                </a:cubicBezTo>
                <a:cubicBezTo>
                  <a:pt x="255" y="3609"/>
                  <a:pt x="84" y="2482"/>
                  <a:pt x="0" y="2350"/>
                </a:cubicBezTo>
              </a:path>
            </a:pathLst>
          </a:custGeom>
          <a:noFill/>
          <a:ln w="28575">
            <a:solidFill>
              <a:srgbClr val="3366FF"/>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lstStyle/>
          <a:p>
            <a:endParaRPr lang="hu-HU" dirty="0"/>
          </a:p>
        </p:txBody>
      </p:sp>
      <p:sp>
        <p:nvSpPr>
          <p:cNvPr id="9227" name="TextBox 22"/>
          <p:cNvSpPr txBox="1">
            <a:spLocks noChangeArrowheads="1"/>
          </p:cNvSpPr>
          <p:nvPr/>
        </p:nvSpPr>
        <p:spPr bwMode="auto">
          <a:xfrm>
            <a:off x="4961619" y="4375299"/>
            <a:ext cx="313044" cy="369332"/>
          </a:xfrm>
          <a:prstGeom prst="rect">
            <a:avLst/>
          </a:prstGeom>
          <a:solidFill>
            <a:srgbClr val="FFFF00">
              <a:alpha val="81960"/>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4</a:t>
            </a:r>
            <a:endParaRPr lang="fr-FR" b="1" dirty="0">
              <a:solidFill>
                <a:srgbClr val="0000FF"/>
              </a:solidFill>
            </a:endParaRPr>
          </a:p>
        </p:txBody>
      </p:sp>
      <p:sp>
        <p:nvSpPr>
          <p:cNvPr id="26" name="TextBox 22"/>
          <p:cNvSpPr txBox="1">
            <a:spLocks noChangeArrowheads="1"/>
          </p:cNvSpPr>
          <p:nvPr/>
        </p:nvSpPr>
        <p:spPr bwMode="auto">
          <a:xfrm>
            <a:off x="5525712" y="3143250"/>
            <a:ext cx="313044" cy="369332"/>
          </a:xfrm>
          <a:prstGeom prst="rect">
            <a:avLst/>
          </a:prstGeom>
          <a:solidFill>
            <a:srgbClr val="FFFF00">
              <a:alpha val="81960"/>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2</a:t>
            </a:r>
            <a:endParaRPr lang="fr-FR" b="1" dirty="0">
              <a:solidFill>
                <a:srgbClr val="0000FF"/>
              </a:solidFill>
            </a:endParaRPr>
          </a:p>
        </p:txBody>
      </p:sp>
      <p:sp>
        <p:nvSpPr>
          <p:cNvPr id="11" name="Right Arrow 10"/>
          <p:cNvSpPr/>
          <p:nvPr/>
        </p:nvSpPr>
        <p:spPr bwMode="auto">
          <a:xfrm rot="816503">
            <a:off x="3647217" y="2072169"/>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2" name="Right Arrow 11"/>
          <p:cNvSpPr/>
          <p:nvPr/>
        </p:nvSpPr>
        <p:spPr bwMode="auto">
          <a:xfrm rot="360000">
            <a:off x="5460018" y="2668288"/>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9" name="Right Arrow 8"/>
          <p:cNvSpPr/>
          <p:nvPr/>
        </p:nvSpPr>
        <p:spPr bwMode="auto">
          <a:xfrm rot="13200000">
            <a:off x="6930102" y="3118542"/>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8" name="Right Arrow 8"/>
          <p:cNvSpPr/>
          <p:nvPr/>
        </p:nvSpPr>
        <p:spPr bwMode="auto">
          <a:xfrm rot="6420000">
            <a:off x="4534257" y="2968832"/>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9" name="Right Arrow 8"/>
          <p:cNvSpPr/>
          <p:nvPr/>
        </p:nvSpPr>
        <p:spPr bwMode="auto">
          <a:xfrm rot="8400000">
            <a:off x="2562705" y="3928695"/>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1" name="Right Arrow 8"/>
          <p:cNvSpPr/>
          <p:nvPr/>
        </p:nvSpPr>
        <p:spPr bwMode="auto">
          <a:xfrm rot="600000">
            <a:off x="3438385" y="5617984"/>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0" name="Right Arrow 9"/>
          <p:cNvSpPr/>
          <p:nvPr/>
        </p:nvSpPr>
        <p:spPr bwMode="auto">
          <a:xfrm rot="4860000">
            <a:off x="2011527" y="4965806"/>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2" name="Right Arrow 9"/>
          <p:cNvSpPr/>
          <p:nvPr/>
        </p:nvSpPr>
        <p:spPr bwMode="auto">
          <a:xfrm rot="6060000">
            <a:off x="4970319" y="4987433"/>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3" name="Right Arrow 8"/>
          <p:cNvSpPr/>
          <p:nvPr/>
        </p:nvSpPr>
        <p:spPr bwMode="auto">
          <a:xfrm rot="12720000">
            <a:off x="2604024" y="5228992"/>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4" name="Right Arrow 8"/>
          <p:cNvSpPr/>
          <p:nvPr/>
        </p:nvSpPr>
        <p:spPr bwMode="auto">
          <a:xfrm rot="18720000">
            <a:off x="5020774" y="5653211"/>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6" name="Right Arrow 8"/>
          <p:cNvSpPr/>
          <p:nvPr/>
        </p:nvSpPr>
        <p:spPr bwMode="auto">
          <a:xfrm rot="11400000">
            <a:off x="3173159" y="3213616"/>
            <a:ext cx="228600" cy="2286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nvGrpSpPr>
          <p:cNvPr id="9219" name="Group 5"/>
          <p:cNvGrpSpPr>
            <a:grpSpLocks/>
          </p:cNvGrpSpPr>
          <p:nvPr/>
        </p:nvGrpSpPr>
        <p:grpSpPr bwMode="auto">
          <a:xfrm>
            <a:off x="76201" y="66328"/>
            <a:ext cx="990600" cy="990600"/>
            <a:chOff x="48" y="48"/>
            <a:chExt cx="624" cy="624"/>
          </a:xfrm>
        </p:grpSpPr>
        <p:pic>
          <p:nvPicPr>
            <p:cNvPr id="9228" name="Picture 6" descr="cms"/>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8" y="48"/>
              <a:ext cx="624" cy="624"/>
            </a:xfrm>
            <a:prstGeom prst="rect">
              <a:avLst/>
            </a:prstGeom>
            <a:noFill/>
            <a:ln w="57150">
              <a:solidFill>
                <a:schemeClr val="bg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9229" name="WordArt 7"/>
            <p:cNvSpPr>
              <a:spLocks noChangeArrowheads="1" noChangeShapeType="1" noTextEdit="1"/>
            </p:cNvSpPr>
            <p:nvPr/>
          </p:nvSpPr>
          <p:spPr bwMode="auto">
            <a:xfrm rot="-5400000">
              <a:off x="452" y="448"/>
              <a:ext cx="336" cy="88"/>
            </a:xfrm>
            <a:prstGeom prst="rect">
              <a:avLst/>
            </a:prstGeom>
          </p:spPr>
          <p:txBody>
            <a:bodyPr wrap="none" fromWordArt="1">
              <a:prstTxWarp prst="textPlain">
                <a:avLst>
                  <a:gd name="adj" fmla="val 50000"/>
                </a:avLst>
              </a:prstTxWarp>
            </a:bodyPr>
            <a:lstStyle/>
            <a:p>
              <a:pPr algn="ctr"/>
              <a:r>
                <a:rPr lang="hu-HU" sz="3600" kern="10" dirty="0">
                  <a:ln w="9525">
                    <a:solidFill>
                      <a:srgbClr val="808080"/>
                    </a:solidFill>
                    <a:round/>
                    <a:headEnd/>
                    <a:tailEnd/>
                  </a:ln>
                  <a:solidFill>
                    <a:schemeClr val="bg1"/>
                  </a:solidFill>
                  <a:latin typeface="Arial Black"/>
                </a:rPr>
                <a:t>SLIMOS</a:t>
              </a:r>
            </a:p>
          </p:txBody>
        </p:sp>
      </p:grpSp>
      <p:sp>
        <p:nvSpPr>
          <p:cNvPr id="9221" name="Title 15"/>
          <p:cNvSpPr>
            <a:spLocks noGrp="1"/>
          </p:cNvSpPr>
          <p:nvPr>
            <p:ph type="title"/>
          </p:nvPr>
        </p:nvSpPr>
        <p:spPr>
          <a:xfrm>
            <a:off x="1143000" y="66328"/>
            <a:ext cx="8001000" cy="914400"/>
          </a:xfrm>
          <a:solidFill>
            <a:schemeClr val="bg1"/>
          </a:solidFill>
        </p:spPr>
        <p:txBody>
          <a:bodyPr/>
          <a:lstStyle/>
          <a:p>
            <a:pPr algn="ctr" eaLnBrk="1" hangingPunct="1"/>
            <a:r>
              <a:rPr lang="fr-FR" b="1" dirty="0"/>
              <a:t>Itinéraire 1 de la Visite de Sécurité (</a:t>
            </a:r>
            <a:r>
              <a:rPr lang="fr-FR" b="1" dirty="0">
                <a:solidFill>
                  <a:srgbClr val="0000FF"/>
                </a:solidFill>
              </a:rPr>
              <a:t>SI 1</a:t>
            </a:r>
            <a:r>
              <a:rPr lang="fr-FR" b="1" dirty="0">
                <a:solidFill>
                  <a:schemeClr val="tx1"/>
                </a:solidFill>
              </a:rPr>
              <a:t>)</a:t>
            </a:r>
            <a:br>
              <a:rPr lang="fr-FR" b="1" dirty="0">
                <a:solidFill>
                  <a:schemeClr val="tx1"/>
                </a:solidFill>
              </a:rPr>
            </a:br>
            <a:r>
              <a:rPr lang="fr-FR" b="1" dirty="0">
                <a:solidFill>
                  <a:schemeClr val="tx1"/>
                </a:solidFill>
              </a:rPr>
              <a:t>Zone de surface</a:t>
            </a:r>
            <a:endParaRPr lang="fr-FR" b="1" dirty="0"/>
          </a:p>
        </p:txBody>
      </p:sp>
      <p:sp>
        <p:nvSpPr>
          <p:cNvPr id="9222" name="Rectangle 16"/>
          <p:cNvSpPr>
            <a:spLocks noChangeArrowheads="1"/>
          </p:cNvSpPr>
          <p:nvPr/>
        </p:nvSpPr>
        <p:spPr bwMode="auto">
          <a:xfrm>
            <a:off x="0" y="1219200"/>
            <a:ext cx="1762125" cy="369888"/>
          </a:xfrm>
          <a:prstGeom prst="rect">
            <a:avLst/>
          </a:prstGeom>
          <a:solidFill>
            <a:schemeClr val="bg1">
              <a:alpha val="72156"/>
            </a:scheme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GB" dirty="0"/>
              <a:t>Surface Point 5</a:t>
            </a:r>
            <a:endParaRPr lang="fr-FR" dirty="0"/>
          </a:p>
        </p:txBody>
      </p:sp>
      <p:sp>
        <p:nvSpPr>
          <p:cNvPr id="9223" name="Dia számának helye 2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DB0E6D-B61F-4D02-986D-96C759EDD1F9}" type="slidenum">
              <a:rPr lang="en-US" smtClean="0"/>
              <a:pPr eaLnBrk="1" hangingPunct="1"/>
              <a:t>7</a:t>
            </a:fld>
            <a:endParaRPr lang="en-US"/>
          </a:p>
        </p:txBody>
      </p:sp>
      <p:sp>
        <p:nvSpPr>
          <p:cNvPr id="9224" name="Szövegdoboz 9"/>
          <p:cNvSpPr txBox="1">
            <a:spLocks noChangeArrowheads="1"/>
          </p:cNvSpPr>
          <p:nvPr/>
        </p:nvSpPr>
        <p:spPr bwMode="auto">
          <a:xfrm>
            <a:off x="76201" y="2071689"/>
            <a:ext cx="1905000" cy="830997"/>
          </a:xfrm>
          <a:prstGeom prst="rect">
            <a:avLst/>
          </a:prstGeom>
          <a:solidFill>
            <a:srgbClr val="FF0000">
              <a:alpha val="70195"/>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t>Armoire Rouge et Armoire de Premiers Secours </a:t>
            </a:r>
            <a:r>
              <a:rPr lang="en-US" sz="1200" b="1" dirty="0"/>
              <a:t>dans la </a:t>
            </a:r>
          </a:p>
          <a:p>
            <a:pPr algn="ctr" eaLnBrk="1" hangingPunct="1"/>
            <a:r>
              <a:rPr lang="en-US" sz="1200" b="1" dirty="0"/>
              <a:t>Salle de </a:t>
            </a:r>
            <a:r>
              <a:rPr lang="en-US" sz="1200" b="1" dirty="0" err="1"/>
              <a:t>Contrôle</a:t>
            </a:r>
            <a:endParaRPr lang="en-US" sz="1200" b="1" dirty="0"/>
          </a:p>
        </p:txBody>
      </p:sp>
      <p:cxnSp>
        <p:nvCxnSpPr>
          <p:cNvPr id="25" name="Egyenes összekötő nyíllal 24"/>
          <p:cNvCxnSpPr>
            <a:stCxn id="9224" idx="3"/>
            <a:endCxn id="30" idx="2"/>
          </p:cNvCxnSpPr>
          <p:nvPr/>
        </p:nvCxnSpPr>
        <p:spPr>
          <a:xfrm>
            <a:off x="1981201" y="2487188"/>
            <a:ext cx="376237" cy="845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Ellipszis 29"/>
          <p:cNvSpPr/>
          <p:nvPr/>
        </p:nvSpPr>
        <p:spPr bwMode="auto">
          <a:xfrm>
            <a:off x="2357438" y="2500313"/>
            <a:ext cx="14287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Box 22"/>
          <p:cNvSpPr txBox="1">
            <a:spLocks noChangeArrowheads="1"/>
          </p:cNvSpPr>
          <p:nvPr/>
        </p:nvSpPr>
        <p:spPr bwMode="auto">
          <a:xfrm>
            <a:off x="2915816" y="3573016"/>
            <a:ext cx="441422" cy="369332"/>
          </a:xfrm>
          <a:prstGeom prst="rect">
            <a:avLst/>
          </a:prstGeom>
          <a:solidFill>
            <a:srgbClr val="FFFF00">
              <a:alpha val="81960"/>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3a</a:t>
            </a:r>
            <a:endParaRPr lang="fr-FR" b="1" dirty="0">
              <a:solidFill>
                <a:srgbClr val="0000FF"/>
              </a:solidFill>
            </a:endParaRPr>
          </a:p>
        </p:txBody>
      </p:sp>
      <p:pic>
        <p:nvPicPr>
          <p:cNvPr id="2" name="Picture 1"/>
          <p:cNvPicPr>
            <a:picLocks noChangeAspect="1"/>
          </p:cNvPicPr>
          <p:nvPr/>
        </p:nvPicPr>
        <p:blipFill>
          <a:blip r:embed="rId5"/>
          <a:stretch>
            <a:fillRect/>
          </a:stretch>
        </p:blipFill>
        <p:spPr>
          <a:xfrm>
            <a:off x="2081561" y="2865116"/>
            <a:ext cx="3404051" cy="3810321"/>
          </a:xfrm>
          <a:prstGeom prst="rect">
            <a:avLst/>
          </a:prstGeom>
        </p:spPr>
      </p:pic>
      <p:sp>
        <p:nvSpPr>
          <p:cNvPr id="41" name="TextBox 22"/>
          <p:cNvSpPr txBox="1">
            <a:spLocks noChangeArrowheads="1"/>
          </p:cNvSpPr>
          <p:nvPr/>
        </p:nvSpPr>
        <p:spPr bwMode="auto">
          <a:xfrm>
            <a:off x="2123728" y="3789040"/>
            <a:ext cx="313044" cy="369332"/>
          </a:xfrm>
          <a:prstGeom prst="rect">
            <a:avLst/>
          </a:prstGeom>
          <a:solidFill>
            <a:srgbClr val="FFFF00">
              <a:alpha val="81960"/>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5</a:t>
            </a:r>
            <a:endParaRPr lang="fr-FR" b="1" dirty="0">
              <a:solidFill>
                <a:srgbClr val="0000FF"/>
              </a:solidFill>
            </a:endParaRPr>
          </a:p>
        </p:txBody>
      </p:sp>
      <p:sp>
        <p:nvSpPr>
          <p:cNvPr id="40" name="TextBox 22"/>
          <p:cNvSpPr txBox="1">
            <a:spLocks noChangeArrowheads="1"/>
          </p:cNvSpPr>
          <p:nvPr/>
        </p:nvSpPr>
        <p:spPr bwMode="auto">
          <a:xfrm>
            <a:off x="3563888" y="6165304"/>
            <a:ext cx="454046" cy="369332"/>
          </a:xfrm>
          <a:prstGeom prst="rect">
            <a:avLst/>
          </a:prstGeom>
          <a:solidFill>
            <a:srgbClr val="FFFF00">
              <a:alpha val="81960"/>
            </a:srgbClr>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hu-HU" b="1" dirty="0">
                <a:solidFill>
                  <a:srgbClr val="0000FF"/>
                </a:solidFill>
              </a:rPr>
              <a:t>3b</a:t>
            </a:r>
            <a:endParaRPr lang="fr-FR" b="1" dirty="0">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E2ED79-2C59-40EC-B25D-DF30BB7BECE8}" type="slidenum">
              <a:rPr lang="en-US" smtClean="0"/>
              <a:pPr>
                <a:defRPr/>
              </a:pPr>
              <a:t>8</a:t>
            </a:fld>
            <a:endParaRPr lang="en-US"/>
          </a:p>
        </p:txBody>
      </p:sp>
      <p:sp>
        <p:nvSpPr>
          <p:cNvPr id="3" name="Title 3"/>
          <p:cNvSpPr txBox="1">
            <a:spLocks/>
          </p:cNvSpPr>
          <p:nvPr/>
        </p:nvSpPr>
        <p:spPr bwMode="auto">
          <a:xfrm>
            <a:off x="1187624" y="43671"/>
            <a:ext cx="7344816" cy="9640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a:lstStyle>
          <a:p>
            <a:pPr algn="ctr" eaLnBrk="1" hangingPunct="1"/>
            <a:r>
              <a:rPr lang="fr-FR" sz="3600" b="1" dirty="0"/>
              <a:t>Optionnel: Plate-forme d’atterrissage d’</a:t>
            </a:r>
            <a:r>
              <a:rPr lang="fr-FR" sz="3600" b="1" kern="0" dirty="0"/>
              <a:t>hélicoptère</a:t>
            </a:r>
            <a:endParaRPr lang="fr-FR" sz="3600" b="1" kern="0" cap="all" dirty="0">
              <a:solidFill>
                <a:srgbClr val="FF0000"/>
              </a:solidFill>
            </a:endParaRPr>
          </a:p>
        </p:txBody>
      </p:sp>
      <p:sp>
        <p:nvSpPr>
          <p:cNvPr id="5" name="Text Box 3"/>
          <p:cNvSpPr txBox="1">
            <a:spLocks noChangeArrowheads="1"/>
          </p:cNvSpPr>
          <p:nvPr/>
        </p:nvSpPr>
        <p:spPr bwMode="auto">
          <a:xfrm>
            <a:off x="5818919" y="2924944"/>
            <a:ext cx="3085914" cy="34163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mj-lt"/>
              <a:buAutoNum type="arabicPeriod"/>
            </a:pPr>
            <a:r>
              <a:rPr lang="fr-FR" dirty="0">
                <a:solidFill>
                  <a:srgbClr val="000000"/>
                </a:solidFill>
              </a:rPr>
              <a:t>Vérifiez qu’il n’y ait aucun d'objet situé sur ou près de la plate-forme d’atterrissage. </a:t>
            </a:r>
            <a:br>
              <a:rPr lang="fr-FR" dirty="0">
                <a:solidFill>
                  <a:srgbClr val="000000"/>
                </a:solidFill>
              </a:rPr>
            </a:br>
            <a:r>
              <a:rPr lang="fr-FR" dirty="0">
                <a:solidFill>
                  <a:srgbClr val="000000"/>
                </a:solidFill>
              </a:rPr>
              <a:t/>
            </a:r>
            <a:br>
              <a:rPr lang="fr-FR" dirty="0">
                <a:solidFill>
                  <a:srgbClr val="000000"/>
                </a:solidFill>
              </a:rPr>
            </a:br>
            <a:r>
              <a:rPr lang="fr-FR" dirty="0">
                <a:solidFill>
                  <a:srgbClr val="FF0000"/>
                </a:solidFill>
              </a:rPr>
              <a:t>Si le pad est bloqué, signalez-le à Niels Dupont (165186) (appelez seulement pendant les heures de travail) et dans votre </a:t>
            </a:r>
            <a:r>
              <a:rPr lang="fr-FR" dirty="0" err="1">
                <a:solidFill>
                  <a:srgbClr val="FF0000"/>
                </a:solidFill>
              </a:rPr>
              <a:t>Elog</a:t>
            </a:r>
            <a:r>
              <a:rPr lang="fr-FR" dirty="0">
                <a:solidFill>
                  <a:srgbClr val="FF0000"/>
                </a:solidFill>
              </a:rPr>
              <a:t>.</a:t>
            </a:r>
            <a:endParaRPr lang="fr-FR" dirty="0">
              <a:solidFill>
                <a:srgbClr val="000000"/>
              </a:solidFill>
            </a:endParaRPr>
          </a:p>
        </p:txBody>
      </p:sp>
      <p:sp>
        <p:nvSpPr>
          <p:cNvPr id="7" name="Text Box 3"/>
          <p:cNvSpPr txBox="1">
            <a:spLocks noChangeArrowheads="1"/>
          </p:cNvSpPr>
          <p:nvPr/>
        </p:nvSpPr>
        <p:spPr bwMode="auto">
          <a:xfrm>
            <a:off x="345608" y="1159330"/>
            <a:ext cx="8559225"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dirty="0"/>
              <a:t>Si possible, vérifiez l’</a:t>
            </a:r>
            <a:r>
              <a:rPr lang="fr-FR" dirty="0" err="1"/>
              <a:t>Hélipad</a:t>
            </a:r>
            <a:r>
              <a:rPr lang="fr-FR" dirty="0"/>
              <a:t> situé près de SY5 en regardant à travers la clôture.</a:t>
            </a:r>
          </a:p>
        </p:txBody>
      </p:sp>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5665" y="1698911"/>
            <a:ext cx="4824536" cy="5180822"/>
          </a:xfrm>
          <a:prstGeom prst="rect">
            <a:avLst/>
          </a:prstGeom>
        </p:spPr>
      </p:pic>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E59873-5726-464F-AFEE-6BADD3928AE9}"/>
              </a:ext>
            </a:extLst>
          </p:cNvPr>
          <p:cNvPicPr>
            <a:picLocks noChangeAspect="1"/>
          </p:cNvPicPr>
          <p:nvPr/>
        </p:nvPicPr>
        <p:blipFill>
          <a:blip r:embed="rId4"/>
          <a:stretch>
            <a:fillRect/>
          </a:stretch>
        </p:blipFill>
        <p:spPr>
          <a:xfrm rot="19383625">
            <a:off x="3363112" y="2508144"/>
            <a:ext cx="436012" cy="436012"/>
          </a:xfrm>
          <a:prstGeom prst="rect">
            <a:avLst/>
          </a:prstGeom>
        </p:spPr>
      </p:pic>
      <p:cxnSp>
        <p:nvCxnSpPr>
          <p:cNvPr id="9" name="Straight Arrow Connector 8"/>
          <p:cNvCxnSpPr>
            <a:cxnSpLocks/>
          </p:cNvCxnSpPr>
          <p:nvPr/>
        </p:nvCxnSpPr>
        <p:spPr>
          <a:xfrm>
            <a:off x="1475656" y="2581477"/>
            <a:ext cx="1872208" cy="127443"/>
          </a:xfrm>
          <a:prstGeom prst="straightConnector1">
            <a:avLst/>
          </a:prstGeom>
          <a:ln w="666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138" y="1988840"/>
            <a:ext cx="2013262" cy="954107"/>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solidFill>
                  <a:srgbClr val="00B050"/>
                </a:solidFill>
              </a:rPr>
              <a:t>  </a:t>
            </a:r>
            <a:r>
              <a:rPr lang="en-US" sz="2800" b="1" dirty="0" err="1">
                <a:solidFill>
                  <a:srgbClr val="00B050"/>
                </a:solidFill>
              </a:rPr>
              <a:t>Nouvel</a:t>
            </a:r>
            <a:endParaRPr lang="en-US" sz="2800" b="1" dirty="0">
              <a:solidFill>
                <a:srgbClr val="00B050"/>
              </a:solidFill>
            </a:endParaRPr>
          </a:p>
          <a:p>
            <a:pPr algn="ctr"/>
            <a:r>
              <a:rPr lang="en-US" sz="2800" b="1" dirty="0" err="1">
                <a:solidFill>
                  <a:srgbClr val="00B050"/>
                </a:solidFill>
              </a:rPr>
              <a:t>Hélipad</a:t>
            </a:r>
            <a:endParaRPr lang="en-US" sz="2800" b="1" dirty="0">
              <a:solidFill>
                <a:srgbClr val="00B050"/>
              </a:solidFill>
            </a:endParaRPr>
          </a:p>
        </p:txBody>
      </p:sp>
      <p:sp>
        <p:nvSpPr>
          <p:cNvPr id="6" name="Szövegdoboz 6"/>
          <p:cNvSpPr txBox="1">
            <a:spLocks noChangeArrowheads="1"/>
          </p:cNvSpPr>
          <p:nvPr/>
        </p:nvSpPr>
        <p:spPr bwMode="auto">
          <a:xfrm>
            <a:off x="82798" y="2051000"/>
            <a:ext cx="312738" cy="369888"/>
          </a:xfrm>
          <a:prstGeom prst="rect">
            <a:avLst/>
          </a:prstGeom>
          <a:solidFill>
            <a:srgbClr val="FFFF00"/>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2060"/>
                </a:solidFill>
              </a:rPr>
              <a:t>1</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1816792"/>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title"/>
          </p:nvPr>
        </p:nvSpPr>
        <p:spPr>
          <a:xfrm>
            <a:off x="1108501" y="0"/>
            <a:ext cx="8035499" cy="1143000"/>
          </a:xfrm>
        </p:spPr>
        <p:txBody>
          <a:bodyPr/>
          <a:lstStyle/>
          <a:p>
            <a:pPr algn="ctr" eaLnBrk="1" hangingPunct="1"/>
            <a:r>
              <a:rPr lang="fr-FR" b="1" dirty="0"/>
              <a:t>Itinéraire 1 de la Visite de Sécurité (</a:t>
            </a:r>
            <a:r>
              <a:rPr lang="fr-FR" b="1" dirty="0">
                <a:solidFill>
                  <a:srgbClr val="0000FF"/>
                </a:solidFill>
              </a:rPr>
              <a:t>SI 1</a:t>
            </a:r>
            <a:r>
              <a:rPr lang="fr-FR" b="1" dirty="0">
                <a:solidFill>
                  <a:schemeClr val="tx1"/>
                </a:solidFill>
              </a:rPr>
              <a:t>)</a:t>
            </a:r>
            <a:br>
              <a:rPr lang="fr-FR" b="1" dirty="0">
                <a:solidFill>
                  <a:schemeClr val="tx1"/>
                </a:solidFill>
              </a:rPr>
            </a:br>
            <a:r>
              <a:rPr lang="fr-FR" b="1" dirty="0">
                <a:solidFill>
                  <a:schemeClr val="tx1"/>
                </a:solidFill>
              </a:rPr>
              <a:t>Zone de surface</a:t>
            </a:r>
            <a:endParaRPr lang="fr-FR" b="1" dirty="0">
              <a:solidFill>
                <a:srgbClr val="0000FF"/>
              </a:solidFill>
            </a:endParaRPr>
          </a:p>
        </p:txBody>
      </p:sp>
      <p:sp>
        <p:nvSpPr>
          <p:cNvPr id="5123" name="Rectangle 8"/>
          <p:cNvSpPr>
            <a:spLocks noGrp="1" noChangeArrowheads="1"/>
          </p:cNvSpPr>
          <p:nvPr>
            <p:ph type="body" idx="1"/>
          </p:nvPr>
        </p:nvSpPr>
        <p:spPr>
          <a:xfrm>
            <a:off x="0" y="1546279"/>
            <a:ext cx="9144000" cy="4595813"/>
          </a:xfrm>
        </p:spPr>
        <p:txBody>
          <a:bodyPr/>
          <a:lstStyle/>
          <a:p>
            <a:pPr marL="357188" lvl="1" indent="3175" algn="just" eaLnBrk="1" hangingPunct="1">
              <a:buFontTx/>
              <a:buNone/>
              <a:defRPr/>
            </a:pPr>
            <a:r>
              <a:rPr lang="fr-FR" sz="2000" dirty="0"/>
              <a:t>Suivez l’itinéraire comme indiqué sur la carte et vérifiez les choses suivantes:</a:t>
            </a:r>
          </a:p>
          <a:p>
            <a:pPr marL="357188" lvl="1" indent="3175" eaLnBrk="1" hangingPunct="1">
              <a:buFontTx/>
              <a:buNone/>
              <a:defRPr/>
            </a:pPr>
            <a:endParaRPr lang="fr-FR" sz="2000" dirty="0"/>
          </a:p>
          <a:p>
            <a:pPr marL="538163" lvl="1" indent="-177800" eaLnBrk="1" hangingPunct="1">
              <a:buFont typeface="Arial" charset="0"/>
              <a:buChar char="•"/>
              <a:defRPr/>
            </a:pPr>
            <a:r>
              <a:rPr lang="fr-FR" sz="2000" dirty="0"/>
              <a:t>SI1-1 (SCX5, bâtiment de Surface de la Salle de Contrôle) </a:t>
            </a:r>
            <a:r>
              <a:rPr lang="fr-FR" sz="2000" b="1" dirty="0"/>
              <a:t>Ecrans d’accès, Webcams, Sniffer et écrans </a:t>
            </a:r>
            <a:r>
              <a:rPr lang="fr-FR" sz="2000" b="1" dirty="0" err="1"/>
              <a:t>CMSSafetyPanel</a:t>
            </a:r>
            <a:r>
              <a:rPr lang="fr-FR" sz="2000" b="1" dirty="0"/>
              <a:t>, TETRA, Armoires Rouges et de Premiers Secours, défibrillateur</a:t>
            </a:r>
          </a:p>
          <a:p>
            <a:pPr marL="538163" lvl="1" indent="-177800" eaLnBrk="1" hangingPunct="1">
              <a:buFont typeface="Arial" charset="0"/>
              <a:buChar char="•"/>
              <a:defRPr/>
            </a:pPr>
            <a:r>
              <a:rPr lang="fr-FR" sz="2000" dirty="0"/>
              <a:t>SI1-2: SX5 et 3594</a:t>
            </a:r>
            <a:endParaRPr lang="fr-FR" sz="2000" b="1" dirty="0"/>
          </a:p>
          <a:p>
            <a:pPr marL="538163" lvl="1" indent="-177800" eaLnBrk="1" hangingPunct="1">
              <a:buFont typeface="Arial" charset="0"/>
              <a:buChar char="•"/>
              <a:defRPr/>
            </a:pPr>
            <a:r>
              <a:rPr lang="fr-FR" sz="2000" dirty="0"/>
              <a:t>SI1-3: SDX5 – Inertage</a:t>
            </a:r>
            <a:r>
              <a:rPr lang="fr-FR" sz="2000" dirty="0">
                <a:solidFill>
                  <a:srgbClr val="FFCC00"/>
                </a:solidFill>
              </a:rPr>
              <a:t> </a:t>
            </a:r>
            <a:r>
              <a:rPr lang="fr-FR" sz="2000" dirty="0"/>
              <a:t>d’urgence N2 (à vérifier à l’extérieur la journée)</a:t>
            </a:r>
            <a:endParaRPr lang="fr-FR" sz="2000" b="1" dirty="0"/>
          </a:p>
          <a:p>
            <a:pPr marL="538163" lvl="1" indent="-177800" eaLnBrk="1" hangingPunct="1">
              <a:buFont typeface="Arial" charset="0"/>
              <a:buChar char="•"/>
              <a:defRPr/>
            </a:pPr>
            <a:r>
              <a:rPr lang="fr-FR" sz="2000" dirty="0"/>
              <a:t>SI1-4 (Extérieur) – </a:t>
            </a:r>
            <a:r>
              <a:rPr lang="fr-FR" sz="2000" b="1" dirty="0"/>
              <a:t>Zone de déchets</a:t>
            </a:r>
          </a:p>
          <a:p>
            <a:pPr marL="538163" lvl="1" indent="-177800" eaLnBrk="1" hangingPunct="1">
              <a:buFont typeface="Arial" charset="0"/>
              <a:buChar char="•"/>
              <a:defRPr/>
            </a:pPr>
            <a:r>
              <a:rPr lang="fr-FR" sz="2000" dirty="0"/>
              <a:t>SI1-5 à PM54 – Vérification des lecteurs de dosimètre (si vous avez un dosimètre personnel), vérifiez l’écran IMPACT, les écrans PAD, l’écran de comptage des visiteurs </a:t>
            </a:r>
            <a:endParaRPr lang="fr-FR" sz="2000" b="1" dirty="0"/>
          </a:p>
        </p:txBody>
      </p:sp>
      <p:sp>
        <p:nvSpPr>
          <p:cNvPr id="10244" name="Dia számának helye 3"/>
          <p:cNvSpPr>
            <a:spLocks noGrp="1"/>
          </p:cNvSpPr>
          <p:nvPr>
            <p:ph type="sldNum" sz="quarter" idx="12"/>
          </p:nvPr>
        </p:nvSpPr>
        <p:spPr bwMode="auto">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54AC87-0064-4952-BD6F-2A7D2A598470}" type="slidenum">
              <a:rPr lang="en-US" smtClean="0"/>
              <a:pPr eaLnBrk="1" hangingPunct="1"/>
              <a:t>9</a:t>
            </a:fld>
            <a:endParaRPr lang="en-US"/>
          </a:p>
        </p:txBody>
      </p:sp>
    </p:spTree>
  </p:cSld>
  <p:clrMapOvr>
    <a:masterClrMapping/>
  </p:clrMapOvr>
</p:sld>
</file>

<file path=ppt/theme/theme1.xml><?xml version="1.0" encoding="utf-8"?>
<a:theme xmlns:a="http://schemas.openxmlformats.org/drawingml/2006/main" name="safety_tem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safety_tema</Template>
  <TotalTime>4240</TotalTime>
  <Words>5671</Words>
  <Application>Microsoft Macintosh PowerPoint</Application>
  <PresentationFormat>On-screen Show (4:3)</PresentationFormat>
  <Paragraphs>603</Paragraphs>
  <Slides>48</Slides>
  <Notes>48</Notes>
  <HiddenSlides>0</HiddenSlides>
  <MMClips>0</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safety_tema</vt:lpstr>
      <vt:lpstr>CMS Itinéraire de la Visite de Sécurité durant le LS2</vt:lpstr>
      <vt:lpstr>Document électronique</vt:lpstr>
      <vt:lpstr>Numéros d’Urgence</vt:lpstr>
      <vt:lpstr>Check-list des équipements personnels</vt:lpstr>
      <vt:lpstr>Instructions générales</vt:lpstr>
      <vt:lpstr>Visite de sécurité en surface</vt:lpstr>
      <vt:lpstr>Itinéraire 1 de la Visite de Sécurité (SI 1) Zone de surface</vt:lpstr>
      <vt:lpstr>Slide 8</vt:lpstr>
      <vt:lpstr>Itinéraire 1 de la Visite de Sécurité (SI 1) Zone de surface</vt:lpstr>
      <vt:lpstr>SI1-1 SCX5: Salle de Contrôle – Vérification du chargeur TETRA</vt:lpstr>
      <vt:lpstr>SI1-1 SCX5: Salle de Contrôle de Surface</vt:lpstr>
      <vt:lpstr>SI1-2: SX5 et 3594</vt:lpstr>
      <vt:lpstr>SI1-3a: SDX5 - Inertage d’urgence N2</vt:lpstr>
      <vt:lpstr>SI1-3b: SDX5 – Inertage d’urgence N2 Vérification des manomètres aux réservoirs N2 à l’extérieur uniquement pendant LA JOURNéE!</vt:lpstr>
      <vt:lpstr>SI1-4 Extérieur: Zone de déchets</vt:lpstr>
      <vt:lpstr>SI1-5 à PM54 – Vérifications des lecteurs de dosimètre</vt:lpstr>
      <vt:lpstr>SI1-5 à PM54 – Vérification des écrans d’information</vt:lpstr>
      <vt:lpstr>Visite de sécurité dans USC55</vt:lpstr>
      <vt:lpstr>Orientation en Souterrain</vt:lpstr>
      <vt:lpstr>SI2-0 – Niveau 0 à l’ascenseur PM54</vt:lpstr>
      <vt:lpstr>Itinéraire 2 de la Visite de Sécurité (SI2) USC55</vt:lpstr>
      <vt:lpstr>Itinéraire 2 de la Visite de Sécurité: (SI2) USC55</vt:lpstr>
      <vt:lpstr>SI2-1a: Vérification de la boîte de Premiers Secours et de la Porte des escaliers pressurisés</vt:lpstr>
      <vt:lpstr>SI2-1b: Vérification du kit d’urgence chimique et de l’équipement de sécurité électrique sur le chemin de la salle EN-CV</vt:lpstr>
      <vt:lpstr>SI2-1c: Salle des pompes S3 Zone EN-CV</vt:lpstr>
      <vt:lpstr>SI2-2: Zone de l’Aimant et zone S4</vt:lpstr>
      <vt:lpstr>SI2-3: Zone pressurisée de l’ascenseur niveau -1</vt:lpstr>
      <vt:lpstr>SI2-4: Escaliers à S2  Salle de Comptage</vt:lpstr>
      <vt:lpstr>SI2-5: Salle de Comptage S2</vt:lpstr>
      <vt:lpstr>SI2-6: Faux-plancher S2</vt:lpstr>
      <vt:lpstr>SI2-7: UGX5 (gas room)</vt:lpstr>
      <vt:lpstr>SI2-7: UGX5 (gas room)</vt:lpstr>
      <vt:lpstr>SI2-8: dispositif d’accès UPX56</vt:lpstr>
      <vt:lpstr>SI2-9a: en direction de S1</vt:lpstr>
      <vt:lpstr>SI2-9a: en direction de S1</vt:lpstr>
      <vt:lpstr>SI2-9b – Salle de comptage S1</vt:lpstr>
      <vt:lpstr>SI2-10: Vérification de la plate-forme et des toilettes</vt:lpstr>
      <vt:lpstr>SI2- 11: dispositif d’accès UP55</vt:lpstr>
      <vt:lpstr>SI2-12: Zone tampon RP et Système à mousse (US54)</vt:lpstr>
      <vt:lpstr>Slide 40</vt:lpstr>
      <vt:lpstr>Système de coordonnées de UXC55</vt:lpstr>
      <vt:lpstr>Visite de Sécurité dans UXC55 pendant les Arrêts Techniques</vt:lpstr>
      <vt:lpstr>UXC55: niveau X1</vt:lpstr>
      <vt:lpstr>UXC55: niveau X3, UP55</vt:lpstr>
      <vt:lpstr>Fin de la Visite</vt:lpstr>
      <vt:lpstr>Convention de Numérotation des niveaux de UXC55</vt:lpstr>
      <vt:lpstr>Vérification des Armoires Rouges et de Premiers Secours</vt:lpstr>
      <vt:lpstr>Vérification du capteur de température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User</dc:creator>
  <cp:lastModifiedBy>Kilian</cp:lastModifiedBy>
  <cp:revision>1096</cp:revision>
  <cp:lastPrinted>2018-09-18T13:02:36Z</cp:lastPrinted>
  <dcterms:created xsi:type="dcterms:W3CDTF">2019-04-24T09:08:59Z</dcterms:created>
  <dcterms:modified xsi:type="dcterms:W3CDTF">2019-04-24T09:28:33Z</dcterms:modified>
</cp:coreProperties>
</file>