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1" r:id="rId3"/>
    <p:sldId id="308" r:id="rId4"/>
    <p:sldId id="317" r:id="rId5"/>
    <p:sldId id="257" r:id="rId6"/>
    <p:sldId id="262" r:id="rId7"/>
    <p:sldId id="296" r:id="rId8"/>
    <p:sldId id="258" r:id="rId9"/>
    <p:sldId id="314" r:id="rId10"/>
    <p:sldId id="259" r:id="rId11"/>
    <p:sldId id="322" r:id="rId12"/>
    <p:sldId id="263" r:id="rId13"/>
    <p:sldId id="266" r:id="rId14"/>
    <p:sldId id="265" r:id="rId15"/>
    <p:sldId id="279" r:id="rId16"/>
    <p:sldId id="280" r:id="rId17"/>
    <p:sldId id="281" r:id="rId18"/>
    <p:sldId id="302" r:id="rId19"/>
    <p:sldId id="303" r:id="rId20"/>
    <p:sldId id="272" r:id="rId21"/>
    <p:sldId id="299" r:id="rId22"/>
    <p:sldId id="291" r:id="rId23"/>
    <p:sldId id="292" r:id="rId24"/>
    <p:sldId id="305" r:id="rId25"/>
    <p:sldId id="294" r:id="rId26"/>
    <p:sldId id="282" r:id="rId27"/>
    <p:sldId id="289" r:id="rId28"/>
    <p:sldId id="284" r:id="rId29"/>
    <p:sldId id="304" r:id="rId30"/>
    <p:sldId id="261" r:id="rId31"/>
    <p:sldId id="276" r:id="rId32"/>
    <p:sldId id="306" r:id="rId33"/>
    <p:sldId id="267" r:id="rId34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0000"/>
    <a:srgbClr val="0C1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4708"/>
  </p:normalViewPr>
  <p:slideViewPr>
    <p:cSldViewPr snapToObjects="1">
      <p:cViewPr varScale="1">
        <p:scale>
          <a:sx n="84" d="100"/>
          <a:sy n="84" d="100"/>
        </p:scale>
        <p:origin x="22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3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B94AA3-35C1-7948-B7A0-3B5C53A6F653}" type="datetime1">
              <a:rPr lang="hu-HU"/>
              <a:pPr>
                <a:defRPr/>
              </a:pPr>
              <a:t>2019. 12. 19.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CA6E46E-2722-9749-93F0-4C71C424E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8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7F566D-F7C9-734F-80B4-8C8C3811BFF6}" type="datetimeFigureOut">
              <a:rPr lang="en-US"/>
              <a:pPr>
                <a:defRPr/>
              </a:pPr>
              <a:t>12/19/19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477454-BEF5-C644-BE1A-6630191FA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83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05f387a8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05f387a8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203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77454-BEF5-C644-BE1A-6630191FA6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48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6C03-027B-4EA2-8607-8EE5FEE61EF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498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6C03-027B-4EA2-8607-8EE5FEE61EF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498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77454-BEF5-C644-BE1A-6630191FA6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98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6C03-027B-4EA2-8607-8EE5FEE61EF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80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6C03-027B-4EA2-8607-8EE5FEE61EF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80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6C03-027B-4EA2-8607-8EE5FEE61EF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164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6C03-027B-4EA2-8607-8EE5FEE61EF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838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05f387a8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05f387a8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198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05f387a8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05f387a8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510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05f387a8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05f387a8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908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47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6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8" indent="0" algn="ctr">
              <a:buNone/>
              <a:defRPr/>
            </a:lvl2pPr>
            <a:lvl3pPr marL="914395" indent="0" algn="ctr">
              <a:buNone/>
              <a:defRPr/>
            </a:lvl3pPr>
            <a:lvl4pPr marL="1371592" indent="0" algn="ctr">
              <a:buNone/>
              <a:defRPr/>
            </a:lvl4pPr>
            <a:lvl5pPr marL="1828789" indent="0" algn="ctr">
              <a:buNone/>
              <a:defRPr/>
            </a:lvl5pPr>
            <a:lvl6pPr marL="2285987" indent="0" algn="ctr">
              <a:buNone/>
              <a:defRPr/>
            </a:lvl6pPr>
            <a:lvl7pPr marL="2743185" indent="0" algn="ctr">
              <a:buNone/>
              <a:defRPr/>
            </a:lvl7pPr>
            <a:lvl8pPr marL="3200381" indent="0" algn="ctr">
              <a:buNone/>
              <a:defRPr/>
            </a:lvl8pPr>
            <a:lvl9pPr marL="365757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FDB3E-4413-924F-9113-D94F55CF7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82397-C930-9E44-AA8F-B625B8E58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3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72CA1-19F2-884D-ACF2-1FE206DC0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89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6727600"/>
            <a:ext cx="9144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016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7939A-98FA-CB4A-8636-BC5AF3780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8" indent="0">
              <a:buNone/>
              <a:defRPr sz="1800"/>
            </a:lvl2pPr>
            <a:lvl3pPr marL="914395" indent="0">
              <a:buNone/>
              <a:defRPr sz="1600"/>
            </a:lvl3pPr>
            <a:lvl4pPr marL="1371592" indent="0">
              <a:buNone/>
              <a:defRPr sz="1400"/>
            </a:lvl4pPr>
            <a:lvl5pPr marL="1828789" indent="0">
              <a:buNone/>
              <a:defRPr sz="1400"/>
            </a:lvl5pPr>
            <a:lvl6pPr marL="2285987" indent="0">
              <a:buNone/>
              <a:defRPr sz="1400"/>
            </a:lvl6pPr>
            <a:lvl7pPr marL="2743185" indent="0">
              <a:buNone/>
              <a:defRPr sz="1400"/>
            </a:lvl7pPr>
            <a:lvl8pPr marL="3200381" indent="0">
              <a:buNone/>
              <a:defRPr sz="1400"/>
            </a:lvl8pPr>
            <a:lvl9pPr marL="36575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5A49-8757-E04B-ACA9-159DA7994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FAA6-C397-7042-A30A-4B8887172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6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21CA4-FEE0-8341-AFCF-F1E2CEE4E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0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1F565-CCE2-4747-93C0-471519255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2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59B8C-897A-7643-B638-313E9DC96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4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D119D-3B82-2E4C-B610-80F81F019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9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6555D-3BDD-2B4A-BE41-00E858927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9518FD2-E165-9D43-B4C9-B6BCEA5D5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9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46" indent="-28574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2993" indent="-22859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191" indent="-22859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388" indent="-22859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585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783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8980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1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1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msonline.cern.ch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78500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/>
              <a:t>CMS End-of-the-Year Safety Tours 2019</a:t>
            </a:r>
          </a:p>
        </p:txBody>
      </p:sp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73026" y="671513"/>
            <a:ext cx="9066328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Once a day the following short tour through Point 5 has to be done</a:t>
            </a:r>
          </a:p>
          <a:p>
            <a:pPr eaLnBrk="1" hangingPunct="1"/>
            <a:r>
              <a:rPr lang="en-US" sz="1800" dirty="0"/>
              <a:t>The exact time of the tour can be chosen by the shift crew in mutual agreement</a:t>
            </a:r>
          </a:p>
          <a:p>
            <a:pPr eaLnBrk="1" hangingPunct="1"/>
            <a:r>
              <a:rPr lang="en-US" sz="1800" dirty="0"/>
              <a:t>Any shift crew consists of two people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On the tour the following places have to be visited:</a:t>
            </a:r>
          </a:p>
          <a:p>
            <a:pPr eaLnBrk="1" hangingPunct="1"/>
            <a:r>
              <a:rPr lang="en-US" sz="1800" b="1" dirty="0"/>
              <a:t>SCX5 –  Building of the CMS control room – accessible with your access card</a:t>
            </a:r>
          </a:p>
          <a:p>
            <a:pPr eaLnBrk="1" hangingPunct="1"/>
            <a:r>
              <a:rPr lang="en-US" sz="1800" b="1" dirty="0"/>
              <a:t>SX 5 –  Surface hall – including CMS RP area</a:t>
            </a:r>
          </a:p>
          <a:p>
            <a:pPr eaLnBrk="1" hangingPunct="1"/>
            <a:r>
              <a:rPr lang="en-US" sz="1800" b="1" dirty="0"/>
              <a:t>Building 3584 – Membrane Plant and Dry Air Plant</a:t>
            </a:r>
          </a:p>
          <a:p>
            <a:pPr eaLnBrk="1" hangingPunct="1"/>
            <a:r>
              <a:rPr lang="en-US" sz="1800" b="1" dirty="0"/>
              <a:t>SL53 – office building </a:t>
            </a:r>
          </a:p>
          <a:p>
            <a:pPr eaLnBrk="1" hangingPunct="1"/>
            <a:r>
              <a:rPr lang="en-US" sz="1800" b="1" dirty="0"/>
              <a:t>SDX5 – Area between control room and elevator</a:t>
            </a:r>
          </a:p>
          <a:p>
            <a:pPr eaLnBrk="1" hangingPunct="1"/>
            <a:r>
              <a:rPr lang="en-US" sz="1800" b="1" dirty="0"/>
              <a:t>USC55 – Underground Service Cavern including CV room and gas room</a:t>
            </a:r>
          </a:p>
          <a:p>
            <a:pPr eaLnBrk="1" hangingPunct="1"/>
            <a:r>
              <a:rPr lang="en-US" sz="1800" b="1" dirty="0"/>
              <a:t>UXC55 – Underground Detector Cavern</a:t>
            </a:r>
          </a:p>
          <a:p>
            <a:pPr eaLnBrk="1" hangingPunct="1"/>
            <a:endParaRPr lang="en-US" sz="1800" b="1" dirty="0"/>
          </a:p>
          <a:p>
            <a:pPr eaLnBrk="1" hangingPunct="1"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All necessary keys are in the control room on the desk of the access control PC</a:t>
            </a:r>
          </a:p>
          <a:p>
            <a:pPr eaLnBrk="1" hangingPunct="1"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In case of problems call +41 75 411 5000 (or if on swiss network 16 5000)</a:t>
            </a:r>
          </a:p>
          <a:p>
            <a:pPr eaLnBrk="1" hangingPunct="1"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Technical problems e.g. lift failure must be reported to TCR 72201</a:t>
            </a:r>
          </a:p>
          <a:p>
            <a:pPr eaLnBrk="1" hangingPunct="1"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Problems with the access system must be reported to 72201</a:t>
            </a:r>
          </a:p>
          <a:p>
            <a:pPr eaLnBrk="1" hangingPunct="1"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(Only) for Emergencies call 74444</a:t>
            </a:r>
          </a:p>
          <a:p>
            <a:pPr eaLnBrk="1" hangingPunct="1"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Fire brigade technical assistance can be called by 74848 </a:t>
            </a:r>
          </a:p>
          <a:p>
            <a:pPr eaLnBrk="1" hangingPunct="1">
              <a:buFontTx/>
              <a:buChar char="•"/>
            </a:pPr>
            <a:endParaRPr lang="en-US" sz="1800" b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DO NOT GO UNDERGROUND IF THE LIFT FAILED OR THERE IS ANY ALARM</a:t>
            </a:r>
          </a:p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IN DOUBT CALL +41 75 411 5000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1098795"/>
            <a:ext cx="4404316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" sz="2800" dirty="0"/>
              <a:t>Where is the clean room?</a:t>
            </a:r>
            <a:endParaRPr sz="2800" dirty="0"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1934376"/>
            <a:ext cx="8410526" cy="38362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230825" y="1760162"/>
            <a:ext cx="1623300" cy="111643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RP zone in SX5: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3585/R-M13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1" name="Google Shape;91;p16"/>
          <p:cNvCxnSpPr/>
          <p:nvPr/>
        </p:nvCxnSpPr>
        <p:spPr>
          <a:xfrm>
            <a:off x="1896225" y="2272875"/>
            <a:ext cx="2421600" cy="190470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" name="Google Shape;92;p16"/>
          <p:cNvSpPr txBox="1"/>
          <p:nvPr/>
        </p:nvSpPr>
        <p:spPr>
          <a:xfrm>
            <a:off x="5639200" y="1665248"/>
            <a:ext cx="1443900" cy="827647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Entrance to CMS premises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3" name="Google Shape;93;p16"/>
          <p:cNvCxnSpPr>
            <a:cxnSpLocks/>
            <a:stCxn id="92" idx="1"/>
          </p:cNvCxnSpPr>
          <p:nvPr/>
        </p:nvCxnSpPr>
        <p:spPr>
          <a:xfrm flipH="1">
            <a:off x="5160700" y="2079072"/>
            <a:ext cx="478500" cy="161953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4" name="Google Shape;94;p16"/>
          <p:cNvSpPr txBox="1"/>
          <p:nvPr/>
        </p:nvSpPr>
        <p:spPr>
          <a:xfrm>
            <a:off x="42850" y="3022900"/>
            <a:ext cx="1537800" cy="91015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CMS control room (3562/R-020)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5" name="Google Shape;95;p16"/>
          <p:cNvCxnSpPr>
            <a:cxnSpLocks/>
            <a:stCxn id="94" idx="3"/>
          </p:cNvCxnSpPr>
          <p:nvPr/>
        </p:nvCxnSpPr>
        <p:spPr>
          <a:xfrm>
            <a:off x="1580650" y="3477978"/>
            <a:ext cx="606600" cy="188872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75A9F-31FE-9744-A82F-A6C77A2D0EA7}"/>
              </a:ext>
            </a:extLst>
          </p:cNvPr>
          <p:cNvSpPr txBox="1"/>
          <p:nvPr/>
        </p:nvSpPr>
        <p:spPr>
          <a:xfrm>
            <a:off x="1691680" y="269631"/>
            <a:ext cx="663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Pixel Clean Room in the SX5 RP Area </a:t>
            </a:r>
          </a:p>
        </p:txBody>
      </p:sp>
    </p:spTree>
    <p:extLst>
      <p:ext uri="{BB962C8B-B14F-4D97-AF65-F5344CB8AC3E}">
        <p14:creationId xmlns:p14="http://schemas.microsoft.com/office/powerpoint/2010/main" val="304004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226208" y="487346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" sz="2800" dirty="0"/>
              <a:t>What is where in the SX5 clean room?</a:t>
            </a:r>
            <a:endParaRPr sz="2800" dirty="0"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311700" y="2009724"/>
            <a:ext cx="3397800" cy="401156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5"/>
              </a:buClr>
            </a:pPr>
            <a:r>
              <a:rPr lang="en" sz="2000" dirty="0">
                <a:solidFill>
                  <a:srgbClr val="0000FF"/>
                </a:solidFill>
              </a:rPr>
              <a:t>Chiller </a:t>
            </a:r>
          </a:p>
          <a:p>
            <a:pPr marL="114300" indent="0">
              <a:buClr>
                <a:schemeClr val="accent5"/>
              </a:buClr>
              <a:buNone/>
            </a:pPr>
            <a:r>
              <a:rPr lang="en" sz="2000" dirty="0">
                <a:solidFill>
                  <a:srgbClr val="0000FF"/>
                </a:solidFill>
              </a:rPr>
              <a:t>    next to the spiral stair</a:t>
            </a:r>
          </a:p>
          <a:p>
            <a:pPr marL="114300" indent="0">
              <a:buClr>
                <a:schemeClr val="accent5"/>
              </a:buClr>
              <a:buNone/>
            </a:pPr>
            <a:endParaRPr lang="en" sz="2000" dirty="0">
              <a:solidFill>
                <a:srgbClr val="0000FF"/>
              </a:solidFill>
            </a:endParaRPr>
          </a:p>
          <a:p>
            <a:pPr marL="114300" indent="0">
              <a:buClr>
                <a:schemeClr val="accent5"/>
              </a:buClr>
              <a:buNone/>
            </a:pPr>
            <a:endParaRPr lang="en" sz="2000" dirty="0">
              <a:solidFill>
                <a:srgbClr val="0000FF"/>
              </a:solidFill>
            </a:endParaRPr>
          </a:p>
          <a:p>
            <a:pPr marL="114300" indent="0">
              <a:buClr>
                <a:schemeClr val="accent5"/>
              </a:buClr>
              <a:buNone/>
            </a:pPr>
            <a:endParaRPr sz="2000" dirty="0">
              <a:solidFill>
                <a:srgbClr val="0000FF"/>
              </a:solidFill>
            </a:endParaRPr>
          </a:p>
          <a:p>
            <a:pPr>
              <a:buClr>
                <a:schemeClr val="accent5"/>
              </a:buClr>
            </a:pPr>
            <a:r>
              <a:rPr lang="en" sz="2000" dirty="0">
                <a:solidFill>
                  <a:srgbClr val="0000FF"/>
                </a:solidFill>
              </a:rPr>
              <a:t>Dry gas panel </a:t>
            </a:r>
          </a:p>
          <a:p>
            <a:pPr marL="114300" indent="0">
              <a:buClr>
                <a:schemeClr val="accent5"/>
              </a:buClr>
              <a:buNone/>
            </a:pPr>
            <a:r>
              <a:rPr lang="en" sz="2000" dirty="0">
                <a:solidFill>
                  <a:srgbClr val="0000FF"/>
                </a:solidFill>
              </a:rPr>
              <a:t>    Right corner opposite to</a:t>
            </a:r>
          </a:p>
          <a:p>
            <a:pPr marL="114300" indent="0">
              <a:buClr>
                <a:schemeClr val="accent5"/>
              </a:buClr>
              <a:buNone/>
            </a:pPr>
            <a:r>
              <a:rPr lang="en" sz="2000" dirty="0">
                <a:solidFill>
                  <a:srgbClr val="0000FF"/>
                </a:solidFill>
              </a:rPr>
              <a:t>    to entrance door</a:t>
            </a:r>
            <a:endParaRPr sz="2000" dirty="0">
              <a:solidFill>
                <a:srgbClr val="0000FF"/>
              </a:solidFill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8244408" y="6059736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dirty="0"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8220" y="1763593"/>
            <a:ext cx="5035059" cy="41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 rot="613740">
            <a:off x="6210568" y="2790784"/>
            <a:ext cx="412881" cy="24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 sz="800" b="1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Chiller</a:t>
            </a:r>
            <a:endParaRPr sz="8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 rot="-5009161">
            <a:off x="7155478" y="2994581"/>
            <a:ext cx="502444" cy="285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 sz="8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Dry Air</a:t>
            </a:r>
            <a:endParaRPr sz="8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9" name="Google Shape;109;p17"/>
          <p:cNvCxnSpPr>
            <a:cxnSpLocks/>
          </p:cNvCxnSpPr>
          <p:nvPr/>
        </p:nvCxnSpPr>
        <p:spPr>
          <a:xfrm>
            <a:off x="1835696" y="2756068"/>
            <a:ext cx="4356419" cy="254239"/>
          </a:xfrm>
          <a:prstGeom prst="straightConnector1">
            <a:avLst/>
          </a:prstGeom>
          <a:noFill/>
          <a:ln w="444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0" name="Google Shape;110;p17"/>
          <p:cNvCxnSpPr>
            <a:cxnSpLocks/>
          </p:cNvCxnSpPr>
          <p:nvPr/>
        </p:nvCxnSpPr>
        <p:spPr>
          <a:xfrm flipV="1">
            <a:off x="2407968" y="3280317"/>
            <a:ext cx="4998732" cy="1300811"/>
          </a:xfrm>
          <a:prstGeom prst="straightConnector1">
            <a:avLst/>
          </a:prstGeom>
          <a:noFill/>
          <a:ln w="412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29191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0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128" y="2218777"/>
            <a:ext cx="2664051" cy="355207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229340" y="363526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sz="3200" b="1" dirty="0"/>
              <a:t>Is the chiller running and tight?</a:t>
            </a:r>
            <a:endParaRPr sz="3200" b="1" dirty="0"/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/>
          </a:p>
        </p:txBody>
      </p:sp>
      <p:sp>
        <p:nvSpPr>
          <p:cNvPr id="136" name="Google Shape;136;p20"/>
          <p:cNvSpPr txBox="1"/>
          <p:nvPr/>
        </p:nvSpPr>
        <p:spPr>
          <a:xfrm>
            <a:off x="2580424" y="4768675"/>
            <a:ext cx="1199487" cy="452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chiller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2815" y="984655"/>
            <a:ext cx="2183333" cy="1125691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Barrel detector parts are in this room behind the chiller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38" name="Google Shape;138;p20"/>
          <p:cNvCxnSpPr>
            <a:cxnSpLocks/>
            <a:stCxn id="137" idx="2"/>
          </p:cNvCxnSpPr>
          <p:nvPr/>
        </p:nvCxnSpPr>
        <p:spPr>
          <a:xfrm>
            <a:off x="1094482" y="2110346"/>
            <a:ext cx="1016734" cy="1857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9" name="Google Shape;139;p20"/>
          <p:cNvSpPr txBox="1"/>
          <p:nvPr/>
        </p:nvSpPr>
        <p:spPr>
          <a:xfrm>
            <a:off x="3925275" y="1340768"/>
            <a:ext cx="2071950" cy="823793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Forward detectors are upstairs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40" name="Google Shape;140;p20"/>
          <p:cNvCxnSpPr/>
          <p:nvPr/>
        </p:nvCxnSpPr>
        <p:spPr>
          <a:xfrm rot="10800000" flipH="1">
            <a:off x="5509825" y="908721"/>
            <a:ext cx="264900" cy="3762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1" name="Google Shape;141;p20"/>
          <p:cNvSpPr txBox="1"/>
          <p:nvPr/>
        </p:nvSpPr>
        <p:spPr>
          <a:xfrm>
            <a:off x="5993600" y="1916832"/>
            <a:ext cx="2826871" cy="194421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Different detector parts are cooled to about 0 °C with this chiller.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Check that the display is on 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and shows the set point of -7 °C. It should not blink / say OFF.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4064934"/>
            <a:ext cx="1890751" cy="10174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20"/>
          <p:cNvCxnSpPr>
            <a:stCxn id="144" idx="3"/>
          </p:cNvCxnSpPr>
          <p:nvPr/>
        </p:nvCxnSpPr>
        <p:spPr>
          <a:xfrm>
            <a:off x="3329550" y="3549450"/>
            <a:ext cx="1631700" cy="469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4" name="Google Shape;144;p20"/>
          <p:cNvSpPr txBox="1"/>
          <p:nvPr/>
        </p:nvSpPr>
        <p:spPr>
          <a:xfrm>
            <a:off x="2816850" y="3352650"/>
            <a:ext cx="512700" cy="3936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5244476" y="5221075"/>
            <a:ext cx="3505463" cy="101623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If display </a:t>
            </a: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is blinking -7/OFF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, call  </a:t>
            </a:r>
            <a:r>
              <a:rPr lang="en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+41 75 411 5502</a:t>
            </a:r>
            <a:endParaRPr b="1" dirty="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" name="Google Shape;153;p21">
            <a:extLst>
              <a:ext uri="{FF2B5EF4-FFF2-40B4-BE49-F238E27FC236}">
                <a16:creationId xmlns:a16="http://schemas.microsoft.com/office/drawing/2014/main" id="{56EB1F23-C8E0-E342-B65B-D6C124E338CD}"/>
              </a:ext>
            </a:extLst>
          </p:cNvPr>
          <p:cNvSpPr txBox="1"/>
          <p:nvPr/>
        </p:nvSpPr>
        <p:spPr>
          <a:xfrm>
            <a:off x="109304" y="5082382"/>
            <a:ext cx="2457135" cy="144296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Check for leaks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Water glycol can spill under/behind the chiller.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It is red/pink.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850489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3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338" y="1941465"/>
            <a:ext cx="2858762" cy="381174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263448" y="154510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sz="3200" b="1" dirty="0"/>
              <a:t>Is dry air flowing to the detector?</a:t>
            </a:r>
            <a:endParaRPr sz="3200" b="1" dirty="0"/>
          </a:p>
        </p:txBody>
      </p:sp>
      <p:sp>
        <p:nvSpPr>
          <p:cNvPr id="178" name="Google Shape;178;p23"/>
          <p:cNvSpPr txBox="1">
            <a:spLocks noGrp="1"/>
          </p:cNvSpPr>
          <p:nvPr>
            <p:ph type="sldNum" idx="12"/>
          </p:nvPr>
        </p:nvSpPr>
        <p:spPr>
          <a:xfrm>
            <a:off x="8472458" y="598772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/>
          </a:p>
        </p:txBody>
      </p:sp>
      <p:sp>
        <p:nvSpPr>
          <p:cNvPr id="179" name="Google Shape;179;p23"/>
          <p:cNvSpPr txBox="1"/>
          <p:nvPr/>
        </p:nvSpPr>
        <p:spPr>
          <a:xfrm>
            <a:off x="1809000" y="1656491"/>
            <a:ext cx="1691700" cy="612084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Light is green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80" name="Google Shape;180;p23"/>
          <p:cNvCxnSpPr>
            <a:cxnSpLocks/>
            <a:stCxn id="179" idx="3"/>
          </p:cNvCxnSpPr>
          <p:nvPr/>
        </p:nvCxnSpPr>
        <p:spPr>
          <a:xfrm>
            <a:off x="3500700" y="1962533"/>
            <a:ext cx="672900" cy="1146042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1" name="Google Shape;181;p23"/>
          <p:cNvCxnSpPr/>
          <p:nvPr/>
        </p:nvCxnSpPr>
        <p:spPr>
          <a:xfrm rot="10800000">
            <a:off x="6143600" y="2981850"/>
            <a:ext cx="802800" cy="61860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3" name="Google Shape;183;p23"/>
          <p:cNvSpPr txBox="1"/>
          <p:nvPr/>
        </p:nvSpPr>
        <p:spPr>
          <a:xfrm>
            <a:off x="4595515" y="1196752"/>
            <a:ext cx="1416645" cy="64232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Dry gas panel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84" name="Google Shape;184;p23"/>
          <p:cNvCxnSpPr/>
          <p:nvPr/>
        </p:nvCxnSpPr>
        <p:spPr>
          <a:xfrm rot="10800000" flipH="1">
            <a:off x="7286750" y="1785575"/>
            <a:ext cx="17100" cy="57240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5" name="Google Shape;185;p23"/>
          <p:cNvSpPr txBox="1"/>
          <p:nvPr/>
        </p:nvSpPr>
        <p:spPr>
          <a:xfrm>
            <a:off x="7459050" y="1887275"/>
            <a:ext cx="367500" cy="5127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6" name="Google Shape;186;p23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820" y="3488699"/>
            <a:ext cx="1800201" cy="2400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23"/>
          <p:cNvCxnSpPr>
            <a:cxnSpLocks/>
            <a:stCxn id="187" idx="3"/>
          </p:cNvCxnSpPr>
          <p:nvPr/>
        </p:nvCxnSpPr>
        <p:spPr>
          <a:xfrm>
            <a:off x="3905075" y="5451465"/>
            <a:ext cx="1611300" cy="29851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9" name="Google Shape;189;p23"/>
          <p:cNvSpPr txBox="1"/>
          <p:nvPr/>
        </p:nvSpPr>
        <p:spPr>
          <a:xfrm>
            <a:off x="202700" y="5044375"/>
            <a:ext cx="1050900" cy="7347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90" name="Google Shape;190;p23"/>
          <p:cNvCxnSpPr>
            <a:cxnSpLocks/>
            <a:stCxn id="187" idx="1"/>
            <a:endCxn id="189" idx="3"/>
          </p:cNvCxnSpPr>
          <p:nvPr/>
        </p:nvCxnSpPr>
        <p:spPr>
          <a:xfrm flipH="1" flipV="1">
            <a:off x="1253600" y="5411725"/>
            <a:ext cx="506775" cy="3974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91" name="Google Shape;191;p2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9059" y="2359488"/>
            <a:ext cx="824920" cy="297572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/>
        </p:nvSpPr>
        <p:spPr>
          <a:xfrm>
            <a:off x="571350" y="2741925"/>
            <a:ext cx="2144700" cy="452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Bubbler has flow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93" name="Google Shape;193;p23"/>
          <p:cNvCxnSpPr/>
          <p:nvPr/>
        </p:nvCxnSpPr>
        <p:spPr>
          <a:xfrm rot="10800000" flipH="1">
            <a:off x="3050325" y="4191875"/>
            <a:ext cx="1769400" cy="5790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4" name="Google Shape;194;p23"/>
          <p:cNvSpPr txBox="1"/>
          <p:nvPr/>
        </p:nvSpPr>
        <p:spPr>
          <a:xfrm>
            <a:off x="6758450" y="3967825"/>
            <a:ext cx="2262708" cy="16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4 indicators of air correctly flowing to detector: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Light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Festo valve orientation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Pressure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Bubbler 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5" name="Google Shape;195;p2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6745" y="988952"/>
            <a:ext cx="1506079" cy="21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9B48B2-F1C2-3B40-A70C-EC0ADBF05697}"/>
              </a:ext>
            </a:extLst>
          </p:cNvPr>
          <p:cNvSpPr txBox="1"/>
          <p:nvPr/>
        </p:nvSpPr>
        <p:spPr>
          <a:xfrm>
            <a:off x="395536" y="6165304"/>
            <a:ext cx="4393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case of problems call </a:t>
            </a:r>
            <a:r>
              <a:rPr lang="en-US" b="1" dirty="0">
                <a:solidFill>
                  <a:srgbClr val="FF0000"/>
                </a:solidFill>
              </a:rPr>
              <a:t>+41 75 411 5502</a:t>
            </a:r>
          </a:p>
        </p:txBody>
      </p:sp>
      <p:sp>
        <p:nvSpPr>
          <p:cNvPr id="187" name="Google Shape;187;p23"/>
          <p:cNvSpPr txBox="1"/>
          <p:nvPr/>
        </p:nvSpPr>
        <p:spPr>
          <a:xfrm>
            <a:off x="1760375" y="5024104"/>
            <a:ext cx="2144700" cy="854721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Pressure is about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4-5bar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6812750" y="3108575"/>
            <a:ext cx="1800350" cy="80349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FESTO valve is vertically aligned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990549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17"/>
          <p:cNvSpPr txBox="1">
            <a:spLocks noChangeArrowheads="1"/>
          </p:cNvSpPr>
          <p:nvPr/>
        </p:nvSpPr>
        <p:spPr bwMode="auto">
          <a:xfrm>
            <a:off x="2000250" y="2500313"/>
            <a:ext cx="312906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0483" name="TextBox 20"/>
          <p:cNvSpPr txBox="1">
            <a:spLocks noChangeArrowheads="1"/>
          </p:cNvSpPr>
          <p:nvPr/>
        </p:nvSpPr>
        <p:spPr bwMode="auto">
          <a:xfrm>
            <a:off x="2428875" y="3571876"/>
            <a:ext cx="312906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0484" name="TextBox 21"/>
          <p:cNvSpPr txBox="1">
            <a:spLocks noChangeArrowheads="1"/>
          </p:cNvSpPr>
          <p:nvPr/>
        </p:nvSpPr>
        <p:spPr bwMode="auto">
          <a:xfrm>
            <a:off x="5940425" y="2924176"/>
            <a:ext cx="312906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0" name="Ellipszis 19"/>
          <p:cNvSpPr/>
          <p:nvPr/>
        </p:nvSpPr>
        <p:spPr bwMode="auto">
          <a:xfrm>
            <a:off x="8286751" y="3000376"/>
            <a:ext cx="142875" cy="1428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Egyenes összekötő nyíllal 22"/>
          <p:cNvCxnSpPr>
            <a:stCxn id="20491" idx="0"/>
            <a:endCxn id="20" idx="3"/>
          </p:cNvCxnSpPr>
          <p:nvPr/>
        </p:nvCxnSpPr>
        <p:spPr bwMode="auto">
          <a:xfrm flipV="1">
            <a:off x="8102600" y="3122327"/>
            <a:ext cx="205075" cy="66386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itle 15"/>
          <p:cNvSpPr>
            <a:spLocks noGrp="1"/>
          </p:cNvSpPr>
          <p:nvPr>
            <p:ph type="title"/>
          </p:nvPr>
        </p:nvSpPr>
        <p:spPr>
          <a:xfrm>
            <a:off x="1143000" y="0"/>
            <a:ext cx="7769225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Itinerary</a:t>
            </a:r>
            <a:r>
              <a:rPr lang="hu-HU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Surface zone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9" name="Dia számának helye 2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46" indent="-28574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93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91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88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85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83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80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77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B18204-4624-0E43-80A6-370C404CFF84}" type="slidenum">
              <a:rPr lang="en-US" sz="1400"/>
              <a:pPr eaLnBrk="1" hangingPunct="1"/>
              <a:t>14</a:t>
            </a:fld>
            <a:endParaRPr lang="en-US" sz="1400"/>
          </a:p>
        </p:txBody>
      </p:sp>
      <p:sp>
        <p:nvSpPr>
          <p:cNvPr id="20490" name="Rectangle 16"/>
          <p:cNvSpPr>
            <a:spLocks noChangeArrowheads="1"/>
          </p:cNvSpPr>
          <p:nvPr/>
        </p:nvSpPr>
        <p:spPr bwMode="auto">
          <a:xfrm>
            <a:off x="0" y="1219200"/>
            <a:ext cx="1762021" cy="369332"/>
          </a:xfrm>
          <a:prstGeom prst="rect">
            <a:avLst/>
          </a:prstGeom>
          <a:solidFill>
            <a:schemeClr val="bg1">
              <a:alpha val="7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/>
              <a:t>Surface Point 5</a:t>
            </a:r>
            <a:endParaRPr lang="fr-FR"/>
          </a:p>
        </p:txBody>
      </p:sp>
      <p:sp>
        <p:nvSpPr>
          <p:cNvPr id="20491" name="Szövegdoboz 20"/>
          <p:cNvSpPr txBox="1">
            <a:spLocks noChangeArrowheads="1"/>
          </p:cNvSpPr>
          <p:nvPr/>
        </p:nvSpPr>
        <p:spPr bwMode="auto">
          <a:xfrm>
            <a:off x="7118350" y="3786189"/>
            <a:ext cx="1968500" cy="1384995"/>
          </a:xfrm>
          <a:prstGeom prst="rect">
            <a:avLst/>
          </a:prstGeom>
          <a:solidFill>
            <a:srgbClr val="FFFF0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200" b="1">
                <a:solidFill>
                  <a:srgbClr val="00B050"/>
                </a:solidFill>
              </a:rPr>
              <a:t>Doors of the SX5 are locked during weekends and at night. Without key hall is accessible only through this door which is equipped with a card reader</a:t>
            </a:r>
          </a:p>
        </p:txBody>
      </p:sp>
      <p:sp>
        <p:nvSpPr>
          <p:cNvPr id="2" name="Rectangle 1"/>
          <p:cNvSpPr/>
          <p:nvPr/>
        </p:nvSpPr>
        <p:spPr>
          <a:xfrm rot="463278">
            <a:off x="2955336" y="3295053"/>
            <a:ext cx="1244262" cy="3332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SL53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sz="1600" dirty="0">
                <a:solidFill>
                  <a:schemeClr val="tx1"/>
                </a:solidFill>
              </a:rPr>
              <a:t>3594</a:t>
            </a: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896CA299-B717-A744-8C5F-3D280C69B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294" y="4427820"/>
            <a:ext cx="312906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4C6C11-08E2-0245-9737-B7F2F1729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3635732"/>
            <a:ext cx="312906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dirty="0">
                <a:solidFill>
                  <a:srgbClr val="0000FF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2-16 at 3.04.38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57" y="2156896"/>
            <a:ext cx="9144000" cy="4701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1" y="91440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membrane plant supplying dry-gas for the tracker system is </a:t>
            </a:r>
          </a:p>
          <a:p>
            <a:r>
              <a:rPr lang="en-US" dirty="0"/>
              <a:t>located in bldg#3584 (SH5)</a:t>
            </a:r>
          </a:p>
          <a:p>
            <a:r>
              <a:rPr lang="en-US" dirty="0"/>
              <a:t>The box indicates the approximate location of the plant inside the building.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782534">
            <a:off x="3992315" y="4505837"/>
            <a:ext cx="146531" cy="2818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392" y="3098556"/>
            <a:ext cx="3719311" cy="246404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9" idx="1"/>
            <a:endCxn id="8" idx="3"/>
          </p:cNvCxnSpPr>
          <p:nvPr/>
        </p:nvCxnSpPr>
        <p:spPr>
          <a:xfrm flipH="1">
            <a:off x="4136957" y="4330578"/>
            <a:ext cx="860435" cy="3327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457200" y="-7625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/>
              <a:t>Membrane Plant</a:t>
            </a:r>
          </a:p>
          <a:p>
            <a:pPr fontAlgn="auto">
              <a:spcAft>
                <a:spcPts val="0"/>
              </a:spcAft>
            </a:pPr>
            <a:r>
              <a:rPr lang="en-US" sz="2800" b="1" dirty="0"/>
              <a:t>Building 3584</a:t>
            </a:r>
            <a:endParaRPr lang="en-GB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62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2" y="801470"/>
            <a:ext cx="144779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Compressor</a:t>
            </a:r>
          </a:p>
          <a:p>
            <a:pPr algn="ctr"/>
            <a:r>
              <a:rPr lang="en-US" dirty="0"/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6093345" cy="4572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62000" y="1447800"/>
            <a:ext cx="381000" cy="1752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2" y="1106270"/>
            <a:ext cx="144779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Compressor</a:t>
            </a:r>
          </a:p>
          <a:p>
            <a:pPr algn="ctr"/>
            <a:r>
              <a:rPr lang="en-US" dirty="0"/>
              <a:t>1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19400" y="1752600"/>
            <a:ext cx="381000" cy="1752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14802" y="990602"/>
            <a:ext cx="144779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</a:t>
            </a:r>
          </a:p>
          <a:p>
            <a:pPr algn="ctr"/>
            <a:r>
              <a:rPr lang="en-US" dirty="0"/>
              <a:t>Panel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267200" y="1636932"/>
            <a:ext cx="381000" cy="179206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72201" y="3861048"/>
            <a:ext cx="2743200" cy="258532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Dew point (ADP, at -70.9 in picture above) higher than -40 </a:t>
            </a:r>
            <a:r>
              <a:rPr lang="en-US" dirty="0" err="1"/>
              <a:t>deg</a:t>
            </a:r>
            <a:r>
              <a:rPr lang="en-US" dirty="0"/>
              <a:t> C or pressure below 700 kPa are anomalous and you should </a:t>
            </a:r>
          </a:p>
          <a:p>
            <a:r>
              <a:rPr lang="en-US" b="1" dirty="0">
                <a:solidFill>
                  <a:srgbClr val="FF0000"/>
                </a:solidFill>
              </a:rPr>
              <a:t>call +41 75 411 5503</a:t>
            </a:r>
          </a:p>
          <a:p>
            <a:r>
              <a:rPr lang="en-US" b="1" dirty="0">
                <a:solidFill>
                  <a:srgbClr val="FF0000"/>
                </a:solidFill>
              </a:rPr>
              <a:t>(if not reachable </a:t>
            </a:r>
          </a:p>
          <a:p>
            <a:r>
              <a:rPr lang="en-US" b="1" dirty="0">
                <a:solidFill>
                  <a:srgbClr val="FF0000"/>
                </a:solidFill>
              </a:rPr>
              <a:t>+41 75 411 5502)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-7625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Membrane Plant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72400" y="6245225"/>
            <a:ext cx="5144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    </a:t>
            </a:r>
            <a:fld id="{81059B8C-897A-7643-B638-313E9DC965B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385" y="930845"/>
            <a:ext cx="3352055" cy="2681644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rot="16200000" flipV="1">
            <a:off x="7267999" y="2507332"/>
            <a:ext cx="2612504" cy="1103040"/>
          </a:xfrm>
          <a:prstGeom prst="bentConnector3">
            <a:avLst>
              <a:gd name="adj1" fmla="val 9569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4177441" y="3120222"/>
            <a:ext cx="2223086" cy="65521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451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9734" y="3782498"/>
            <a:ext cx="3833846" cy="30755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105" y="2035128"/>
            <a:ext cx="2108895" cy="17473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144" y="3592297"/>
            <a:ext cx="3857625" cy="327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210" y="2133601"/>
            <a:ext cx="1904999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Compressor  should have zero flow</a:t>
            </a:r>
          </a:p>
        </p:txBody>
      </p:sp>
      <p:cxnSp>
        <p:nvCxnSpPr>
          <p:cNvPr id="4" name="Straight Arrow Connector 3"/>
          <p:cNvCxnSpPr>
            <a:stCxn id="10" idx="2"/>
          </p:cNvCxnSpPr>
          <p:nvPr/>
        </p:nvCxnSpPr>
        <p:spPr>
          <a:xfrm>
            <a:off x="979710" y="3333930"/>
            <a:ext cx="1915891" cy="109384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0032" y="1700808"/>
            <a:ext cx="2160240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Compressor </a:t>
            </a:r>
          </a:p>
          <a:p>
            <a:pPr algn="ctr"/>
            <a:r>
              <a:rPr lang="en-US" dirty="0"/>
              <a:t>should have ~380 m3/h flow</a:t>
            </a:r>
          </a:p>
          <a:p>
            <a:pPr algn="ctr"/>
            <a:r>
              <a:rPr lang="en-US" dirty="0"/>
              <a:t>Pressure should be ~8.0 bar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44208" y="3200401"/>
            <a:ext cx="1321660" cy="122737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772400" y="3200400"/>
            <a:ext cx="152400" cy="1219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400" y="764704"/>
            <a:ext cx="8991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At any given time only one compressor should be active.</a:t>
            </a:r>
          </a:p>
          <a:p>
            <a:r>
              <a:rPr lang="en-US" b="1" dirty="0">
                <a:solidFill>
                  <a:srgbClr val="FF0000"/>
                </a:solidFill>
              </a:rPr>
              <a:t>In case both compressors are active there is something wrong with the system call +41 75 411 5503 (if not reachable: +41 75 411 5502)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-7625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Membrane Plant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806" y="1912932"/>
            <a:ext cx="2504255" cy="206491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2895601" y="2564904"/>
            <a:ext cx="236240" cy="18030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993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2-16 at 3.04.38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57" y="1916832"/>
            <a:ext cx="9144000" cy="4701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1" y="9144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surface dry air plant is also located in bldg#3584 (SH5)</a:t>
            </a:r>
          </a:p>
          <a:p>
            <a:r>
              <a:rPr lang="en-US" dirty="0"/>
              <a:t>The box indicates the approximate location of the plant inside the building.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782534">
            <a:off x="4106497" y="4816399"/>
            <a:ext cx="184792" cy="11635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endCxn id="8" idx="3"/>
          </p:cNvCxnSpPr>
          <p:nvPr/>
        </p:nvCxnSpPr>
        <p:spPr>
          <a:xfrm flipH="1">
            <a:off x="4288906" y="4352926"/>
            <a:ext cx="708486" cy="5425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457200" y="-7625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Dry </a:t>
            </a:r>
            <a:r>
              <a:rPr lang="en-US" dirty="0" err="1"/>
              <a:t>AirPlant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392" y="2743200"/>
            <a:ext cx="3965171" cy="29718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4095751" y="3209926"/>
            <a:ext cx="1133474" cy="4667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362700" y="3394591"/>
            <a:ext cx="504825" cy="5863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93086" y="2867561"/>
            <a:ext cx="16337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Compressor 1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050636" y="3025259"/>
            <a:ext cx="16337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Compressor 2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259B95-83B8-F24F-95D6-5F7EAD23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86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1" y="780288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one of the two compressors should be running at around 50-80% capacity</a:t>
            </a:r>
          </a:p>
          <a:p>
            <a:r>
              <a:rPr lang="en-US" dirty="0"/>
              <a:t>(If the touch screen is off, press one of the arrow keys to switch it on)</a:t>
            </a:r>
          </a:p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-7625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Dry </a:t>
            </a:r>
            <a:r>
              <a:rPr lang="en-US" dirty="0" err="1"/>
              <a:t>AirPlant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392" y="2473424"/>
            <a:ext cx="3965171" cy="29718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endCxn id="2" idx="3"/>
          </p:cNvCxnSpPr>
          <p:nvPr/>
        </p:nvCxnSpPr>
        <p:spPr>
          <a:xfrm flipH="1" flipV="1">
            <a:off x="3026736" y="3443288"/>
            <a:ext cx="2207009" cy="40481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5" idx="1"/>
          </p:cNvCxnSpPr>
          <p:nvPr/>
        </p:nvCxnSpPr>
        <p:spPr>
          <a:xfrm flipV="1">
            <a:off x="5834736" y="3173510"/>
            <a:ext cx="1142432" cy="69691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93" y="1619250"/>
            <a:ext cx="2052042" cy="3648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168" y="1441805"/>
            <a:ext cx="1948168" cy="34634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7195" y="1974809"/>
            <a:ext cx="26019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Consumption ~ 50-80%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44601" y="3086100"/>
            <a:ext cx="1333500" cy="241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>
            <a:stCxn id="12" idx="2"/>
            <a:endCxn id="15" idx="0"/>
          </p:cNvCxnSpPr>
          <p:nvPr/>
        </p:nvCxnSpPr>
        <p:spPr>
          <a:xfrm flipH="1">
            <a:off x="1911351" y="2344141"/>
            <a:ext cx="136841" cy="74195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76420" y="1963685"/>
            <a:ext cx="21403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Consumption ~ 0%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7159625" y="2827660"/>
            <a:ext cx="1333500" cy="241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>
            <a:stCxn id="23" idx="2"/>
            <a:endCxn id="24" idx="0"/>
          </p:cNvCxnSpPr>
          <p:nvPr/>
        </p:nvCxnSpPr>
        <p:spPr>
          <a:xfrm>
            <a:off x="7046585" y="2333017"/>
            <a:ext cx="779790" cy="49464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8602" y="5296239"/>
            <a:ext cx="7943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both compressors are running or the </a:t>
            </a:r>
          </a:p>
          <a:p>
            <a:r>
              <a:rPr lang="en-US" dirty="0"/>
              <a:t>consumption is outside the indicated window</a:t>
            </a:r>
          </a:p>
          <a:p>
            <a:r>
              <a:rPr lang="en-US" dirty="0"/>
              <a:t>by more than 5% </a:t>
            </a:r>
            <a:r>
              <a:rPr lang="en-US" b="1" dirty="0">
                <a:solidFill>
                  <a:srgbClr val="FF0000"/>
                </a:solidFill>
              </a:rPr>
              <a:t>call +41 75 411 5503 ( +41 75 411 5502 if not reachable 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GB" dirty="0">
                <a:solidFill>
                  <a:srgbClr val="FF0000"/>
                </a:solidFill>
              </a:rPr>
              <a:t>A howling noise due to varying consumption is normal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73FC2-6616-194D-8268-E23B29D2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03648" y="489416"/>
            <a:ext cx="629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Case of Problems with the Access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196753"/>
            <a:ext cx="7344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PM54</a:t>
            </a:r>
          </a:p>
          <a:p>
            <a:r>
              <a:rPr lang="en-US" dirty="0"/>
              <a:t>If the access is not given to one of the shifters the second one</a:t>
            </a:r>
          </a:p>
          <a:p>
            <a:r>
              <a:rPr lang="en-US" dirty="0"/>
              <a:t>should let in the colleague via the MAD from the inside</a:t>
            </a:r>
          </a:p>
          <a:p>
            <a:r>
              <a:rPr lang="en-US" dirty="0">
                <a:solidFill>
                  <a:srgbClr val="FF0000"/>
                </a:solidFill>
              </a:rPr>
              <a:t>If both shifters cannot enter, open the MAD from the outside to enter. Call the Fire Brigade (74848) to inform them before and after as you will not be registered underground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Underground UPX56</a:t>
            </a:r>
          </a:p>
          <a:p>
            <a:r>
              <a:rPr lang="en-US" dirty="0"/>
              <a:t>If one of you will have no access to UXC you can enter in UPX56</a:t>
            </a:r>
          </a:p>
          <a:p>
            <a:r>
              <a:rPr lang="en-US" dirty="0"/>
              <a:t>by turning the </a:t>
            </a:r>
            <a:r>
              <a:rPr lang="en-US" dirty="0">
                <a:solidFill>
                  <a:srgbClr val="FF0000"/>
                </a:solidFill>
              </a:rPr>
              <a:t>emergency handle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In this case you MUST reset the handle afterwards with the key</a:t>
            </a:r>
          </a:p>
          <a:p>
            <a:endParaRPr lang="en-US" dirty="0"/>
          </a:p>
          <a:p>
            <a:r>
              <a:rPr lang="en-US" dirty="0"/>
              <a:t>If the key box does not open when exiting, please wait 5 minutes</a:t>
            </a:r>
          </a:p>
          <a:p>
            <a:r>
              <a:rPr lang="en-US" dirty="0"/>
              <a:t>then badge again – if the system takes the key give it, otherwise</a:t>
            </a:r>
          </a:p>
          <a:p>
            <a:r>
              <a:rPr lang="en-US" dirty="0"/>
              <a:t>let it time out (don’t take another key!!) and bring the key up to the </a:t>
            </a:r>
          </a:p>
          <a:p>
            <a:r>
              <a:rPr lang="en-US" dirty="0"/>
              <a:t>control room. Please make a note in the shift report.</a:t>
            </a:r>
          </a:p>
        </p:txBody>
      </p:sp>
    </p:spTree>
    <p:extLst>
      <p:ext uri="{BB962C8B-B14F-4D97-AF65-F5344CB8AC3E}">
        <p14:creationId xmlns:p14="http://schemas.microsoft.com/office/powerpoint/2010/main" val="1269030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2051050" y="260648"/>
            <a:ext cx="520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Access to the Underground Facilities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2696"/>
            <a:ext cx="9302547" cy="61863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48" indent="-285748">
              <a:buFont typeface="Arial"/>
              <a:buChar char="•"/>
              <a:defRPr/>
            </a:pPr>
            <a:r>
              <a:rPr lang="en-US" dirty="0"/>
              <a:t>The PAD on the surface (PM54) should be in closed mode</a:t>
            </a:r>
          </a:p>
          <a:p>
            <a:pPr>
              <a:defRPr/>
            </a:pPr>
            <a:r>
              <a:rPr lang="en-US" dirty="0"/>
              <a:t>     For the tour it can be opened by clicking the green field on the</a:t>
            </a:r>
          </a:p>
          <a:p>
            <a:pPr>
              <a:defRPr/>
            </a:pPr>
            <a:r>
              <a:rPr lang="en-US" dirty="0"/>
              <a:t>     right side of the screen located next to access system screen in the control room</a:t>
            </a:r>
          </a:p>
          <a:p>
            <a:pPr>
              <a:defRPr/>
            </a:pPr>
            <a:r>
              <a:rPr lang="en-US" dirty="0"/>
              <a:t>     After the tour it should be closed again by pressing the red field</a:t>
            </a:r>
          </a:p>
          <a:p>
            <a:pPr marL="285748" indent="-285748">
              <a:buFont typeface="Arial"/>
              <a:buChar char="•"/>
              <a:defRPr/>
            </a:pPr>
            <a:r>
              <a:rPr lang="en-US" dirty="0"/>
              <a:t>In case the PAD cannot be opened or your access card does not work</a:t>
            </a:r>
          </a:p>
          <a:p>
            <a:pPr>
              <a:defRPr/>
            </a:pPr>
            <a:r>
              <a:rPr lang="en-US" dirty="0"/>
              <a:t>     use the key with the blue head to open the MAD.</a:t>
            </a:r>
          </a:p>
          <a:p>
            <a:pPr>
              <a:defRPr/>
            </a:pPr>
            <a:endParaRPr lang="en-US" dirty="0"/>
          </a:p>
          <a:p>
            <a:pPr marL="285748" indent="-285748">
              <a:buFont typeface="Arial"/>
              <a:buChar char="•"/>
              <a:defRPr/>
            </a:pPr>
            <a:r>
              <a:rPr lang="en-US" dirty="0"/>
              <a:t>UPX56 will be in automatic mode and give access by batching.</a:t>
            </a:r>
          </a:p>
          <a:p>
            <a:pPr marL="285748" indent="-285748">
              <a:buFont typeface="Arial"/>
              <a:buChar char="•"/>
              <a:defRPr/>
            </a:pPr>
            <a:r>
              <a:rPr lang="en-US" dirty="0"/>
              <a:t>In case one of the shifter cannot enter the other one should let him/her in with </a:t>
            </a:r>
          </a:p>
          <a:p>
            <a:pPr>
              <a:defRPr/>
            </a:pPr>
            <a:r>
              <a:rPr lang="en-US" dirty="0"/>
              <a:t>     the MAD key – as for visitors</a:t>
            </a:r>
          </a:p>
          <a:p>
            <a:pPr marL="285748" indent="-285748"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In case the access system does not work at all, pull the green handle and enter.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    In this case it is important to re-arm the door with the small key after the tour.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    Call the Fire Brigade (74848) to inform them as you will be not registered underground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5748" indent="-285748">
              <a:buFont typeface="Arial"/>
              <a:buChar char="•"/>
              <a:defRPr/>
            </a:pPr>
            <a:r>
              <a:rPr lang="en-US" dirty="0"/>
              <a:t>The lights in UXC should stay on all times</a:t>
            </a:r>
          </a:p>
          <a:p>
            <a:pPr marL="285748" indent="-285748">
              <a:buFont typeface="Arial"/>
              <a:buChar char="•"/>
              <a:defRPr/>
            </a:pPr>
            <a:r>
              <a:rPr lang="en-US" dirty="0"/>
              <a:t>In case you find them off, go to level -3 and switch them back on</a:t>
            </a:r>
          </a:p>
          <a:p>
            <a:pPr marL="285748" indent="-285748">
              <a:buFont typeface="Arial"/>
              <a:buChar char="•"/>
              <a:defRPr/>
            </a:pPr>
            <a:endParaRPr lang="en-US" dirty="0"/>
          </a:p>
          <a:p>
            <a:pPr marL="285748" indent="-285748">
              <a:buFont typeface="Arial"/>
              <a:buChar char="•"/>
              <a:defRPr/>
            </a:pPr>
            <a:r>
              <a:rPr lang="en-US" dirty="0"/>
              <a:t>You have to visit:  </a:t>
            </a:r>
          </a:p>
          <a:p>
            <a:pPr>
              <a:defRPr/>
            </a:pPr>
            <a:r>
              <a:rPr lang="en-US" dirty="0"/>
              <a:t>     </a:t>
            </a:r>
            <a:r>
              <a:rPr lang="en-US" b="1" dirty="0"/>
              <a:t>USC 55 </a:t>
            </a:r>
            <a:r>
              <a:rPr lang="en-US" dirty="0"/>
              <a:t>: S2-counting room, S4-rack area, S1-counting room, </a:t>
            </a:r>
          </a:p>
          <a:p>
            <a:pPr>
              <a:defRPr/>
            </a:pPr>
            <a:r>
              <a:rPr lang="en-US" dirty="0"/>
              <a:t>                     S1-CV room, USC gas room </a:t>
            </a:r>
          </a:p>
          <a:p>
            <a:pPr>
              <a:defRPr/>
            </a:pPr>
            <a:r>
              <a:rPr lang="en-US" dirty="0"/>
              <a:t>     </a:t>
            </a:r>
            <a:r>
              <a:rPr lang="en-US" b="1" dirty="0"/>
              <a:t>UXC 55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Please also check the bathrooms in USC S1 and UXC X1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06"/>
            <a:ext cx="8229600" cy="1143000"/>
          </a:xfrm>
        </p:spPr>
        <p:txBody>
          <a:bodyPr/>
          <a:lstStyle/>
          <a:p>
            <a:r>
              <a:rPr lang="en-US" sz="2800" dirty="0"/>
              <a:t>All racks to be checked in S2/S4 </a:t>
            </a:r>
            <a:br>
              <a:rPr lang="en-US" sz="2800" dirty="0"/>
            </a:br>
            <a:r>
              <a:rPr lang="en-US" sz="2800" dirty="0"/>
              <a:t>in alphabetical 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1F565-CCE2-4747-93C0-471519255D8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5253007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find a rack off, please:</a:t>
            </a:r>
          </a:p>
          <a:p>
            <a:r>
              <a:rPr lang="en-US" dirty="0"/>
              <a:t>For those indicated in </a:t>
            </a:r>
            <a:r>
              <a:rPr lang="en-US" dirty="0">
                <a:solidFill>
                  <a:srgbClr val="0000FF"/>
                </a:solidFill>
              </a:rPr>
              <a:t>blue</a:t>
            </a:r>
            <a:r>
              <a:rPr lang="en-US" dirty="0"/>
              <a:t>, mention it in the shift report</a:t>
            </a:r>
          </a:p>
          <a:p>
            <a:r>
              <a:rPr lang="en-US" dirty="0"/>
              <a:t>                 indicated in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, call </a:t>
            </a:r>
            <a:r>
              <a:rPr lang="en-US" b="1" dirty="0">
                <a:solidFill>
                  <a:srgbClr val="FF0000"/>
                </a:solidFill>
              </a:rPr>
              <a:t>+41 75 411 5503 (if not reachable: +41 75 411 5502)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       </a:t>
            </a:r>
            <a:r>
              <a:rPr lang="en-US" dirty="0"/>
              <a:t>indicated in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, send an Email to </a:t>
            </a:r>
            <a:r>
              <a:rPr lang="en-US" dirty="0" err="1"/>
              <a:t>cms-dcs@cern.ch</a:t>
            </a:r>
            <a:r>
              <a:rPr lang="en-US" dirty="0"/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03648" y="2132856"/>
            <a:ext cx="0" cy="1296144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03649" y="6453336"/>
            <a:ext cx="539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 your tour by going down to level -2 (=S1)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865993"/>
              </p:ext>
            </p:extLst>
          </p:nvPr>
        </p:nvGraphicFramePr>
        <p:xfrm>
          <a:off x="223040" y="1113657"/>
          <a:ext cx="8491347" cy="3683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107265445"/>
                    </a:ext>
                  </a:extLst>
                </a:gridCol>
                <a:gridCol w="1359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48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982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S2A04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S2B10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B050"/>
                          </a:solidFill>
                        </a:rPr>
                        <a:t>S2C05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S2D16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S2F16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690395"/>
                  </a:ext>
                </a:extLst>
              </a:tr>
              <a:tr h="39691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S2B17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S2C07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S2D19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S2F18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153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S2C18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S2F19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919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S2A12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919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S2A15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91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919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S2A19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9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849768" y="1988840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4136" y="4931876"/>
            <a:ext cx="627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</a:t>
            </a:r>
            <a:r>
              <a:rPr lang="en-US" b="1" dirty="0"/>
              <a:t>S4</a:t>
            </a:r>
            <a:r>
              <a:rPr lang="en-US" dirty="0"/>
              <a:t>, (right of the elevator) please check </a:t>
            </a:r>
            <a:r>
              <a:rPr lang="en-US" dirty="0">
                <a:solidFill>
                  <a:srgbClr val="FF0000"/>
                </a:solidFill>
              </a:rPr>
              <a:t>S4F08 &amp; S4F09</a:t>
            </a:r>
            <a:r>
              <a:rPr lang="en-US" dirty="0"/>
              <a:t> 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899592" y="3573016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439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14" y="3140968"/>
            <a:ext cx="3834080" cy="363600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4E7D-260F-4A85-9970-CD736201E4B0}" type="slidenum">
              <a:rPr lang="en-GB" smtClean="0"/>
              <a:t>22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483769" y="5877272"/>
            <a:ext cx="360040" cy="252028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96478" y="2522197"/>
            <a:ext cx="5075694" cy="3362647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27585" y="1429246"/>
            <a:ext cx="652743" cy="2769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S2B18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5002" y="1717277"/>
            <a:ext cx="652743" cy="2769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S2B17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15968" y="2215816"/>
            <a:ext cx="636713" cy="2769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S2F16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stCxn id="11" idx="3"/>
            <a:endCxn id="5" idx="0"/>
          </p:cNvCxnSpPr>
          <p:nvPr/>
        </p:nvCxnSpPr>
        <p:spPr>
          <a:xfrm flipV="1">
            <a:off x="2843808" y="4203522"/>
            <a:ext cx="2109192" cy="17997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1450" y="921413"/>
            <a:ext cx="45063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S2F16: DCS PCs in Dell blade system. </a:t>
            </a:r>
          </a:p>
          <a:p>
            <a:endParaRPr lang="en-US" dirty="0"/>
          </a:p>
          <a:p>
            <a:r>
              <a:rPr lang="en-US" dirty="0"/>
              <a:t>The two computers indicated by the boxes</a:t>
            </a:r>
          </a:p>
          <a:p>
            <a:r>
              <a:rPr lang="en-US" dirty="0"/>
              <a:t>should be on. </a:t>
            </a:r>
            <a:r>
              <a:rPr lang="en-US" b="1" dirty="0">
                <a:solidFill>
                  <a:srgbClr val="FF0000"/>
                </a:solidFill>
              </a:rPr>
              <a:t>If any of them is off, </a:t>
            </a:r>
          </a:p>
          <a:p>
            <a:r>
              <a:rPr lang="en-US" b="1" dirty="0">
                <a:solidFill>
                  <a:srgbClr val="FF0000"/>
                </a:solidFill>
              </a:rPr>
              <a:t>call +41 75 411 5503 </a:t>
            </a:r>
          </a:p>
          <a:p>
            <a:r>
              <a:rPr lang="en-US" b="1" dirty="0">
                <a:solidFill>
                  <a:srgbClr val="FF0000"/>
                </a:solidFill>
              </a:rPr>
              <a:t>(if not reachable: +41 75 411 5502)</a:t>
            </a:r>
          </a:p>
        </p:txBody>
      </p:sp>
      <p:sp>
        <p:nvSpPr>
          <p:cNvPr id="6" name="Rectangle 5"/>
          <p:cNvSpPr/>
          <p:nvPr/>
        </p:nvSpPr>
        <p:spPr>
          <a:xfrm rot="10800000">
            <a:off x="6215063" y="3622727"/>
            <a:ext cx="223365" cy="6789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637214" y="3581400"/>
            <a:ext cx="220662" cy="660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>
          <a:xfrm>
            <a:off x="3898404" y="2676525"/>
            <a:ext cx="2540023" cy="12856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0" idx="1"/>
          </p:cNvCxnSpPr>
          <p:nvPr/>
        </p:nvCxnSpPr>
        <p:spPr>
          <a:xfrm>
            <a:off x="3486150" y="2828925"/>
            <a:ext cx="2151063" cy="1082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4572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/>
              <a:t>Racks in S2 </a:t>
            </a:r>
          </a:p>
          <a:p>
            <a:pPr fontAlgn="auto">
              <a:spcAft>
                <a:spcPts val="0"/>
              </a:spcAft>
            </a:pPr>
            <a:r>
              <a:rPr lang="en-US" sz="2000" b="1" dirty="0"/>
              <a:t>Tracker Hardware in USC Counting Rooms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699362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7" y="3132000"/>
            <a:ext cx="3834080" cy="363600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4E7D-260F-4A85-9970-CD736201E4B0}" type="slidenum">
              <a:rPr lang="en-GB" smtClean="0"/>
              <a:t>23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155719" y="6129300"/>
            <a:ext cx="360040" cy="252028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5" y="1429246"/>
            <a:ext cx="652743" cy="2769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S2B18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5002" y="1717277"/>
            <a:ext cx="652743" cy="2769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S2B17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2339" y="1938818"/>
            <a:ext cx="652743" cy="2769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S2C18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cxnSpLocks/>
            <a:stCxn id="11" idx="3"/>
          </p:cNvCxnSpPr>
          <p:nvPr/>
        </p:nvCxnSpPr>
        <p:spPr>
          <a:xfrm flipV="1">
            <a:off x="1515759" y="3227788"/>
            <a:ext cx="3875001" cy="30275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1450" y="921413"/>
            <a:ext cx="42755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S2C18: DCS PCs </a:t>
            </a:r>
          </a:p>
          <a:p>
            <a:endParaRPr lang="en-US" dirty="0"/>
          </a:p>
          <a:p>
            <a:r>
              <a:rPr lang="en-US" dirty="0"/>
              <a:t>The two computer indicated by the box</a:t>
            </a:r>
          </a:p>
          <a:p>
            <a:r>
              <a:rPr lang="en-US" dirty="0"/>
              <a:t>should be on. </a:t>
            </a:r>
            <a:r>
              <a:rPr lang="en-US" b="1" dirty="0">
                <a:solidFill>
                  <a:srgbClr val="FF0000"/>
                </a:solidFill>
              </a:rPr>
              <a:t>If any of them is off, </a:t>
            </a:r>
          </a:p>
          <a:p>
            <a:r>
              <a:rPr lang="en-US" b="1" dirty="0">
                <a:solidFill>
                  <a:srgbClr val="FF0000"/>
                </a:solidFill>
              </a:rPr>
              <a:t>call +41 75 411 5503 </a:t>
            </a:r>
          </a:p>
          <a:p>
            <a:r>
              <a:rPr lang="en-US" b="1" dirty="0">
                <a:solidFill>
                  <a:srgbClr val="FF0000"/>
                </a:solidFill>
              </a:rPr>
              <a:t>(if not reachable:+ 41 75 411 5502)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/>
              <a:t>Racks in S2</a:t>
            </a:r>
          </a:p>
          <a:p>
            <a:pPr fontAlgn="auto">
              <a:spcAft>
                <a:spcPts val="0"/>
              </a:spcAft>
            </a:pPr>
            <a:r>
              <a:rPr lang="en-US" sz="2000" b="1" dirty="0"/>
              <a:t>Tracker Hardware in USC Counting Rooms</a:t>
            </a:r>
            <a:endParaRPr lang="en-GB" sz="2000" b="1" dirty="0"/>
          </a:p>
        </p:txBody>
      </p:sp>
      <p:pic>
        <p:nvPicPr>
          <p:cNvPr id="16" name="Рисунок 5" descr="Изображение выглядит как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D6115243-009D-B44A-AFEC-C4F9FE4B6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782" y="1468286"/>
            <a:ext cx="3162699" cy="3316439"/>
          </a:xfrm>
          <a:prstGeom prst="rect">
            <a:avLst/>
          </a:prstGeom>
        </p:spPr>
      </p:pic>
      <p:sp>
        <p:nvSpPr>
          <p:cNvPr id="18" name="Rectangle 26">
            <a:extLst>
              <a:ext uri="{FF2B5EF4-FFF2-40B4-BE49-F238E27FC236}">
                <a16:creationId xmlns:a16="http://schemas.microsoft.com/office/drawing/2014/main" id="{31158992-2ACF-7A4D-BF3A-3A7E7A300107}"/>
              </a:ext>
            </a:extLst>
          </p:cNvPr>
          <p:cNvSpPr/>
          <p:nvPr/>
        </p:nvSpPr>
        <p:spPr>
          <a:xfrm rot="5400000">
            <a:off x="6931047" y="1508942"/>
            <a:ext cx="276999" cy="2457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4139182" y="1798576"/>
            <a:ext cx="2503157" cy="9729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0F726B0-6AE1-BE4D-8DF6-CFDAF35F1D03}"/>
              </a:ext>
            </a:extLst>
          </p:cNvPr>
          <p:cNvSpPr txBox="1"/>
          <p:nvPr/>
        </p:nvSpPr>
        <p:spPr>
          <a:xfrm>
            <a:off x="6440084" y="2924944"/>
            <a:ext cx="1258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S2C18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07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7939A-98FA-CB4A-8636-BC5AF378040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/>
              <a:t>All racks to be checked in S1 </a:t>
            </a:r>
            <a:br>
              <a:rPr lang="en-US" sz="2800" dirty="0"/>
            </a:br>
            <a:r>
              <a:rPr lang="en-US" sz="2800" dirty="0"/>
              <a:t>in alphabetical order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1628801"/>
            <a:ext cx="33906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S1A01 – S1A09, </a:t>
            </a:r>
            <a:r>
              <a:rPr lang="en-US" b="1" dirty="0">
                <a:solidFill>
                  <a:srgbClr val="00B050"/>
                </a:solidFill>
              </a:rPr>
              <a:t>S1A15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S1B12, S1B13, S1B14, S1B15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S1C14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S1G02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4000" y="4366845"/>
            <a:ext cx="61051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find any of the racks off indicated in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, please call </a:t>
            </a:r>
          </a:p>
          <a:p>
            <a:r>
              <a:rPr lang="en-US" b="1" dirty="0">
                <a:solidFill>
                  <a:srgbClr val="FF0000"/>
                </a:solidFill>
              </a:rPr>
              <a:t>+41 75 411 5503 (if not reachable: +41 75 411 5502)</a:t>
            </a:r>
          </a:p>
          <a:p>
            <a:r>
              <a:rPr lang="en-US" dirty="0"/>
              <a:t>If you find any of the racks off indicated in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, please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send an Email to </a:t>
            </a:r>
            <a:r>
              <a:rPr lang="en-US" dirty="0" err="1"/>
              <a:t>cms-dcs@cern.ch</a:t>
            </a:r>
            <a:endParaRPr lang="en-US" dirty="0"/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4000" y="6165304"/>
            <a:ext cx="554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 your tour by going to the CV- Cooling room</a:t>
            </a:r>
          </a:p>
        </p:txBody>
      </p:sp>
    </p:spTree>
    <p:extLst>
      <p:ext uri="{BB962C8B-B14F-4D97-AF65-F5344CB8AC3E}">
        <p14:creationId xmlns:p14="http://schemas.microsoft.com/office/powerpoint/2010/main" val="4024390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>
            <a:spLocks noGrp="1"/>
          </p:cNvSpPr>
          <p:nvPr>
            <p:ph type="title"/>
          </p:nvPr>
        </p:nvSpPr>
        <p:spPr>
          <a:xfrm>
            <a:off x="760413" y="84138"/>
            <a:ext cx="7704137" cy="60801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CMS cooling YETS - USC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19672" y="3861048"/>
            <a:ext cx="4267200" cy="2590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600" dirty="0"/>
              <a:t>CV zone - circuits in operation (pumps on)</a:t>
            </a:r>
          </a:p>
          <a:p>
            <a:pPr>
              <a:defRPr/>
            </a:pPr>
            <a:r>
              <a:rPr lang="en-US" sz="1600" dirty="0"/>
              <a:t>RACK, ECAL, ENDCAP, YOKE and BUSBAR CIRCUITS</a:t>
            </a:r>
          </a:p>
          <a:p>
            <a:pPr marL="0" indent="0">
              <a:buNone/>
              <a:defRPr/>
            </a:pPr>
            <a:r>
              <a:rPr lang="en-US" sz="1600" dirty="0"/>
              <a:t>Check for water leaks next to the pumps or the </a:t>
            </a:r>
            <a:r>
              <a:rPr lang="en-US" sz="1600" dirty="0" err="1"/>
              <a:t>purgers</a:t>
            </a:r>
            <a:r>
              <a:rPr lang="en-US" sz="1600" dirty="0"/>
              <a:t> lines (see pictures)</a:t>
            </a:r>
          </a:p>
          <a:p>
            <a:pPr marL="0" indent="0">
              <a:buNone/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In case of problems, call TI desk 72201</a:t>
            </a:r>
          </a:p>
          <a:p>
            <a:pPr marL="0" indent="0">
              <a:lnSpc>
                <a:spcPct val="60000"/>
              </a:lnSpc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and ask for EN/CV piquet</a:t>
            </a: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32772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2463" y="977901"/>
            <a:ext cx="2160587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14401"/>
            <a:ext cx="23749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70064" y="1022350"/>
            <a:ext cx="249237" cy="1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539876" y="1028701"/>
            <a:ext cx="207963" cy="193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790701" y="1604964"/>
            <a:ext cx="133032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600" b="1" dirty="0" err="1"/>
              <a:t>Purgers</a:t>
            </a:r>
            <a:r>
              <a:rPr lang="fr-FR" sz="1600" b="1" dirty="0"/>
              <a:t> on Rack circuit</a:t>
            </a:r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 rot="16200000" flipV="1">
            <a:off x="2062163" y="1101725"/>
            <a:ext cx="414338" cy="541337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6238" y="3254375"/>
            <a:ext cx="129540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600" b="1" dirty="0"/>
              <a:t>Purge </a:t>
            </a:r>
            <a:r>
              <a:rPr lang="fr-FR" sz="1600" b="1" dirty="0" err="1"/>
              <a:t>lines</a:t>
            </a:r>
            <a:endParaRPr lang="fr-FR" sz="1600" b="1" dirty="0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rot="16200000">
            <a:off x="3255963" y="2092325"/>
            <a:ext cx="1187450" cy="113030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 rot="16200000" flipV="1">
            <a:off x="2144714" y="2111376"/>
            <a:ext cx="452437" cy="1827213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 rot="16200000" flipV="1">
            <a:off x="1952625" y="992188"/>
            <a:ext cx="382588" cy="792162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rot="16200000" flipV="1">
            <a:off x="2163763" y="2130426"/>
            <a:ext cx="288925" cy="1952625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rot="16200000">
            <a:off x="3127377" y="2171701"/>
            <a:ext cx="1236662" cy="922337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7939A-98FA-CB4A-8636-BC5AF378040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1601" y="6245225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 your tour by going to the USC gas room </a:t>
            </a:r>
          </a:p>
        </p:txBody>
      </p:sp>
    </p:spTree>
    <p:extLst>
      <p:ext uri="{BB962C8B-B14F-4D97-AF65-F5344CB8AC3E}">
        <p14:creationId xmlns:p14="http://schemas.microsoft.com/office/powerpoint/2010/main" val="1468402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000" y="3861048"/>
            <a:ext cx="3384000" cy="298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4E7D-260F-4A85-9970-CD736201E4B0}" type="slidenum">
              <a:rPr lang="en-GB" smtClean="0"/>
              <a:t>26</a:t>
            </a:fld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516217" y="4941168"/>
            <a:ext cx="277923" cy="216024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Elbow Connector 14"/>
          <p:cNvCxnSpPr>
            <a:stCxn id="14" idx="1"/>
            <a:endCxn id="4" idx="3"/>
          </p:cNvCxnSpPr>
          <p:nvPr/>
        </p:nvCxnSpPr>
        <p:spPr>
          <a:xfrm rot="10800000">
            <a:off x="5436096" y="3664412"/>
            <a:ext cx="1080120" cy="1384769"/>
          </a:xfrm>
          <a:prstGeom prst="bentConnector3">
            <a:avLst>
              <a:gd name="adj1" fmla="val 10317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844824"/>
            <a:ext cx="5256584" cy="36391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497" y="620688"/>
            <a:ext cx="5256584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Rack S1K04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If anything out of limit call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+41 75 411 5503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6" y="5877272"/>
            <a:ext cx="2480167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Dew points measured </a:t>
            </a:r>
          </a:p>
          <a:p>
            <a:pPr algn="ctr"/>
            <a:r>
              <a:rPr lang="en-US" dirty="0"/>
              <a:t>by </a:t>
            </a:r>
            <a:r>
              <a:rPr lang="en-US" dirty="0" err="1"/>
              <a:t>Vaisala</a:t>
            </a:r>
            <a:r>
              <a:rPr lang="en-US" dirty="0"/>
              <a:t> sensors</a:t>
            </a:r>
          </a:p>
          <a:p>
            <a:pPr algn="ctr"/>
            <a:r>
              <a:rPr lang="en-US" dirty="0"/>
              <a:t>should be &lt; -40 </a:t>
            </a:r>
            <a:r>
              <a:rPr lang="en-US" dirty="0" err="1"/>
              <a:t>deg</a:t>
            </a:r>
            <a:r>
              <a:rPr lang="en-US" dirty="0"/>
              <a:t> C</a:t>
            </a:r>
            <a:endParaRPr lang="en-GB" dirty="0"/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V="1">
            <a:off x="1275580" y="4149080"/>
            <a:ext cx="272085" cy="17281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0"/>
          </p:cNvCxnSpPr>
          <p:nvPr/>
        </p:nvCxnSpPr>
        <p:spPr>
          <a:xfrm flipV="1">
            <a:off x="1275580" y="4149080"/>
            <a:ext cx="848149" cy="17281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91543" y="836714"/>
            <a:ext cx="3057312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Total flow from surface plant</a:t>
            </a:r>
          </a:p>
          <a:p>
            <a:pPr algn="ctr"/>
            <a:r>
              <a:rPr lang="en-US" dirty="0"/>
              <a:t>should be &gt; 3000 l/min</a:t>
            </a:r>
            <a:endParaRPr lang="en-GB" dirty="0"/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>
            <a:off x="3203849" y="1159880"/>
            <a:ext cx="2087694" cy="2341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34705" y="1844825"/>
            <a:ext cx="3570208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pressure from surface plant</a:t>
            </a:r>
          </a:p>
          <a:p>
            <a:pPr algn="ctr"/>
            <a:r>
              <a:rPr lang="en-US" dirty="0"/>
              <a:t>should be &gt;6.5 bar</a:t>
            </a:r>
            <a:endParaRPr lang="en-GB" dirty="0"/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flipH="1">
            <a:off x="4355978" y="2167991"/>
            <a:ext cx="1078727" cy="126100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73089" y="2924945"/>
            <a:ext cx="2300631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Exhaust valve status</a:t>
            </a:r>
          </a:p>
          <a:p>
            <a:pPr algn="ctr"/>
            <a:r>
              <a:rPr lang="en-US" dirty="0"/>
              <a:t>should be closed</a:t>
            </a:r>
            <a:endParaRPr lang="en-GB" dirty="0"/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>
          <a:xfrm flipH="1">
            <a:off x="3707906" y="3248111"/>
            <a:ext cx="2465183" cy="7569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49129" y="5651957"/>
            <a:ext cx="2723823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Status of valve to tracker</a:t>
            </a:r>
          </a:p>
          <a:p>
            <a:pPr algn="ctr"/>
            <a:r>
              <a:rPr lang="en-US" dirty="0"/>
              <a:t>should be open</a:t>
            </a:r>
            <a:endParaRPr lang="en-GB" dirty="0"/>
          </a:p>
        </p:txBody>
      </p:sp>
      <p:cxnSp>
        <p:nvCxnSpPr>
          <p:cNvPr id="34" name="Straight Arrow Connector 33"/>
          <p:cNvCxnSpPr>
            <a:stCxn id="33" idx="0"/>
          </p:cNvCxnSpPr>
          <p:nvPr/>
        </p:nvCxnSpPr>
        <p:spPr>
          <a:xfrm flipH="1" flipV="1">
            <a:off x="1907706" y="3294279"/>
            <a:ext cx="2103335" cy="23576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5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USC Gas Room (UGX5)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72498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764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USC Gas Room</a:t>
            </a:r>
            <a:endParaRPr lang="en-GB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000" y="3861048"/>
            <a:ext cx="3384000" cy="298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16217" y="5086756"/>
            <a:ext cx="277923" cy="216024"/>
          </a:xfrm>
          <a:prstGeom prst="rect">
            <a:avLst/>
          </a:prstGeom>
          <a:solidFill>
            <a:srgbClr val="0000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Elbow Connector 14"/>
          <p:cNvCxnSpPr>
            <a:stCxn id="14" idx="1"/>
            <a:endCxn id="16" idx="3"/>
          </p:cNvCxnSpPr>
          <p:nvPr/>
        </p:nvCxnSpPr>
        <p:spPr>
          <a:xfrm rot="10800000">
            <a:off x="4940301" y="2543384"/>
            <a:ext cx="1575917" cy="2651385"/>
          </a:xfrm>
          <a:prstGeom prst="bentConnector3">
            <a:avLst>
              <a:gd name="adj1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773668"/>
            <a:ext cx="46355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Rack S1K05</a:t>
            </a:r>
          </a:p>
          <a:p>
            <a:endParaRPr lang="en-US" sz="2800" b="1" dirty="0"/>
          </a:p>
          <a:p>
            <a:r>
              <a:rPr lang="en-US" sz="2800" b="1" dirty="0"/>
              <a:t>must be powered, </a:t>
            </a:r>
          </a:p>
          <a:p>
            <a:r>
              <a:rPr lang="en-US" sz="2800" b="1" dirty="0"/>
              <a:t>and the 3 LEDs indicated must be on – if not 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call +41 75 411 5503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(if not reachable: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+41 75 411 5502)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C091E-70DB-764C-B319-2751AD93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7939A-98FA-CB4A-8636-BC5AF378040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" name="Рисунок 3" descr="Изображение выглядит как внутренний, шкафчик, печь, кухня&#10;&#10;Автоматически созданное описание">
            <a:extLst>
              <a:ext uri="{FF2B5EF4-FFF2-40B4-BE49-F238E27FC236}">
                <a16:creationId xmlns:a16="http://schemas.microsoft.com/office/drawing/2014/main" id="{CD96DE64-3C31-4D4F-A6C3-881792F6A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711" y="1029055"/>
            <a:ext cx="4239289" cy="2721429"/>
          </a:xfrm>
          <a:prstGeom prst="rect">
            <a:avLst/>
          </a:prstGeom>
        </p:spPr>
      </p:pic>
      <p:sp>
        <p:nvSpPr>
          <p:cNvPr id="9" name="Прямоугольник 28">
            <a:extLst>
              <a:ext uri="{FF2B5EF4-FFF2-40B4-BE49-F238E27FC236}">
                <a16:creationId xmlns:a16="http://schemas.microsoft.com/office/drawing/2014/main" id="{7A47FFEB-5FCF-7547-8BBB-D64D532A9215}"/>
              </a:ext>
            </a:extLst>
          </p:cNvPr>
          <p:cNvSpPr/>
          <p:nvPr/>
        </p:nvSpPr>
        <p:spPr>
          <a:xfrm>
            <a:off x="6516216" y="1468417"/>
            <a:ext cx="755441" cy="846363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12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000" y="3861048"/>
            <a:ext cx="3384000" cy="298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764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USC Gas Room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4E7D-260F-4A85-9970-CD736201E4B0}" type="slidenum">
              <a:rPr lang="en-GB" smtClean="0"/>
              <a:t>28</a:t>
            </a:fld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526326" y="5229201"/>
            <a:ext cx="277923" cy="216024"/>
          </a:xfrm>
          <a:prstGeom prst="rect">
            <a:avLst/>
          </a:prstGeom>
          <a:solidFill>
            <a:srgbClr val="0000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Elbow Connector 14"/>
          <p:cNvCxnSpPr>
            <a:stCxn id="14" idx="1"/>
            <a:endCxn id="9" idx="2"/>
          </p:cNvCxnSpPr>
          <p:nvPr/>
        </p:nvCxnSpPr>
        <p:spPr>
          <a:xfrm rot="10800000">
            <a:off x="4790080" y="4117832"/>
            <a:ext cx="1736247" cy="1219382"/>
          </a:xfrm>
          <a:prstGeom prst="bentConnector3">
            <a:avLst>
              <a:gd name="adj1" fmla="val 67189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9024" y="2284328"/>
            <a:ext cx="5535104" cy="3667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9" y="548681"/>
            <a:ext cx="4103952" cy="1902777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051721" y="3481866"/>
            <a:ext cx="1584176" cy="81123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164487" y="4543818"/>
            <a:ext cx="1584176" cy="81123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Elbow Connector 5"/>
          <p:cNvCxnSpPr>
            <a:stCxn id="3" idx="1"/>
            <a:endCxn id="10" idx="0"/>
          </p:cNvCxnSpPr>
          <p:nvPr/>
        </p:nvCxnSpPr>
        <p:spPr>
          <a:xfrm rot="10800000" flipV="1">
            <a:off x="2843810" y="1500069"/>
            <a:ext cx="2160241" cy="1981797"/>
          </a:xfrm>
          <a:prstGeom prst="bentConnector2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2564905"/>
            <a:ext cx="4103952" cy="161622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cxnSp>
        <p:nvCxnSpPr>
          <p:cNvPr id="22" name="Elbow Connector 21"/>
          <p:cNvCxnSpPr>
            <a:stCxn id="7" idx="1"/>
            <a:endCxn id="11" idx="3"/>
          </p:cNvCxnSpPr>
          <p:nvPr/>
        </p:nvCxnSpPr>
        <p:spPr>
          <a:xfrm rot="10800000" flipV="1">
            <a:off x="3748662" y="3373017"/>
            <a:ext cx="1255386" cy="1576416"/>
          </a:xfrm>
          <a:prstGeom prst="bentConnector3">
            <a:avLst>
              <a:gd name="adj1" fmla="val 2799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84447" y="4001869"/>
            <a:ext cx="229606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should be &gt;14000 if not call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+41 75 411 5503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(if not reachable: +41 75 411 5502)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1" y="773668"/>
            <a:ext cx="37444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Rack S1K06</a:t>
            </a:r>
            <a:endParaRPr lang="en-GB" sz="28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6414" y="2673449"/>
            <a:ext cx="1937986" cy="131783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5286" y="681891"/>
            <a:ext cx="1869114" cy="129400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6259992" y="1988840"/>
            <a:ext cx="2859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should be  &gt;15000 if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not call +41 75 411 5503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(if not reachable: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+41 75 411 5502)</a:t>
            </a:r>
          </a:p>
        </p:txBody>
      </p:sp>
    </p:spTree>
    <p:extLst>
      <p:ext uri="{BB962C8B-B14F-4D97-AF65-F5344CB8AC3E}">
        <p14:creationId xmlns:p14="http://schemas.microsoft.com/office/powerpoint/2010/main" val="3684001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215" y="1549101"/>
            <a:ext cx="5215455" cy="3050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USC Gas Room (UGX5)</a:t>
            </a:r>
            <a:endParaRPr lang="en-GB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384" y="3940714"/>
            <a:ext cx="3384000" cy="298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6794" y="3617623"/>
            <a:ext cx="1779651" cy="31638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" y="773668"/>
            <a:ext cx="41818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Dry gas panel on wall</a:t>
            </a:r>
            <a:endParaRPr lang="en-GB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496" y="5877272"/>
            <a:ext cx="2480167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Dew points measured </a:t>
            </a:r>
          </a:p>
          <a:p>
            <a:pPr algn="ctr"/>
            <a:r>
              <a:rPr lang="en-US" dirty="0"/>
              <a:t>by </a:t>
            </a:r>
            <a:r>
              <a:rPr lang="en-US" dirty="0" err="1"/>
              <a:t>Vaisala</a:t>
            </a:r>
            <a:r>
              <a:rPr lang="en-US" dirty="0"/>
              <a:t> sensors</a:t>
            </a:r>
          </a:p>
          <a:p>
            <a:pPr algn="ctr"/>
            <a:r>
              <a:rPr lang="en-US" dirty="0"/>
              <a:t>should be &lt; -40 </a:t>
            </a:r>
            <a:r>
              <a:rPr lang="en-US" dirty="0" err="1"/>
              <a:t>deg</a:t>
            </a:r>
            <a:r>
              <a:rPr lang="en-US" dirty="0"/>
              <a:t> C</a:t>
            </a:r>
            <a:endParaRPr lang="en-GB" dirty="0"/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V="1">
            <a:off x="1275580" y="4149080"/>
            <a:ext cx="272085" cy="17281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0"/>
          </p:cNvCxnSpPr>
          <p:nvPr/>
        </p:nvCxnSpPr>
        <p:spPr>
          <a:xfrm flipV="1">
            <a:off x="1275580" y="4149080"/>
            <a:ext cx="848149" cy="17281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32919" y="836714"/>
            <a:ext cx="3057312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Total flow from surface plant</a:t>
            </a:r>
          </a:p>
          <a:p>
            <a:pPr algn="ctr"/>
            <a:r>
              <a:rPr lang="en-US" dirty="0"/>
              <a:t>should be &gt; 3800 l/min</a:t>
            </a:r>
            <a:endParaRPr lang="en-GB" dirty="0"/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>
            <a:off x="3466433" y="1159880"/>
            <a:ext cx="2166486" cy="20455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32241" y="1844825"/>
            <a:ext cx="3570208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pressure from surface plant</a:t>
            </a:r>
          </a:p>
          <a:p>
            <a:pPr algn="ctr"/>
            <a:r>
              <a:rPr lang="en-US" dirty="0"/>
              <a:t>should be &gt; 7 bar</a:t>
            </a:r>
            <a:endParaRPr lang="en-GB" dirty="0"/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flipH="1">
            <a:off x="5006034" y="2167991"/>
            <a:ext cx="526207" cy="100811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29926" y="5199535"/>
            <a:ext cx="2300631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Exhaust valve status</a:t>
            </a:r>
          </a:p>
          <a:p>
            <a:pPr algn="ctr"/>
            <a:r>
              <a:rPr lang="en-US" dirty="0"/>
              <a:t>should be closed</a:t>
            </a:r>
            <a:endParaRPr lang="en-GB" dirty="0"/>
          </a:p>
        </p:txBody>
      </p:sp>
      <p:cxnSp>
        <p:nvCxnSpPr>
          <p:cNvPr id="31" name="Straight Arrow Connector 30"/>
          <p:cNvCxnSpPr>
            <a:stCxn id="30" idx="0"/>
          </p:cNvCxnSpPr>
          <p:nvPr/>
        </p:nvCxnSpPr>
        <p:spPr>
          <a:xfrm flipV="1">
            <a:off x="3980242" y="4149080"/>
            <a:ext cx="178398" cy="10504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7913" y="1739746"/>
            <a:ext cx="2723823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Status of valve to tracker</a:t>
            </a:r>
          </a:p>
          <a:p>
            <a:pPr algn="ctr"/>
            <a:r>
              <a:rPr lang="en-US" dirty="0"/>
              <a:t>should be open</a:t>
            </a:r>
            <a:endParaRPr lang="en-GB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1706675" y="2386077"/>
            <a:ext cx="171396" cy="485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4" idx="1"/>
            <a:endCxn id="5" idx="3"/>
          </p:cNvCxnSpPr>
          <p:nvPr/>
        </p:nvCxnSpPr>
        <p:spPr>
          <a:xfrm rot="10800000">
            <a:off x="5448671" y="3074377"/>
            <a:ext cx="2400103" cy="2252327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48774" y="5218690"/>
            <a:ext cx="277923" cy="21602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735265" y="6298287"/>
            <a:ext cx="277923" cy="216024"/>
          </a:xfrm>
          <a:prstGeom prst="rect">
            <a:avLst/>
          </a:prstGeom>
          <a:solidFill>
            <a:srgbClr val="0000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Elbow Connector 31"/>
          <p:cNvCxnSpPr>
            <a:cxnSpLocks/>
            <a:endCxn id="29" idx="3"/>
          </p:cNvCxnSpPr>
          <p:nvPr/>
        </p:nvCxnSpPr>
        <p:spPr>
          <a:xfrm rot="10800000" flipV="1">
            <a:off x="6013189" y="5822737"/>
            <a:ext cx="1213605" cy="583562"/>
          </a:xfrm>
          <a:prstGeom prst="bentConnector3">
            <a:avLst>
              <a:gd name="adj1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97627" y="6168174"/>
            <a:ext cx="560103" cy="476250"/>
          </a:xfrm>
        </p:spPr>
        <p:txBody>
          <a:bodyPr/>
          <a:lstStyle/>
          <a:p>
            <a:fld id="{EEF64E7D-260F-4A85-9970-CD736201E4B0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30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47864" y="246420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Control Room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431" y="937989"/>
            <a:ext cx="874470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 Tour starts and ends in the control room</a:t>
            </a:r>
          </a:p>
          <a:p>
            <a:endParaRPr lang="en-US" dirty="0"/>
          </a:p>
          <a:p>
            <a:r>
              <a:rPr lang="en-US" dirty="0"/>
              <a:t>Before you go downstairs open the PM54 on the terminal of the access system</a:t>
            </a:r>
          </a:p>
          <a:p>
            <a:r>
              <a:rPr lang="en-US" dirty="0"/>
              <a:t>Click on the on the green “General” button to open (and confirm)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Before you leave please make sure you</a:t>
            </a:r>
          </a:p>
          <a:p>
            <a:pPr marL="285748" indent="-285748">
              <a:buFont typeface="Arial"/>
              <a:buChar char="•"/>
            </a:pPr>
            <a:r>
              <a:rPr lang="en-US" dirty="0"/>
              <a:t>Checked for Sniffer alarms</a:t>
            </a:r>
          </a:p>
          <a:p>
            <a:pPr marL="285748" indent="-285748">
              <a:buFont typeface="Arial"/>
              <a:buChar char="•"/>
            </a:pPr>
            <a:r>
              <a:rPr lang="en-US" dirty="0"/>
              <a:t>Checked the cooling screen</a:t>
            </a:r>
          </a:p>
          <a:p>
            <a:pPr marL="285748" indent="-285748">
              <a:buFont typeface="Arial"/>
              <a:buChar char="•"/>
            </a:pPr>
            <a:r>
              <a:rPr lang="en-US" dirty="0"/>
              <a:t>Checked temperatures and dew points</a:t>
            </a:r>
          </a:p>
          <a:p>
            <a:pPr marL="285748" indent="-285748">
              <a:buFont typeface="Arial"/>
              <a:buChar char="•"/>
            </a:pPr>
            <a:r>
              <a:rPr lang="en-US" dirty="0"/>
              <a:t>Closed the PM54  - Click on the on the red “Closed” button to close (and confirm)</a:t>
            </a:r>
          </a:p>
          <a:p>
            <a:pPr marL="285748" indent="-285748">
              <a:buFont typeface="Arial"/>
              <a:buChar char="•"/>
            </a:pPr>
            <a:r>
              <a:rPr lang="en-US" dirty="0"/>
              <a:t>Have put back keys and documentation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79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>
            <a:spLocks noChangeArrowheads="1"/>
          </p:cNvSpPr>
          <p:nvPr/>
        </p:nvSpPr>
        <p:spPr bwMode="auto">
          <a:xfrm>
            <a:off x="1692275" y="41275"/>
            <a:ext cx="39885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/>
              <a:t>Underground UXC  </a:t>
            </a:r>
          </a:p>
        </p:txBody>
      </p:sp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468313" y="908720"/>
            <a:ext cx="8497839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/>
              <a:t> Leave USC on the negative end and enter UXC through the UPX56 PAD</a:t>
            </a:r>
          </a:p>
          <a:p>
            <a:pPr eaLnBrk="1" hangingPunct="1">
              <a:buFontTx/>
              <a:buChar char="•"/>
            </a:pPr>
            <a:r>
              <a:rPr lang="en-US" sz="1800" dirty="0"/>
              <a:t> Check for any obvious anomalies</a:t>
            </a:r>
          </a:p>
          <a:p>
            <a:pPr eaLnBrk="1" hangingPunct="1">
              <a:buFontTx/>
              <a:buChar char="•"/>
            </a:pPr>
            <a:r>
              <a:rPr lang="en-US" sz="1800" dirty="0"/>
              <a:t> All racks should be off  </a:t>
            </a:r>
          </a:p>
          <a:p>
            <a:pPr eaLnBrk="1" hangingPunct="1"/>
            <a:r>
              <a:rPr lang="en-US" sz="1800" dirty="0"/>
              <a:t>        except </a:t>
            </a:r>
            <a:r>
              <a:rPr lang="en-US" sz="1800" b="1" dirty="0"/>
              <a:t>X4 near  XN24, 45 </a:t>
            </a:r>
            <a:r>
              <a:rPr lang="en-US" sz="1800" dirty="0"/>
              <a:t>for ECAL temperature monitoring</a:t>
            </a:r>
          </a:p>
          <a:p>
            <a:pPr eaLnBrk="1" hangingPunct="1"/>
            <a:r>
              <a:rPr lang="en-US" sz="1800" dirty="0"/>
              <a:t>        If you find them noisy, hot or smoking – turn them off </a:t>
            </a:r>
          </a:p>
          <a:p>
            <a:pPr eaLnBrk="1" hangingPunct="1"/>
            <a:r>
              <a:rPr lang="en-US" sz="1800" dirty="0"/>
              <a:t>        If you find them off, mention in E-Log no need to call anybody</a:t>
            </a:r>
          </a:p>
          <a:p>
            <a:pPr eaLnBrk="1" hangingPunct="1"/>
            <a:r>
              <a:rPr lang="en-US" sz="1800" dirty="0"/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 Check the cooling plants of TS and PS – details next on transparency</a:t>
            </a:r>
          </a:p>
          <a:p>
            <a:pPr eaLnBrk="1" hangingPunct="1">
              <a:buFontTx/>
              <a:buChar char="•"/>
            </a:pPr>
            <a:r>
              <a:rPr lang="en-US" sz="1800" dirty="0"/>
              <a:t> Go to ground floor and walk along the hall on both sides, near &amp; far</a:t>
            </a:r>
          </a:p>
          <a:p>
            <a:pPr eaLnBrk="1" hangingPunct="1">
              <a:buFontTx/>
              <a:buChar char="•"/>
            </a:pPr>
            <a:r>
              <a:rPr lang="en-US" sz="1800" dirty="0"/>
              <a:t> One person should go down to X0 the other should stay in X1 </a:t>
            </a:r>
          </a:p>
          <a:p>
            <a:pPr eaLnBrk="1" hangingPunct="1"/>
            <a:r>
              <a:rPr lang="en-US" sz="1800" dirty="0"/>
              <a:t>     Look for water</a:t>
            </a:r>
          </a:p>
          <a:p>
            <a:pPr eaLnBrk="1" hangingPunct="1"/>
            <a:r>
              <a:rPr lang="en-US" sz="1800" dirty="0"/>
              <a:t>     Go to the green ladders that lead underneath YB0 </a:t>
            </a:r>
          </a:p>
          <a:p>
            <a:pPr eaLnBrk="1" hangingPunct="1"/>
            <a:r>
              <a:rPr lang="en-US" sz="1800" dirty="0"/>
              <a:t>     Climb up and look for water underneath the detector</a:t>
            </a:r>
          </a:p>
          <a:p>
            <a:pPr eaLnBrk="1" hangingPunct="1">
              <a:buFontTx/>
              <a:buChar char="•"/>
            </a:pPr>
            <a:r>
              <a:rPr lang="en-US" sz="1800" dirty="0"/>
              <a:t> Go to the back side of UP55 and check that the MAD is closed</a:t>
            </a:r>
          </a:p>
          <a:p>
            <a:pPr eaLnBrk="1" hangingPunct="1"/>
            <a:endParaRPr lang="en-US" sz="1800" dirty="0"/>
          </a:p>
          <a:p>
            <a:pPr eaLnBrk="1" hangingPunct="1">
              <a:buFontTx/>
              <a:buChar char="•"/>
            </a:pPr>
            <a:r>
              <a:rPr lang="en-US" sz="1800" dirty="0"/>
              <a:t> Leave through the same door you came in (give back the key or rearm the door)</a:t>
            </a:r>
          </a:p>
          <a:p>
            <a:pPr eaLnBrk="1" hangingPunct="1"/>
            <a:endParaRPr lang="en-US" sz="1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CMS cooling YETS – UXC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600" dirty="0"/>
              <a:t>Cooling plants in operation: TS1, TS2, SS1 (far side, X2), PS1, PS2, SS2 (near side X2) </a:t>
            </a:r>
          </a:p>
          <a:p>
            <a:pPr>
              <a:defRPr/>
            </a:pPr>
            <a:r>
              <a:rPr lang="en-US" sz="1600" dirty="0"/>
              <a:t>Pumps of the 6 plants shall be ON</a:t>
            </a:r>
          </a:p>
          <a:p>
            <a:pPr>
              <a:defRPr/>
            </a:pPr>
            <a:r>
              <a:rPr lang="en-US" sz="1600" dirty="0"/>
              <a:t>Dry air of all plants shall be on (visible flow on one of the two flowmeter attached to the cabinet)</a:t>
            </a:r>
          </a:p>
          <a:p>
            <a:pPr marL="0" indent="0">
              <a:buNone/>
              <a:defRPr/>
            </a:pPr>
            <a:r>
              <a:rPr lang="en-US" sz="1600" dirty="0"/>
              <a:t>No condensation shall be visible from outside the cabinets</a:t>
            </a:r>
          </a:p>
          <a:p>
            <a:pPr marL="0" indent="0"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IF PROBLEMS: call 72201 &amp; ask for CV detector cooling piquet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46" indent="-28574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93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91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88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85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83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80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77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098A2D-735E-C640-9F96-02E6BD42D530}" type="slidenum">
              <a:rPr lang="en-US" sz="1400">
                <a:solidFill>
                  <a:srgbClr val="000000"/>
                </a:solidFill>
              </a:rPr>
              <a:pPr eaLnBrk="1" hangingPunct="1"/>
              <a:t>31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3796" name="Picture 6" descr="IMG_1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868613"/>
            <a:ext cx="2562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IMG_15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9" y="2525714"/>
            <a:ext cx="2992437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87624" y="1091972"/>
            <a:ext cx="69231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Char char="•"/>
            </a:pPr>
            <a:r>
              <a:rPr lang="en-US" dirty="0"/>
              <a:t>   Go back to the control room</a:t>
            </a:r>
          </a:p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   Before leaving, please have a look on slide 3 once more</a:t>
            </a:r>
          </a:p>
          <a:p>
            <a:pPr eaLnBrk="1" hangingPunct="1"/>
            <a:endParaRPr lang="en-US" b="1" dirty="0"/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                                Thank You, you are done !!!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205189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End </a:t>
            </a:r>
          </a:p>
        </p:txBody>
      </p:sp>
    </p:spTree>
    <p:extLst>
      <p:ext uri="{BB962C8B-B14F-4D97-AF65-F5344CB8AC3E}">
        <p14:creationId xmlns:p14="http://schemas.microsoft.com/office/powerpoint/2010/main" val="1581626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gantry cr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73914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24"/>
          <p:cNvSpPr txBox="1">
            <a:spLocks noChangeArrowheads="1"/>
          </p:cNvSpPr>
          <p:nvPr/>
        </p:nvSpPr>
        <p:spPr bwMode="auto">
          <a:xfrm>
            <a:off x="830264" y="857250"/>
            <a:ext cx="2539991" cy="369332"/>
          </a:xfrm>
          <a:prstGeom prst="rect">
            <a:avLst/>
          </a:prstGeom>
          <a:solidFill>
            <a:srgbClr val="FFFF00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Experimental CAVERN</a:t>
            </a:r>
          </a:p>
        </p:txBody>
      </p:sp>
      <p:sp>
        <p:nvSpPr>
          <p:cNvPr id="29699" name="Line 14"/>
          <p:cNvSpPr>
            <a:spLocks noChangeShapeType="1"/>
          </p:cNvSpPr>
          <p:nvPr/>
        </p:nvSpPr>
        <p:spPr bwMode="auto">
          <a:xfrm flipH="1">
            <a:off x="2843214" y="2333626"/>
            <a:ext cx="130175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Line 15"/>
          <p:cNvSpPr>
            <a:spLocks noChangeShapeType="1"/>
          </p:cNvSpPr>
          <p:nvPr/>
        </p:nvSpPr>
        <p:spPr bwMode="auto">
          <a:xfrm>
            <a:off x="5003800" y="2349501"/>
            <a:ext cx="1296988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Text Box 16"/>
          <p:cNvSpPr txBox="1">
            <a:spLocks noChangeArrowheads="1"/>
          </p:cNvSpPr>
          <p:nvPr/>
        </p:nvSpPr>
        <p:spPr bwMode="auto">
          <a:xfrm>
            <a:off x="4009212" y="2133600"/>
            <a:ext cx="1284326" cy="53860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hu-HU" sz="1800">
                <a:solidFill>
                  <a:schemeClr val="accent2"/>
                </a:solidFill>
              </a:rPr>
              <a:t>    X</a:t>
            </a:r>
            <a:r>
              <a:rPr lang="en-US" sz="1800">
                <a:solidFill>
                  <a:schemeClr val="accent2"/>
                </a:solidFill>
              </a:rPr>
              <a:t>5</a:t>
            </a:r>
          </a:p>
          <a:p>
            <a:pPr algn="just" eaLnBrk="1" hangingPunct="1"/>
            <a:r>
              <a:rPr lang="en-US" sz="1100">
                <a:solidFill>
                  <a:schemeClr val="accent2"/>
                </a:solidFill>
              </a:rPr>
              <a:t>Top of detector</a:t>
            </a:r>
            <a:r>
              <a:rPr lang="hu-HU" sz="1100">
                <a:solidFill>
                  <a:schemeClr val="accent2"/>
                </a:solidFill>
              </a:rPr>
              <a:t>    </a:t>
            </a:r>
            <a:endParaRPr lang="en-GB" sz="1100">
              <a:solidFill>
                <a:schemeClr val="accent2"/>
              </a:solidFill>
            </a:endParaRPr>
          </a:p>
        </p:txBody>
      </p:sp>
      <p:sp>
        <p:nvSpPr>
          <p:cNvPr id="29702" name="Line 12"/>
          <p:cNvSpPr>
            <a:spLocks noChangeShapeType="1"/>
          </p:cNvSpPr>
          <p:nvPr/>
        </p:nvSpPr>
        <p:spPr bwMode="auto">
          <a:xfrm flipH="1">
            <a:off x="3109913" y="30480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13"/>
          <p:cNvSpPr>
            <a:spLocks noChangeShapeType="1"/>
          </p:cNvSpPr>
          <p:nvPr/>
        </p:nvSpPr>
        <p:spPr bwMode="auto">
          <a:xfrm>
            <a:off x="5014913" y="30480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Text Box 17"/>
          <p:cNvSpPr txBox="1">
            <a:spLocks noChangeArrowheads="1"/>
          </p:cNvSpPr>
          <p:nvPr/>
        </p:nvSpPr>
        <p:spPr bwMode="auto">
          <a:xfrm>
            <a:off x="4098926" y="2819401"/>
            <a:ext cx="979755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>
                <a:solidFill>
                  <a:schemeClr val="accent2"/>
                </a:solidFill>
              </a:rPr>
              <a:t>    X</a:t>
            </a:r>
            <a:r>
              <a:rPr lang="en-US" sz="1800">
                <a:solidFill>
                  <a:schemeClr val="accent2"/>
                </a:solidFill>
              </a:rPr>
              <a:t>4</a:t>
            </a:r>
            <a:r>
              <a:rPr lang="hu-HU" sz="1800">
                <a:solidFill>
                  <a:schemeClr val="accent2"/>
                </a:solidFill>
              </a:rPr>
              <a:t>    </a:t>
            </a:r>
            <a:endParaRPr lang="en-GB" sz="1800">
              <a:solidFill>
                <a:schemeClr val="accent2"/>
              </a:solidFill>
            </a:endParaRPr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 flipH="1">
            <a:off x="3109913" y="38100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5014913" y="38100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Text Box 18"/>
          <p:cNvSpPr txBox="1">
            <a:spLocks noChangeArrowheads="1"/>
          </p:cNvSpPr>
          <p:nvPr/>
        </p:nvSpPr>
        <p:spPr bwMode="auto">
          <a:xfrm>
            <a:off x="4098926" y="3581401"/>
            <a:ext cx="979755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>
                <a:solidFill>
                  <a:schemeClr val="accent2"/>
                </a:solidFill>
              </a:rPr>
              <a:t>    X</a:t>
            </a:r>
            <a:r>
              <a:rPr lang="en-US" sz="1800">
                <a:solidFill>
                  <a:schemeClr val="accent2"/>
                </a:solidFill>
              </a:rPr>
              <a:t>3</a:t>
            </a:r>
            <a:r>
              <a:rPr lang="hu-HU" sz="1800">
                <a:solidFill>
                  <a:schemeClr val="accent2"/>
                </a:solidFill>
              </a:rPr>
              <a:t>    </a:t>
            </a:r>
            <a:endParaRPr lang="en-GB" sz="1800">
              <a:solidFill>
                <a:schemeClr val="accent2"/>
              </a:solidFill>
            </a:endParaRPr>
          </a:p>
        </p:txBody>
      </p:sp>
      <p:sp>
        <p:nvSpPr>
          <p:cNvPr id="29708" name="Line 8"/>
          <p:cNvSpPr>
            <a:spLocks noChangeShapeType="1"/>
          </p:cNvSpPr>
          <p:nvPr/>
        </p:nvSpPr>
        <p:spPr bwMode="auto">
          <a:xfrm flipH="1">
            <a:off x="3186114" y="4329113"/>
            <a:ext cx="101123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9"/>
          <p:cNvSpPr>
            <a:spLocks noChangeShapeType="1"/>
          </p:cNvSpPr>
          <p:nvPr/>
        </p:nvSpPr>
        <p:spPr bwMode="auto">
          <a:xfrm>
            <a:off x="4989514" y="4329113"/>
            <a:ext cx="1016000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Text Box 19"/>
          <p:cNvSpPr txBox="1">
            <a:spLocks noChangeArrowheads="1"/>
          </p:cNvSpPr>
          <p:nvPr/>
        </p:nvSpPr>
        <p:spPr bwMode="auto">
          <a:xfrm>
            <a:off x="4098926" y="4129088"/>
            <a:ext cx="979755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>
                <a:solidFill>
                  <a:schemeClr val="accent2"/>
                </a:solidFill>
              </a:rPr>
              <a:t>    X</a:t>
            </a:r>
            <a:r>
              <a:rPr lang="en-US" sz="1800">
                <a:solidFill>
                  <a:schemeClr val="accent2"/>
                </a:solidFill>
              </a:rPr>
              <a:t>2</a:t>
            </a:r>
            <a:r>
              <a:rPr lang="hu-HU" sz="1800">
                <a:solidFill>
                  <a:schemeClr val="accent2"/>
                </a:solidFill>
              </a:rPr>
              <a:t>    </a:t>
            </a:r>
            <a:endParaRPr lang="en-GB" sz="1800">
              <a:solidFill>
                <a:schemeClr val="accent2"/>
              </a:solidFill>
            </a:endParaRPr>
          </a:p>
        </p:txBody>
      </p:sp>
      <p:sp>
        <p:nvSpPr>
          <p:cNvPr id="29711" name="Line 6"/>
          <p:cNvSpPr>
            <a:spLocks noChangeShapeType="1"/>
          </p:cNvSpPr>
          <p:nvPr/>
        </p:nvSpPr>
        <p:spPr bwMode="auto">
          <a:xfrm flipH="1">
            <a:off x="3186113" y="4800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7"/>
          <p:cNvSpPr>
            <a:spLocks noChangeShapeType="1"/>
          </p:cNvSpPr>
          <p:nvPr/>
        </p:nvSpPr>
        <p:spPr bwMode="auto">
          <a:xfrm flipV="1">
            <a:off x="5014914" y="48006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Text Box 20"/>
          <p:cNvSpPr txBox="1">
            <a:spLocks noChangeArrowheads="1"/>
          </p:cNvSpPr>
          <p:nvPr/>
        </p:nvSpPr>
        <p:spPr bwMode="auto">
          <a:xfrm>
            <a:off x="4098926" y="4648201"/>
            <a:ext cx="979755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>
                <a:solidFill>
                  <a:schemeClr val="accent2"/>
                </a:solidFill>
              </a:rPr>
              <a:t>    X</a:t>
            </a:r>
            <a:r>
              <a:rPr lang="en-US" sz="1800">
                <a:solidFill>
                  <a:schemeClr val="accent2"/>
                </a:solidFill>
              </a:rPr>
              <a:t>1</a:t>
            </a:r>
            <a:r>
              <a:rPr lang="hu-HU" sz="1800">
                <a:solidFill>
                  <a:schemeClr val="accent2"/>
                </a:solidFill>
              </a:rPr>
              <a:t>    </a:t>
            </a:r>
            <a:endParaRPr lang="en-GB" sz="1800">
              <a:solidFill>
                <a:schemeClr val="accent2"/>
              </a:solidFill>
            </a:endParaRPr>
          </a:p>
        </p:txBody>
      </p:sp>
      <p:sp>
        <p:nvSpPr>
          <p:cNvPr id="29714" name="Line 22"/>
          <p:cNvSpPr>
            <a:spLocks noChangeShapeType="1"/>
          </p:cNvSpPr>
          <p:nvPr/>
        </p:nvSpPr>
        <p:spPr bwMode="auto">
          <a:xfrm>
            <a:off x="5014913" y="56388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Line 23"/>
          <p:cNvSpPr>
            <a:spLocks noChangeShapeType="1"/>
          </p:cNvSpPr>
          <p:nvPr/>
        </p:nvSpPr>
        <p:spPr bwMode="auto">
          <a:xfrm flipH="1">
            <a:off x="3338513" y="56388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3882386" y="5410200"/>
            <a:ext cx="1412566" cy="53860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hu-HU" sz="1800">
                <a:solidFill>
                  <a:schemeClr val="accent2"/>
                </a:solidFill>
              </a:rPr>
              <a:t>    X</a:t>
            </a:r>
            <a:r>
              <a:rPr lang="en-US" sz="1800">
                <a:solidFill>
                  <a:schemeClr val="accent2"/>
                </a:solidFill>
              </a:rPr>
              <a:t>0</a:t>
            </a:r>
            <a:r>
              <a:rPr lang="hu-HU" sz="1800">
                <a:solidFill>
                  <a:schemeClr val="accent2"/>
                </a:solidFill>
              </a:rPr>
              <a:t>    </a:t>
            </a:r>
          </a:p>
          <a:p>
            <a:pPr algn="ctr" eaLnBrk="1" hangingPunct="1"/>
            <a:r>
              <a:rPr lang="hu-HU" sz="1100">
                <a:solidFill>
                  <a:schemeClr val="accent2"/>
                </a:solidFill>
              </a:rPr>
              <a:t>(below the detector</a:t>
            </a:r>
            <a:r>
              <a:rPr lang="hu-HU" sz="700">
                <a:solidFill>
                  <a:schemeClr val="accent2"/>
                </a:solidFill>
              </a:rPr>
              <a:t>)</a:t>
            </a:r>
            <a:endParaRPr lang="en-GB" sz="700">
              <a:solidFill>
                <a:schemeClr val="accent2"/>
              </a:solidFill>
            </a:endParaRPr>
          </a:p>
        </p:txBody>
      </p:sp>
      <p:sp>
        <p:nvSpPr>
          <p:cNvPr id="29717" name="Title 30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Numbering Convention </a:t>
            </a:r>
            <a:r>
              <a:rPr lang="hu-HU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en-US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UXC55 levels</a:t>
            </a:r>
            <a:endParaRPr lang="fr-FR" sz="3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18" name="Dia számának helye 2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46" indent="-28574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93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91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88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85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83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80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77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2E1CD5-4D95-294C-A3A9-AE2C205A379B}" type="slidenum">
              <a:rPr lang="en-US" sz="1400"/>
              <a:pPr eaLnBrk="1" hangingPunct="1"/>
              <a:t>33</a:t>
            </a:fld>
            <a:endParaRPr lang="en-US" sz="1400"/>
          </a:p>
        </p:txBody>
      </p:sp>
      <p:sp>
        <p:nvSpPr>
          <p:cNvPr id="29719" name="Rectangle 1"/>
          <p:cNvSpPr>
            <a:spLocks noChangeArrowheads="1"/>
          </p:cNvSpPr>
          <p:nvPr/>
        </p:nvSpPr>
        <p:spPr bwMode="auto">
          <a:xfrm>
            <a:off x="4140201" y="1557338"/>
            <a:ext cx="863600" cy="53860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>
                <a:solidFill>
                  <a:schemeClr val="accent2"/>
                </a:solidFill>
              </a:rPr>
              <a:t>   X</a:t>
            </a:r>
            <a:r>
              <a:rPr lang="en-US">
                <a:solidFill>
                  <a:schemeClr val="accent2"/>
                </a:solidFill>
              </a:rPr>
              <a:t>6</a:t>
            </a:r>
          </a:p>
          <a:p>
            <a:r>
              <a:rPr lang="en-US" sz="1100">
                <a:solidFill>
                  <a:schemeClr val="accent2"/>
                </a:solidFill>
              </a:rPr>
              <a:t>Crane rail</a:t>
            </a:r>
            <a:endParaRPr lang="en-US" sz="1100"/>
          </a:p>
        </p:txBody>
      </p:sp>
      <p:sp>
        <p:nvSpPr>
          <p:cNvPr id="29720" name="Line 13"/>
          <p:cNvSpPr>
            <a:spLocks noChangeShapeType="1"/>
          </p:cNvSpPr>
          <p:nvPr/>
        </p:nvSpPr>
        <p:spPr bwMode="auto">
          <a:xfrm>
            <a:off x="5003800" y="1700214"/>
            <a:ext cx="10810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Line 12"/>
          <p:cNvSpPr>
            <a:spLocks noChangeShapeType="1"/>
          </p:cNvSpPr>
          <p:nvPr/>
        </p:nvSpPr>
        <p:spPr bwMode="auto">
          <a:xfrm flipH="1">
            <a:off x="3059113" y="1700214"/>
            <a:ext cx="108108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EDAAD9-6D9D-9F4D-A683-D3ED612C8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92788"/>
            <a:ext cx="6510737" cy="636521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1A71B9-2E33-6D43-A79E-88DEC503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234FFCB-D32A-4E4F-ACED-F4CE8B1E7FD8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1059B8C-897A-7643-B638-313E9DC965B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BB020-BFDC-164E-BC97-83D8AE40EEBD}"/>
              </a:ext>
            </a:extLst>
          </p:cNvPr>
          <p:cNvSpPr txBox="1"/>
          <p:nvPr/>
        </p:nvSpPr>
        <p:spPr>
          <a:xfrm>
            <a:off x="3275856" y="107340"/>
            <a:ext cx="206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Cooling Screen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1EA1BA-A141-EA4B-BE1C-7A7961170620}"/>
              </a:ext>
            </a:extLst>
          </p:cNvPr>
          <p:cNvSpPr txBox="1"/>
          <p:nvPr/>
        </p:nvSpPr>
        <p:spPr>
          <a:xfrm>
            <a:off x="6885267" y="836712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All circuits must </a:t>
            </a:r>
          </a:p>
          <a:p>
            <a:r>
              <a:rPr lang="en-US" b="1" dirty="0">
                <a:solidFill>
                  <a:srgbClr val="008000"/>
                </a:solidFill>
              </a:rPr>
              <a:t>be running !!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EFB26-96E8-AC44-BC94-DEDAB8A88CD4}"/>
              </a:ext>
            </a:extLst>
          </p:cNvPr>
          <p:cNvSpPr txBox="1"/>
          <p:nvPr/>
        </p:nvSpPr>
        <p:spPr>
          <a:xfrm>
            <a:off x="6929463" y="4509120"/>
            <a:ext cx="2005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case any of the</a:t>
            </a:r>
          </a:p>
          <a:p>
            <a:r>
              <a:rPr lang="en-US" dirty="0">
                <a:solidFill>
                  <a:srgbClr val="FF0000"/>
                </a:solidFill>
              </a:rPr>
              <a:t>fluxes is 0 or any</a:t>
            </a:r>
          </a:p>
          <a:p>
            <a:r>
              <a:rPr lang="en-US" dirty="0">
                <a:solidFill>
                  <a:srgbClr val="FF0000"/>
                </a:solidFill>
              </a:rPr>
              <a:t>Temp is &gt;25</a:t>
            </a:r>
            <a:r>
              <a:rPr lang="en-US" baseline="30000" dirty="0">
                <a:solidFill>
                  <a:srgbClr val="FF0000"/>
                </a:solidFill>
              </a:rPr>
              <a:t>o </a:t>
            </a:r>
            <a:r>
              <a:rPr lang="en-US" dirty="0">
                <a:solidFill>
                  <a:srgbClr val="FF0000"/>
                </a:solidFill>
              </a:rPr>
              <a:t>C,</a:t>
            </a:r>
          </a:p>
          <a:p>
            <a:r>
              <a:rPr lang="en-US" dirty="0">
                <a:solidFill>
                  <a:srgbClr val="FF0000"/>
                </a:solidFill>
              </a:rPr>
              <a:t>please call</a:t>
            </a:r>
          </a:p>
          <a:p>
            <a:r>
              <a:rPr lang="en-US" dirty="0">
                <a:solidFill>
                  <a:srgbClr val="FF0000"/>
                </a:solidFill>
              </a:rPr>
              <a:t>+41 75 411 5000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010EC0-B82F-5848-A36C-F2ABB2066D91}"/>
              </a:ext>
            </a:extLst>
          </p:cNvPr>
          <p:cNvSpPr txBox="1"/>
          <p:nvPr/>
        </p:nvSpPr>
        <p:spPr>
          <a:xfrm>
            <a:off x="179512" y="513546"/>
            <a:ext cx="1313180" cy="400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Ok !</a:t>
            </a:r>
          </a:p>
          <a:p>
            <a:r>
              <a:rPr lang="en-US" sz="1000" dirty="0"/>
              <a:t>Don’t exist anymore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47F0DD-9ED9-2049-8433-78D07366933C}"/>
              </a:ext>
            </a:extLst>
          </p:cNvPr>
          <p:cNvCxnSpPr>
            <a:cxnSpLocks/>
          </p:cNvCxnSpPr>
          <p:nvPr/>
        </p:nvCxnSpPr>
        <p:spPr>
          <a:xfrm>
            <a:off x="756520" y="913656"/>
            <a:ext cx="647128" cy="2462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1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ChangeArrowheads="1"/>
          </p:cNvSpPr>
          <p:nvPr/>
        </p:nvSpPr>
        <p:spPr bwMode="auto">
          <a:xfrm>
            <a:off x="323851" y="890588"/>
            <a:ext cx="8569325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After the tour a short E-log in the category </a:t>
            </a:r>
            <a:r>
              <a:rPr lang="en-US" b="1" dirty="0"/>
              <a:t>GENERAL</a:t>
            </a:r>
            <a:r>
              <a:rPr lang="en-US" dirty="0">
                <a:sym typeface="Wingdings" charset="0"/>
              </a:rPr>
              <a:t></a:t>
            </a:r>
            <a:r>
              <a:rPr lang="en-US" b="1" dirty="0"/>
              <a:t>SLIMOS</a:t>
            </a:r>
            <a:r>
              <a:rPr lang="en-US" dirty="0"/>
              <a:t> should be created    </a:t>
            </a:r>
            <a:r>
              <a:rPr lang="en-US" dirty="0">
                <a:hlinkClick r:id="rId2"/>
              </a:rPr>
              <a:t>http://cmsonline.cern.ch/</a:t>
            </a:r>
            <a:r>
              <a:rPr lang="en-US" dirty="0"/>
              <a:t> and click on </a:t>
            </a:r>
            <a:r>
              <a:rPr lang="en-US" dirty="0" err="1"/>
              <a:t>Elo</a:t>
            </a:r>
            <a:r>
              <a:rPr lang="hu-HU" dirty="0"/>
              <a:t>g</a:t>
            </a:r>
          </a:p>
          <a:p>
            <a:r>
              <a:rPr lang="en-US" dirty="0"/>
              <a:t>The report can be written on one of the PCs in the control room or at home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IMPORTANT</a:t>
            </a:r>
          </a:p>
          <a:p>
            <a:r>
              <a:rPr lang="en-US" dirty="0"/>
              <a:t>Please also check the temperatures and dew points in USC &amp;UXC :</a:t>
            </a:r>
          </a:p>
          <a:p>
            <a:r>
              <a:rPr lang="en-US" dirty="0">
                <a:hlinkClick r:id="rId2"/>
              </a:rPr>
              <a:t>http://cmsonline.cern.ch/</a:t>
            </a:r>
            <a:r>
              <a:rPr lang="en-US" dirty="0"/>
              <a:t> and click on DSS and Environment</a:t>
            </a:r>
          </a:p>
          <a:p>
            <a:endParaRPr lang="en-US" dirty="0"/>
          </a:p>
          <a:p>
            <a:pPr>
              <a:buFontTx/>
              <a:buChar char="•"/>
            </a:pPr>
            <a:r>
              <a:rPr lang="en-US" dirty="0"/>
              <a:t> The entries are ordered by alphabet</a:t>
            </a:r>
          </a:p>
          <a:p>
            <a:r>
              <a:rPr lang="en-US" dirty="0"/>
              <a:t>  USC: If the </a:t>
            </a:r>
            <a:r>
              <a:rPr lang="en-US" b="1" dirty="0"/>
              <a:t>difference</a:t>
            </a:r>
            <a:r>
              <a:rPr lang="en-US" dirty="0"/>
              <a:t> between temperature and </a:t>
            </a:r>
            <a:r>
              <a:rPr lang="en-US" dirty="0" err="1"/>
              <a:t>dewpoint</a:t>
            </a:r>
            <a:r>
              <a:rPr lang="en-US" dirty="0"/>
              <a:t> becomes less than </a:t>
            </a:r>
          </a:p>
          <a:p>
            <a:r>
              <a:rPr lang="en-US" dirty="0"/>
              <a:t>  5 degrees, please call +41 75 411 5000</a:t>
            </a:r>
          </a:p>
          <a:p>
            <a:r>
              <a:rPr lang="en-US" dirty="0"/>
              <a:t>  UXC: </a:t>
            </a:r>
            <a:r>
              <a:rPr lang="en-US" b="1" dirty="0"/>
              <a:t>If the difference between temperature and dewpoint</a:t>
            </a:r>
          </a:p>
          <a:p>
            <a:r>
              <a:rPr lang="en-US" b="1" dirty="0"/>
              <a:t>           is smaller than +5 degrees call +41 75 411 5000</a:t>
            </a:r>
          </a:p>
          <a:p>
            <a:r>
              <a:rPr lang="en-US" b="1" dirty="0"/>
              <a:t>  </a:t>
            </a:r>
          </a:p>
          <a:p>
            <a:r>
              <a:rPr lang="en-US" b="1" dirty="0"/>
              <a:t> </a:t>
            </a:r>
            <a:r>
              <a:rPr lang="en-US" dirty="0"/>
              <a:t> The temperatures in USC and UXC should be between 15 and 23 degrees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/>
              <a:t>  </a:t>
            </a:r>
            <a:endParaRPr lang="en-US" b="1" i="1" dirty="0"/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84641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/>
              <a:t>Shift Report, Temperatures and Dewpoints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2-19 at 16.46.54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4704"/>
            <a:ext cx="9144000" cy="5518921"/>
          </a:xfrm>
          <a:prstGeom prst="rect">
            <a:avLst/>
          </a:prstGeom>
        </p:spPr>
      </p:pic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3048000" y="2420889"/>
            <a:ext cx="4198650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                 Dew points,  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Temperature USC, for UXC scroll down</a:t>
            </a:r>
          </a:p>
        </p:txBody>
      </p:sp>
      <p:sp>
        <p:nvSpPr>
          <p:cNvPr id="17411" name="Line 9"/>
          <p:cNvSpPr>
            <a:spLocks noChangeShapeType="1"/>
          </p:cNvSpPr>
          <p:nvPr/>
        </p:nvSpPr>
        <p:spPr bwMode="auto">
          <a:xfrm flipH="1">
            <a:off x="2895601" y="2636912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91680" y="-27384"/>
            <a:ext cx="61609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Temperatures and Dew Points – DCS</a:t>
            </a:r>
          </a:p>
          <a:p>
            <a:pPr algn="ctr"/>
            <a:r>
              <a:rPr lang="en-US" sz="2800" dirty="0"/>
              <a:t>   </a:t>
            </a:r>
            <a:r>
              <a:rPr lang="en-US" sz="1600" dirty="0"/>
              <a:t>CMSONLINE – DSS - Environment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2915816" y="3356992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31841" y="332657"/>
            <a:ext cx="3086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Sniffer Alarms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8098" y="917430"/>
            <a:ext cx="4143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Please check for any new sniffer alarm</a:t>
            </a:r>
          </a:p>
        </p:txBody>
      </p:sp>
      <p:pic>
        <p:nvPicPr>
          <p:cNvPr id="6" name="Picture 5" descr="P10301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82704" y="1937012"/>
            <a:ext cx="5201985" cy="390148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339752" y="1286764"/>
            <a:ext cx="2808312" cy="1206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2041" y="1844825"/>
            <a:ext cx="403187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case there is a new alarm</a:t>
            </a:r>
          </a:p>
          <a:p>
            <a:r>
              <a:rPr lang="en-US" dirty="0"/>
              <a:t>Try to reset it</a:t>
            </a:r>
          </a:p>
          <a:p>
            <a:pPr marL="285748" indent="-285748">
              <a:buFont typeface="Arial"/>
              <a:buChar char="•"/>
            </a:pPr>
            <a:r>
              <a:rPr lang="en-US" dirty="0"/>
              <a:t>Press 2 on the black box</a:t>
            </a:r>
          </a:p>
          <a:p>
            <a:pPr marL="285748" indent="-285748">
              <a:buFont typeface="Arial"/>
              <a:buChar char="•"/>
            </a:pPr>
            <a:r>
              <a:rPr lang="en-US" dirty="0"/>
              <a:t>Use the mouse to press the </a:t>
            </a:r>
          </a:p>
          <a:p>
            <a:r>
              <a:rPr lang="en-US" dirty="0"/>
              <a:t>     Reset on the sniffer screen</a:t>
            </a:r>
          </a:p>
          <a:p>
            <a:pPr marL="285748" indent="-285748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If the alarm does not disappear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call +41 75 411 5000</a:t>
            </a:r>
          </a:p>
          <a:p>
            <a:r>
              <a:rPr lang="en-US" dirty="0"/>
              <a:t>     else</a:t>
            </a:r>
          </a:p>
          <a:p>
            <a:r>
              <a:rPr lang="en-US" dirty="0"/>
              <a:t>     write the alarm message into your </a:t>
            </a:r>
          </a:p>
          <a:p>
            <a:r>
              <a:rPr lang="en-US" dirty="0"/>
              <a:t>     shift report mentioning you have</a:t>
            </a:r>
          </a:p>
          <a:p>
            <a:r>
              <a:rPr lang="en-US" dirty="0"/>
              <a:t>     reset it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31841" y="2636912"/>
            <a:ext cx="1800200" cy="324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813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5"/>
          <p:cNvSpPr txBox="1">
            <a:spLocks noChangeArrowheads="1"/>
          </p:cNvSpPr>
          <p:nvPr/>
        </p:nvSpPr>
        <p:spPr bwMode="auto">
          <a:xfrm>
            <a:off x="93663" y="615950"/>
            <a:ext cx="893629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indent="179387" eaLnBrk="1" hangingPunct="1">
              <a:buFontTx/>
              <a:buChar char="•"/>
            </a:pPr>
            <a:r>
              <a:rPr lang="en-US" sz="1800" b="1" dirty="0"/>
              <a:t> Enter SCX5 with your access card on the ground floor</a:t>
            </a:r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Check that the Computer room on the 1</a:t>
            </a:r>
            <a:r>
              <a:rPr lang="en-US" sz="1800" b="1" baseline="30000" dirty="0"/>
              <a:t>st</a:t>
            </a:r>
            <a:r>
              <a:rPr lang="en-US" sz="1800" b="1" dirty="0"/>
              <a:t> floor is locked</a:t>
            </a:r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Check control room for any obvious anomalies</a:t>
            </a:r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Check the bathrooms</a:t>
            </a:r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Pick up  the keys for SX5 from the table of the access PC</a:t>
            </a:r>
          </a:p>
          <a:p>
            <a:pPr indent="179387" eaLnBrk="1" hangingPunct="1">
              <a:buFontTx/>
              <a:buChar char="•"/>
            </a:pPr>
            <a:endParaRPr lang="en-US" sz="1800" b="1" dirty="0"/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Go to SX5 and take the tour</a:t>
            </a:r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Walk around in SX5 and look for any obvious anomalies</a:t>
            </a:r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Check that all doors are locked</a:t>
            </a:r>
          </a:p>
          <a:p>
            <a:pPr indent="179387" eaLnBrk="1" hangingPunct="1">
              <a:buFont typeface="Arial"/>
              <a:buChar char="•"/>
            </a:pPr>
            <a:r>
              <a:rPr lang="en-US" sz="1800" b="1" dirty="0"/>
              <a:t> Check the Pixel clean room in RP-zone</a:t>
            </a:r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Check the Membrane and Dry Air Plants in building 3584 details Transp. 11-15</a:t>
            </a:r>
          </a:p>
          <a:p>
            <a:pPr indent="179387" eaLnBrk="1" hangingPunct="1">
              <a:buFont typeface="Arial" charset="0"/>
              <a:buChar char="•"/>
            </a:pPr>
            <a:r>
              <a:rPr lang="en-US" sz="1800" b="1" dirty="0"/>
              <a:t> Continue through SL53 – check the bathrooms on both floors</a:t>
            </a:r>
          </a:p>
          <a:p>
            <a:pPr marL="285748" indent="-285748" eaLnBrk="1" hangingPunct="1">
              <a:buFont typeface="Arial"/>
              <a:buChar char="•"/>
            </a:pPr>
            <a:endParaRPr lang="en-US" sz="1800" b="1" dirty="0"/>
          </a:p>
          <a:p>
            <a:pPr eaLnBrk="1" hangingPunct="1">
              <a:buFontTx/>
              <a:buChar char="•"/>
            </a:pPr>
            <a:endParaRPr lang="en-US" sz="1800" b="1" dirty="0"/>
          </a:p>
          <a:p>
            <a:pPr eaLnBrk="1" hangingPunct="1">
              <a:buFontTx/>
              <a:buChar char="•"/>
            </a:pPr>
            <a:r>
              <a:rPr lang="en-US" sz="1800" b="1" dirty="0"/>
              <a:t> Go to the elevator to continue the tour underground through SDX5</a:t>
            </a:r>
          </a:p>
          <a:p>
            <a:pPr eaLnBrk="1" hangingPunct="1"/>
            <a:endParaRPr lang="en-US" sz="1800" b="1" dirty="0"/>
          </a:p>
          <a:p>
            <a:pPr eaLnBrk="1" hangingPunct="1">
              <a:buFontTx/>
              <a:buChar char="•"/>
            </a:pPr>
            <a:r>
              <a:rPr lang="en-US" sz="1800" b="1" dirty="0"/>
              <a:t> The access system underground is in RESTRICTED AUTOMATIC MODE</a:t>
            </a:r>
          </a:p>
          <a:p>
            <a:pPr eaLnBrk="1" hangingPunct="1">
              <a:buFontTx/>
              <a:buChar char="•"/>
            </a:pPr>
            <a:r>
              <a:rPr lang="en-US" sz="1800" b="1" dirty="0"/>
              <a:t> You (as registered shifter) will have access</a:t>
            </a:r>
          </a:p>
        </p:txBody>
      </p:sp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2916238" y="30163"/>
            <a:ext cx="255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SCX5 &amp; SX5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P10101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33376"/>
            <a:ext cx="664368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1259632" y="5589589"/>
            <a:ext cx="268535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Pump for Green Barrack</a:t>
            </a:r>
          </a:p>
        </p:txBody>
      </p:sp>
      <p:sp>
        <p:nvSpPr>
          <p:cNvPr id="19459" name="Line 7"/>
          <p:cNvSpPr>
            <a:spLocks noChangeShapeType="1"/>
          </p:cNvSpPr>
          <p:nvPr/>
        </p:nvSpPr>
        <p:spPr bwMode="auto">
          <a:xfrm flipV="1">
            <a:off x="2627313" y="4437063"/>
            <a:ext cx="86518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4139953" y="5301208"/>
            <a:ext cx="4275529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To switch on: Turn switch to local</a:t>
            </a:r>
          </a:p>
          <a:p>
            <a:pPr eaLnBrk="1" hangingPunct="1"/>
            <a:r>
              <a:rPr lang="en-US" sz="1800" dirty="0"/>
              <a:t>                       Press green button</a:t>
            </a:r>
          </a:p>
          <a:p>
            <a:pPr eaLnBrk="1" hangingPunct="1"/>
            <a:r>
              <a:rPr lang="en-US" sz="1800" dirty="0"/>
              <a:t>                      Turn switch to remote</a:t>
            </a:r>
          </a:p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In case the pump cannot be restarted</a:t>
            </a:r>
          </a:p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call 72201</a:t>
            </a:r>
          </a:p>
        </p:txBody>
      </p:sp>
      <p:sp>
        <p:nvSpPr>
          <p:cNvPr id="19461" name="Line 9"/>
          <p:cNvSpPr>
            <a:spLocks noChangeShapeType="1"/>
          </p:cNvSpPr>
          <p:nvPr/>
        </p:nvSpPr>
        <p:spPr bwMode="auto">
          <a:xfrm flipH="1" flipV="1">
            <a:off x="3203575" y="2133601"/>
            <a:ext cx="2376488" cy="3382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2" name="Kép 6" descr="map1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725" y="0"/>
            <a:ext cx="1438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13441</TotalTime>
  <Words>2658</Words>
  <Application>Microsoft Macintosh PowerPoint</Application>
  <PresentationFormat>On-screen Show (4:3)</PresentationFormat>
  <Paragraphs>438</Paragraphs>
  <Slides>33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Calibri</vt:lpstr>
      <vt:lpstr>Proxima Nova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is the clean room?</vt:lpstr>
      <vt:lpstr>What is where in the SX5 clean room?</vt:lpstr>
      <vt:lpstr>Is the chiller running and tight?</vt:lpstr>
      <vt:lpstr>Is dry air flowing to the detector?</vt:lpstr>
      <vt:lpstr>Itinerary – Surface zone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racks to be checked in S2/S4  in alphabetical order</vt:lpstr>
      <vt:lpstr>PowerPoint Presentation</vt:lpstr>
      <vt:lpstr>PowerPoint Presentation</vt:lpstr>
      <vt:lpstr>PowerPoint Presentation</vt:lpstr>
      <vt:lpstr>CMS cooling YETS - USC </vt:lpstr>
      <vt:lpstr>USC Gas Room (UGX5)</vt:lpstr>
      <vt:lpstr>USC Gas Room</vt:lpstr>
      <vt:lpstr>USC Gas Room</vt:lpstr>
      <vt:lpstr>USC Gas Room (UGX5)</vt:lpstr>
      <vt:lpstr>PowerPoint Presentation</vt:lpstr>
      <vt:lpstr>CMS cooling YETS – UXC</vt:lpstr>
      <vt:lpstr>PowerPoint Presentation</vt:lpstr>
      <vt:lpstr>Numbering Convention of UXC55 levels</vt:lpstr>
    </vt:vector>
  </TitlesOfParts>
  <Manager/>
  <Company>DESY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DESY USER</dc:creator>
  <cp:keywords/>
  <dc:description/>
  <cp:lastModifiedBy>Microsoft Office User</cp:lastModifiedBy>
  <cp:revision>199</cp:revision>
  <cp:lastPrinted>2019-12-19T09:44:08Z</cp:lastPrinted>
  <dcterms:created xsi:type="dcterms:W3CDTF">2010-12-21T10:13:13Z</dcterms:created>
  <dcterms:modified xsi:type="dcterms:W3CDTF">2019-12-19T09:51:33Z</dcterms:modified>
  <cp:category/>
</cp:coreProperties>
</file>