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56" r:id="rId5"/>
    <p:sldId id="258" r:id="rId6"/>
    <p:sldId id="259" r:id="rId7"/>
    <p:sldId id="262" r:id="rId8"/>
    <p:sldId id="266" r:id="rId9"/>
    <p:sldId id="269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F58A-6F68-41F3-9184-59B65265A9A7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6D631-E5FB-4EDB-B3B2-53D2BC9597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6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E4289F-BC9B-49EF-A189-724CDB15003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E4289F-BC9B-49EF-A189-724CDB15003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7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10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24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0B638-D74E-41EB-8A17-6A36EFCD2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5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B53D-AD90-450E-BC31-0A66A40B5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05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2A6CE-9A80-4273-81D4-5D296C70A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5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DA7D0-8788-4CEE-B441-BBE4C8979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16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F297-8905-442E-AD5A-DE5B501BB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6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2CC1-10A6-4DB8-B313-0D0157B58E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65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F18C6-D8CC-44F0-A25B-830CB5835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98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D04A-36E2-46A9-A3DE-D8A0FFD862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8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75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1EDA-2E67-41B9-9C9F-22ABFF9D57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17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A68A-6860-401C-B33F-FDD812436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54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B93E-E15C-425D-8CD7-45F67E8D7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83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0B638-D74E-41EB-8A17-6A36EFCD2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B53D-AD90-450E-BC31-0A66A40B5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03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2A6CE-9A80-4273-81D4-5D296C70A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77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DA7D0-8788-4CEE-B441-BBE4C8979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73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F297-8905-442E-AD5A-DE5B501BB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2CC1-10A6-4DB8-B313-0D0157B58E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60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F18C6-D8CC-44F0-A25B-830CB5835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7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97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D04A-36E2-46A9-A3DE-D8A0FFD862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13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1EDA-2E67-41B9-9C9F-22ABFF9D57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59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A68A-6860-401C-B33F-FDD812436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27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Waqar Ahmed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B93E-E15C-425D-8CD7-45F67E8D7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00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66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45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7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05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36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5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4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19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55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91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67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5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7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0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0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3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37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38AD-599C-4904-909E-B517E3005953}" type="datetimeFigureOut">
              <a:rPr lang="en-GB" smtClean="0"/>
              <a:pPr/>
              <a:t>15/07/2013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7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Waqar Ahmed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D480A-1BBE-4B2C-ACE6-B09AA3B961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6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Waqar Ahmed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D480A-1BBE-4B2C-ACE6-B09AA3B961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8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HV Cables installation in P5</a:t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smtClean="0"/>
              <a:t>service concerns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smtClean="0"/>
              <a:t>Mini Cable Chains YE1PP to Chambers</a:t>
            </a:r>
            <a:br>
              <a:rPr lang="en-US" sz="3600" dirty="0" smtClean="0"/>
            </a:br>
            <a:r>
              <a:rPr lang="en-US" sz="3600" dirty="0" smtClean="0"/>
              <a:t>Main Cable Chains USC to UXC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Ian </a:t>
            </a:r>
            <a:r>
              <a:rPr lang="en-US" sz="3600" dirty="0" err="1" smtClean="0"/>
              <a:t>Crotty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10 July 2013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41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Minor concern with Cooling Manifold</a:t>
            </a:r>
            <a:endParaRPr lang="en-US" sz="3200" dirty="0"/>
          </a:p>
        </p:txBody>
      </p:sp>
      <p:pic>
        <p:nvPicPr>
          <p:cNvPr id="4" name="Content Placeholder 3" descr="1007201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645024"/>
            <a:ext cx="3521364" cy="2641023"/>
          </a:xfrm>
        </p:spPr>
      </p:pic>
      <p:pic>
        <p:nvPicPr>
          <p:cNvPr id="5" name="Picture 4" descr="04072013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4032448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1772816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2 different unions required on the RE4 </a:t>
            </a:r>
            <a:r>
              <a:rPr lang="en-US" dirty="0" err="1" smtClean="0"/>
              <a:t>connexion</a:t>
            </a:r>
            <a:r>
              <a:rPr lang="en-US" dirty="0" smtClean="0"/>
              <a:t> to the manifold. We have today only the1/4”. The others will be found as they have been sent to CERN.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458112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3/8” union on Flow restrictor</a:t>
            </a:r>
          </a:p>
          <a:p>
            <a:r>
              <a:rPr lang="en-US" dirty="0" smtClean="0"/>
              <a:t>¼ inch union on the Valves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195736" y="1916832"/>
            <a:ext cx="936104" cy="26642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23928" y="5229200"/>
            <a:ext cx="309634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CSCs have had their cooling circuits tested with snoop. Implying ~1E-02 [</a:t>
            </a:r>
            <a:r>
              <a:rPr lang="en-US" dirty="0" err="1" smtClean="0"/>
              <a:t>mbar.l</a:t>
            </a:r>
            <a:r>
              <a:rPr lang="en-US" dirty="0" smtClean="0"/>
              <a:t>/s]</a:t>
            </a:r>
          </a:p>
          <a:p>
            <a:endParaRPr lang="en-US" dirty="0" smtClean="0"/>
          </a:p>
          <a:p>
            <a:r>
              <a:rPr lang="en-US" dirty="0" smtClean="0"/>
              <a:t>The P5 circuits required &lt;100mbar/hr  for a volume of some few hundred </a:t>
            </a:r>
            <a:r>
              <a:rPr lang="en-US" dirty="0" err="1" smtClean="0"/>
              <a:t>litres</a:t>
            </a:r>
            <a:r>
              <a:rPr lang="en-US" dirty="0" smtClean="0"/>
              <a:t> ~</a:t>
            </a:r>
          </a:p>
          <a:p>
            <a:pPr>
              <a:buNone/>
            </a:pPr>
            <a:r>
              <a:rPr lang="en-US" dirty="0" smtClean="0"/>
              <a:t>			5E0 [</a:t>
            </a:r>
            <a:r>
              <a:rPr lang="en-US" dirty="0" err="1" smtClean="0"/>
              <a:t>mbar.l</a:t>
            </a:r>
            <a:r>
              <a:rPr lang="en-US" dirty="0" smtClean="0"/>
              <a:t>/s]</a:t>
            </a:r>
          </a:p>
          <a:p>
            <a:pPr>
              <a:buNone/>
            </a:pPr>
            <a:r>
              <a:rPr lang="en-US" dirty="0" smtClean="0"/>
              <a:t>To be understood.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X3J51 &amp; X3V51</a:t>
            </a:r>
          </a:p>
          <a:p>
            <a:r>
              <a:rPr lang="en-US" sz="2400" dirty="0" smtClean="0"/>
              <a:t>CSCs need to install cards soon.</a:t>
            </a:r>
          </a:p>
          <a:p>
            <a:r>
              <a:rPr lang="en-US" sz="2400" dirty="0" smtClean="0"/>
              <a:t>Holes belong to CSCs &amp; must </a:t>
            </a:r>
          </a:p>
          <a:p>
            <a:pPr>
              <a:buNone/>
            </a:pPr>
            <a:r>
              <a:rPr lang="en-US" sz="2400" dirty="0" smtClean="0"/>
              <a:t>	be made bigger. Remove the floor under</a:t>
            </a:r>
          </a:p>
          <a:p>
            <a:pPr>
              <a:buNone/>
            </a:pPr>
            <a:r>
              <a:rPr lang="en-US" sz="2400" dirty="0" smtClean="0"/>
              <a:t>	 rack ?</a:t>
            </a:r>
          </a:p>
          <a:p>
            <a:r>
              <a:rPr lang="en-US" sz="2400" dirty="0" smtClean="0"/>
              <a:t>Tidy up cabling.</a:t>
            </a:r>
          </a:p>
          <a:p>
            <a:r>
              <a:rPr lang="en-US" sz="2400" dirty="0" smtClean="0"/>
              <a:t>Install new cable trays.</a:t>
            </a:r>
          </a:p>
          <a:p>
            <a:r>
              <a:rPr lang="en-US" sz="2400" dirty="0" smtClean="0"/>
              <a:t>(Recent ?) LV cabling not allowing access to crates.</a:t>
            </a:r>
          </a:p>
          <a:p>
            <a:endParaRPr lang="en-US" sz="2400" dirty="0"/>
          </a:p>
        </p:txBody>
      </p:sp>
      <p:pic>
        <p:nvPicPr>
          <p:cNvPr id="4" name="Picture 3" descr="05072013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18384" y="1546512"/>
            <a:ext cx="3374144" cy="253060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148064" y="2492896"/>
            <a:ext cx="201622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554960" cy="106613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New cable trays &amp; cabling under racks to be tidied</a:t>
            </a:r>
            <a:endParaRPr lang="en-US" sz="3200" dirty="0"/>
          </a:p>
        </p:txBody>
      </p:sp>
      <p:pic>
        <p:nvPicPr>
          <p:cNvPr id="4" name="Content Placeholder 3" descr="05072013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9"/>
            <a:ext cx="4032448" cy="3024336"/>
          </a:xfrm>
        </p:spPr>
      </p:pic>
      <p:pic>
        <p:nvPicPr>
          <p:cNvPr id="5" name="Picture 4" descr="05072013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59233" y="2257591"/>
            <a:ext cx="4454264" cy="3340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0851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new Cable trays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333560">
            <a:off x="5148064" y="4437112"/>
            <a:ext cx="2232248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0" h="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Cabling paths to be refined as now the space is far more limited</a:t>
            </a:r>
            <a:endParaRPr lang="en-US" sz="3200" dirty="0"/>
          </a:p>
        </p:txBody>
      </p:sp>
      <p:pic>
        <p:nvPicPr>
          <p:cNvPr id="4" name="Content Placeholder 3" descr="05072013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177027" y="2316290"/>
            <a:ext cx="4813023" cy="3609768"/>
          </a:xfrm>
        </p:spPr>
      </p:pic>
      <p:pic>
        <p:nvPicPr>
          <p:cNvPr id="5" name="Picture 4" descr="05072013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7510" y="1918554"/>
            <a:ext cx="4046219" cy="30346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improve </a:t>
            </a:r>
            <a:r>
              <a:rPr lang="en-US" smtClean="0"/>
              <a:t>cabling routing</a:t>
            </a:r>
            <a:endParaRPr lang="en-US"/>
          </a:p>
        </p:txBody>
      </p:sp>
      <p:pic>
        <p:nvPicPr>
          <p:cNvPr id="4" name="Content Placeholder 3" descr="05072013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9504" y="1787456"/>
            <a:ext cx="3936438" cy="2952329"/>
          </a:xfrm>
        </p:spPr>
      </p:pic>
      <p:pic>
        <p:nvPicPr>
          <p:cNvPr id="5" name="Picture 4" descr="05072013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17508" y="2059356"/>
            <a:ext cx="4596575" cy="3447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9144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07950" y="260350"/>
            <a:ext cx="367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RE YE+1 Far HV PP as seen from IP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667625" y="2852738"/>
            <a:ext cx="5032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RE1/2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6659563" y="2852738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RE1/2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4716463" y="2852738"/>
            <a:ext cx="647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RE2/2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5724525" y="2852738"/>
            <a:ext cx="5762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RE2/2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3779838" y="2852738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RE3/2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2843213" y="2852738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RE3/2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1835150" y="2852738"/>
            <a:ext cx="6492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B050"/>
                </a:solidFill>
                <a:latin typeface="Arial Narrow" pitchFamily="34" charset="0"/>
              </a:rPr>
              <a:t>RE4/2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900113" y="2852738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RE4/2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7667625" y="4652963"/>
            <a:ext cx="5032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RE1/3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6659563" y="4652963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RE1/3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86" name="Text Box 18"/>
          <p:cNvSpPr txBox="1">
            <a:spLocks noChangeArrowheads="1"/>
          </p:cNvSpPr>
          <p:nvPr/>
        </p:nvSpPr>
        <p:spPr bwMode="auto">
          <a:xfrm>
            <a:off x="4787900" y="4652963"/>
            <a:ext cx="5032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RE2/3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87" name="Text Box 19"/>
          <p:cNvSpPr txBox="1">
            <a:spLocks noChangeArrowheads="1"/>
          </p:cNvSpPr>
          <p:nvPr/>
        </p:nvSpPr>
        <p:spPr bwMode="auto">
          <a:xfrm>
            <a:off x="5724525" y="4652963"/>
            <a:ext cx="5762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RE2/3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3779838" y="4652963"/>
            <a:ext cx="5746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RE3/3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843213" y="4652963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RE3/3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1835150" y="4652963"/>
            <a:ext cx="6492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B050"/>
                </a:solidFill>
                <a:latin typeface="Arial Narrow" pitchFamily="34" charset="0"/>
              </a:rPr>
              <a:t>RE4/3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91" name="Text Box 23"/>
          <p:cNvSpPr txBox="1">
            <a:spLocks noChangeArrowheads="1"/>
          </p:cNvSpPr>
          <p:nvPr/>
        </p:nvSpPr>
        <p:spPr bwMode="auto">
          <a:xfrm>
            <a:off x="900113" y="4652963"/>
            <a:ext cx="6477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RE4/3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92" name="Text Box 27"/>
          <p:cNvSpPr txBox="1">
            <a:spLocks noChangeArrowheads="1"/>
          </p:cNvSpPr>
          <p:nvPr/>
        </p:nvSpPr>
        <p:spPr bwMode="auto">
          <a:xfrm>
            <a:off x="4787900" y="1052513"/>
            <a:ext cx="57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RE3/1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93" name="Text Box 28"/>
          <p:cNvSpPr txBox="1">
            <a:spLocks noChangeArrowheads="1"/>
          </p:cNvSpPr>
          <p:nvPr/>
        </p:nvSpPr>
        <p:spPr bwMode="auto">
          <a:xfrm>
            <a:off x="3779838" y="1052513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94" name="Text Box 32"/>
          <p:cNvSpPr txBox="1">
            <a:spLocks noChangeArrowheads="1"/>
          </p:cNvSpPr>
          <p:nvPr/>
        </p:nvSpPr>
        <p:spPr bwMode="auto">
          <a:xfrm>
            <a:off x="7740650" y="26368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12</a:t>
            </a:r>
          </a:p>
        </p:txBody>
      </p:sp>
      <p:sp>
        <p:nvSpPr>
          <p:cNvPr id="3095" name="Text Box 33"/>
          <p:cNvSpPr txBox="1">
            <a:spLocks noChangeArrowheads="1"/>
          </p:cNvSpPr>
          <p:nvPr/>
        </p:nvSpPr>
        <p:spPr bwMode="auto">
          <a:xfrm>
            <a:off x="6804025" y="26368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16</a:t>
            </a:r>
          </a:p>
        </p:txBody>
      </p:sp>
      <p:sp>
        <p:nvSpPr>
          <p:cNvPr id="3096" name="Text Box 34"/>
          <p:cNvSpPr txBox="1">
            <a:spLocks noChangeArrowheads="1"/>
          </p:cNvSpPr>
          <p:nvPr/>
        </p:nvSpPr>
        <p:spPr bwMode="auto">
          <a:xfrm>
            <a:off x="7740650" y="44370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15</a:t>
            </a:r>
          </a:p>
        </p:txBody>
      </p:sp>
      <p:sp>
        <p:nvSpPr>
          <p:cNvPr id="3097" name="Text Box 35"/>
          <p:cNvSpPr txBox="1">
            <a:spLocks noChangeArrowheads="1"/>
          </p:cNvSpPr>
          <p:nvPr/>
        </p:nvSpPr>
        <p:spPr bwMode="auto">
          <a:xfrm>
            <a:off x="1979613" y="4437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3098" name="Text Box 36"/>
          <p:cNvSpPr txBox="1">
            <a:spLocks noChangeArrowheads="1"/>
          </p:cNvSpPr>
          <p:nvPr/>
        </p:nvSpPr>
        <p:spPr bwMode="auto">
          <a:xfrm>
            <a:off x="2916238" y="4437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3099" name="Text Box 37"/>
          <p:cNvSpPr txBox="1">
            <a:spLocks noChangeArrowheads="1"/>
          </p:cNvSpPr>
          <p:nvPr/>
        </p:nvSpPr>
        <p:spPr bwMode="auto">
          <a:xfrm>
            <a:off x="3924300" y="44370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100" name="Text Box 38"/>
          <p:cNvSpPr txBox="1">
            <a:spLocks noChangeArrowheads="1"/>
          </p:cNvSpPr>
          <p:nvPr/>
        </p:nvSpPr>
        <p:spPr bwMode="auto">
          <a:xfrm>
            <a:off x="4859338" y="4437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4</a:t>
            </a:r>
          </a:p>
        </p:txBody>
      </p:sp>
      <p:sp>
        <p:nvSpPr>
          <p:cNvPr id="3101" name="Text Box 39"/>
          <p:cNvSpPr txBox="1">
            <a:spLocks noChangeArrowheads="1"/>
          </p:cNvSpPr>
          <p:nvPr/>
        </p:nvSpPr>
        <p:spPr bwMode="auto">
          <a:xfrm>
            <a:off x="5867400" y="44370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13</a:t>
            </a:r>
          </a:p>
        </p:txBody>
      </p:sp>
      <p:sp>
        <p:nvSpPr>
          <p:cNvPr id="3102" name="Text Box 40"/>
          <p:cNvSpPr txBox="1">
            <a:spLocks noChangeArrowheads="1"/>
          </p:cNvSpPr>
          <p:nvPr/>
        </p:nvSpPr>
        <p:spPr bwMode="auto">
          <a:xfrm>
            <a:off x="6804025" y="44370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14</a:t>
            </a:r>
          </a:p>
        </p:txBody>
      </p:sp>
      <p:sp>
        <p:nvSpPr>
          <p:cNvPr id="3103" name="Text Box 41"/>
          <p:cNvSpPr txBox="1">
            <a:spLocks noChangeArrowheads="1"/>
          </p:cNvSpPr>
          <p:nvPr/>
        </p:nvSpPr>
        <p:spPr bwMode="auto">
          <a:xfrm>
            <a:off x="7740650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104" name="Text Box 42"/>
          <p:cNvSpPr txBox="1">
            <a:spLocks noChangeArrowheads="1"/>
          </p:cNvSpPr>
          <p:nvPr/>
        </p:nvSpPr>
        <p:spPr bwMode="auto">
          <a:xfrm>
            <a:off x="1979613" y="623728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3105" name="Text Box 43"/>
          <p:cNvSpPr txBox="1">
            <a:spLocks noChangeArrowheads="1"/>
          </p:cNvSpPr>
          <p:nvPr/>
        </p:nvSpPr>
        <p:spPr bwMode="auto">
          <a:xfrm>
            <a:off x="2987675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3106" name="Text Box 44"/>
          <p:cNvSpPr txBox="1">
            <a:spLocks noChangeArrowheads="1"/>
          </p:cNvSpPr>
          <p:nvPr/>
        </p:nvSpPr>
        <p:spPr bwMode="auto">
          <a:xfrm>
            <a:off x="3924300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7</a:t>
            </a:r>
          </a:p>
        </p:txBody>
      </p:sp>
      <p:sp>
        <p:nvSpPr>
          <p:cNvPr id="3107" name="Text Box 45"/>
          <p:cNvSpPr txBox="1">
            <a:spLocks noChangeArrowheads="1"/>
          </p:cNvSpPr>
          <p:nvPr/>
        </p:nvSpPr>
        <p:spPr bwMode="auto">
          <a:xfrm>
            <a:off x="4859338" y="623728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8</a:t>
            </a:r>
          </a:p>
        </p:txBody>
      </p:sp>
      <p:sp>
        <p:nvSpPr>
          <p:cNvPr id="3108" name="Text Box 46"/>
          <p:cNvSpPr txBox="1">
            <a:spLocks noChangeArrowheads="1"/>
          </p:cNvSpPr>
          <p:nvPr/>
        </p:nvSpPr>
        <p:spPr bwMode="auto">
          <a:xfrm>
            <a:off x="5867400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9</a:t>
            </a:r>
          </a:p>
        </p:txBody>
      </p:sp>
      <p:sp>
        <p:nvSpPr>
          <p:cNvPr id="3109" name="Text Box 47"/>
          <p:cNvSpPr txBox="1">
            <a:spLocks noChangeArrowheads="1"/>
          </p:cNvSpPr>
          <p:nvPr/>
        </p:nvSpPr>
        <p:spPr bwMode="auto">
          <a:xfrm>
            <a:off x="6804025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3110" name="Text Box 48"/>
          <p:cNvSpPr txBox="1">
            <a:spLocks noChangeArrowheads="1"/>
          </p:cNvSpPr>
          <p:nvPr/>
        </p:nvSpPr>
        <p:spPr bwMode="auto">
          <a:xfrm>
            <a:off x="179388" y="765175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PP in UXC</a:t>
            </a:r>
          </a:p>
        </p:txBody>
      </p:sp>
      <p:sp>
        <p:nvSpPr>
          <p:cNvPr id="3111" name="Rectangle 49"/>
          <p:cNvSpPr>
            <a:spLocks noChangeArrowheads="1"/>
          </p:cNvSpPr>
          <p:nvPr/>
        </p:nvSpPr>
        <p:spPr bwMode="auto">
          <a:xfrm>
            <a:off x="7019925" y="115888"/>
            <a:ext cx="2016125" cy="4333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112" name="Oval 50"/>
          <p:cNvSpPr>
            <a:spLocks noChangeArrowheads="1"/>
          </p:cNvSpPr>
          <p:nvPr/>
        </p:nvSpPr>
        <p:spPr bwMode="auto">
          <a:xfrm>
            <a:off x="7019925" y="331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3113" name="Oval 51"/>
          <p:cNvSpPr>
            <a:spLocks noChangeArrowheads="1"/>
          </p:cNvSpPr>
          <p:nvPr/>
        </p:nvSpPr>
        <p:spPr bwMode="auto">
          <a:xfrm>
            <a:off x="7019925" y="11588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3114" name="Oval 52"/>
          <p:cNvSpPr>
            <a:spLocks noChangeArrowheads="1"/>
          </p:cNvSpPr>
          <p:nvPr/>
        </p:nvSpPr>
        <p:spPr bwMode="auto">
          <a:xfrm flipV="1">
            <a:off x="7235825" y="331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4</a:t>
            </a:r>
          </a:p>
        </p:txBody>
      </p:sp>
      <p:sp>
        <p:nvSpPr>
          <p:cNvPr id="3115" name="Oval 53"/>
          <p:cNvSpPr>
            <a:spLocks noChangeArrowheads="1"/>
          </p:cNvSpPr>
          <p:nvPr/>
        </p:nvSpPr>
        <p:spPr bwMode="auto">
          <a:xfrm>
            <a:off x="7235825" y="1158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116" name="Oval 54"/>
          <p:cNvSpPr>
            <a:spLocks noChangeArrowheads="1"/>
          </p:cNvSpPr>
          <p:nvPr/>
        </p:nvSpPr>
        <p:spPr bwMode="auto">
          <a:xfrm>
            <a:off x="7451725" y="331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3117" name="Oval 55"/>
          <p:cNvSpPr>
            <a:spLocks noChangeArrowheads="1"/>
          </p:cNvSpPr>
          <p:nvPr/>
        </p:nvSpPr>
        <p:spPr bwMode="auto">
          <a:xfrm>
            <a:off x="7451725" y="11588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3118" name="Oval 56"/>
          <p:cNvSpPr>
            <a:spLocks noChangeArrowheads="1"/>
          </p:cNvSpPr>
          <p:nvPr/>
        </p:nvSpPr>
        <p:spPr bwMode="auto">
          <a:xfrm>
            <a:off x="7667625" y="3333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8</a:t>
            </a:r>
          </a:p>
        </p:txBody>
      </p:sp>
      <p:sp>
        <p:nvSpPr>
          <p:cNvPr id="3119" name="Oval 57"/>
          <p:cNvSpPr>
            <a:spLocks noChangeArrowheads="1"/>
          </p:cNvSpPr>
          <p:nvPr/>
        </p:nvSpPr>
        <p:spPr bwMode="auto">
          <a:xfrm>
            <a:off x="7667625" y="1158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7</a:t>
            </a:r>
          </a:p>
        </p:txBody>
      </p:sp>
      <p:sp>
        <p:nvSpPr>
          <p:cNvPr id="3120" name="Oval 58"/>
          <p:cNvSpPr>
            <a:spLocks noChangeArrowheads="1"/>
          </p:cNvSpPr>
          <p:nvPr/>
        </p:nvSpPr>
        <p:spPr bwMode="auto">
          <a:xfrm>
            <a:off x="8172450" y="115888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9</a:t>
            </a:r>
          </a:p>
        </p:txBody>
      </p:sp>
      <p:sp>
        <p:nvSpPr>
          <p:cNvPr id="3121" name="Oval 59"/>
          <p:cNvSpPr>
            <a:spLocks noChangeArrowheads="1"/>
          </p:cNvSpPr>
          <p:nvPr/>
        </p:nvSpPr>
        <p:spPr bwMode="auto">
          <a:xfrm>
            <a:off x="8172450" y="3333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3122" name="Oval 60"/>
          <p:cNvSpPr>
            <a:spLocks noChangeArrowheads="1"/>
          </p:cNvSpPr>
          <p:nvPr/>
        </p:nvSpPr>
        <p:spPr bwMode="auto">
          <a:xfrm>
            <a:off x="8388350" y="1158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123" name="Oval 61"/>
          <p:cNvSpPr>
            <a:spLocks noChangeArrowheads="1"/>
          </p:cNvSpPr>
          <p:nvPr/>
        </p:nvSpPr>
        <p:spPr bwMode="auto">
          <a:xfrm>
            <a:off x="8388350" y="333375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12</a:t>
            </a:r>
          </a:p>
        </p:txBody>
      </p:sp>
      <p:sp>
        <p:nvSpPr>
          <p:cNvPr id="3124" name="Oval 62"/>
          <p:cNvSpPr>
            <a:spLocks noChangeArrowheads="1"/>
          </p:cNvSpPr>
          <p:nvPr/>
        </p:nvSpPr>
        <p:spPr bwMode="auto">
          <a:xfrm>
            <a:off x="8604250" y="1158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13</a:t>
            </a:r>
          </a:p>
        </p:txBody>
      </p:sp>
      <p:sp>
        <p:nvSpPr>
          <p:cNvPr id="3125" name="Oval 63"/>
          <p:cNvSpPr>
            <a:spLocks noChangeArrowheads="1"/>
          </p:cNvSpPr>
          <p:nvPr/>
        </p:nvSpPr>
        <p:spPr bwMode="auto">
          <a:xfrm>
            <a:off x="8604250" y="3333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14</a:t>
            </a:r>
          </a:p>
        </p:txBody>
      </p:sp>
      <p:sp>
        <p:nvSpPr>
          <p:cNvPr id="3126" name="Oval 64"/>
          <p:cNvSpPr>
            <a:spLocks noChangeArrowheads="1"/>
          </p:cNvSpPr>
          <p:nvPr/>
        </p:nvSpPr>
        <p:spPr bwMode="auto">
          <a:xfrm>
            <a:off x="8820150" y="11588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16</a:t>
            </a:r>
          </a:p>
        </p:txBody>
      </p:sp>
      <p:sp>
        <p:nvSpPr>
          <p:cNvPr id="3127" name="Oval 65"/>
          <p:cNvSpPr>
            <a:spLocks noChangeArrowheads="1"/>
          </p:cNvSpPr>
          <p:nvPr/>
        </p:nvSpPr>
        <p:spPr bwMode="auto">
          <a:xfrm>
            <a:off x="8820150" y="3333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15</a:t>
            </a:r>
          </a:p>
        </p:txBody>
      </p:sp>
      <p:sp>
        <p:nvSpPr>
          <p:cNvPr id="3128" name="Text Box 66"/>
          <p:cNvSpPr txBox="1">
            <a:spLocks noChangeArrowheads="1"/>
          </p:cNvSpPr>
          <p:nvPr/>
        </p:nvSpPr>
        <p:spPr bwMode="auto">
          <a:xfrm>
            <a:off x="5148263" y="18891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Cables in back of rack</a:t>
            </a:r>
          </a:p>
        </p:txBody>
      </p:sp>
      <p:sp>
        <p:nvSpPr>
          <p:cNvPr id="3129" name="Text Box 68"/>
          <p:cNvSpPr txBox="1">
            <a:spLocks noChangeArrowheads="1"/>
          </p:cNvSpPr>
          <p:nvPr/>
        </p:nvSpPr>
        <p:spPr bwMode="auto">
          <a:xfrm>
            <a:off x="7596188" y="1052513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B050"/>
                </a:solidFill>
                <a:latin typeface="Arial Narrow" pitchFamily="34" charset="0"/>
              </a:rPr>
              <a:t>RE1/1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130" name="Text Box 69"/>
          <p:cNvSpPr txBox="1">
            <a:spLocks noChangeArrowheads="1"/>
          </p:cNvSpPr>
          <p:nvPr/>
        </p:nvSpPr>
        <p:spPr bwMode="auto">
          <a:xfrm>
            <a:off x="6732588" y="1052513"/>
            <a:ext cx="50323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B050"/>
                </a:solidFill>
                <a:latin typeface="Arial Narrow" pitchFamily="34" charset="0"/>
              </a:rPr>
              <a:t>RE1/1</a:t>
            </a:r>
            <a:r>
              <a:rPr lang="en-US" sz="900" b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131" name="Text Box 70"/>
          <p:cNvSpPr txBox="1">
            <a:spLocks noChangeArrowheads="1"/>
          </p:cNvSpPr>
          <p:nvPr/>
        </p:nvSpPr>
        <p:spPr bwMode="auto">
          <a:xfrm>
            <a:off x="900113" y="1052513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132" name="Text Box 71"/>
          <p:cNvSpPr txBox="1">
            <a:spLocks noChangeArrowheads="1"/>
          </p:cNvSpPr>
          <p:nvPr/>
        </p:nvSpPr>
        <p:spPr bwMode="auto">
          <a:xfrm>
            <a:off x="1908175" y="1052513"/>
            <a:ext cx="57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133" name="Text Box 72"/>
          <p:cNvSpPr txBox="1">
            <a:spLocks noChangeArrowheads="1"/>
          </p:cNvSpPr>
          <p:nvPr/>
        </p:nvSpPr>
        <p:spPr bwMode="auto">
          <a:xfrm>
            <a:off x="2843213" y="1052513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134" name="Text Box 73"/>
          <p:cNvSpPr txBox="1">
            <a:spLocks noChangeArrowheads="1"/>
          </p:cNvSpPr>
          <p:nvPr/>
        </p:nvSpPr>
        <p:spPr bwMode="auto">
          <a:xfrm>
            <a:off x="5724525" y="1052513"/>
            <a:ext cx="57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RE2/1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9B53D-AD90-450E-BC31-0A66A40B53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>
          <a:xfrm>
            <a:off x="3124200" y="640913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Waqar Ahmed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51720" y="2996952"/>
            <a:ext cx="2920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20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47684" y="4750112"/>
            <a:ext cx="292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317" y="1448920"/>
            <a:ext cx="2304231" cy="120032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original layout</a:t>
            </a:r>
          </a:p>
          <a:p>
            <a:r>
              <a:rPr lang="en-US" dirty="0" smtClean="0"/>
              <a:t>RE1/1</a:t>
            </a:r>
          </a:p>
          <a:p>
            <a:r>
              <a:rPr lang="en-US" dirty="0" smtClean="0"/>
              <a:t>RE4 only ½ of the chambers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511548" y="1556792"/>
            <a:ext cx="1436146" cy="4922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511548" y="2073425"/>
            <a:ext cx="2264027" cy="3742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197754" y="2049084"/>
            <a:ext cx="991349" cy="32521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" idx="1"/>
          </p:cNvCxnSpPr>
          <p:nvPr/>
        </p:nvCxnSpPr>
        <p:spPr>
          <a:xfrm flipH="1">
            <a:off x="2197754" y="2049085"/>
            <a:ext cx="1009563" cy="12132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9144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07950" y="260350"/>
            <a:ext cx="367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RE YE+1 Far HV PP as seen from IP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667625" y="2852738"/>
            <a:ext cx="5032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RE1/2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6659563" y="2852738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RE1/2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4716463" y="2852738"/>
            <a:ext cx="647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RE2/2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5724525" y="2852738"/>
            <a:ext cx="5762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RE2/2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3779838" y="2852738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RE3/2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2843213" y="2852738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RE3/2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1835150" y="2852738"/>
            <a:ext cx="6492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B050"/>
                </a:solidFill>
                <a:latin typeface="Arial Narrow" pitchFamily="34" charset="0"/>
              </a:rPr>
              <a:t>RE4/2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900113" y="2852738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RE4/2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7667625" y="4652963"/>
            <a:ext cx="5032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RE1/3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6659563" y="4652963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RE1/3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86" name="Text Box 18"/>
          <p:cNvSpPr txBox="1">
            <a:spLocks noChangeArrowheads="1"/>
          </p:cNvSpPr>
          <p:nvPr/>
        </p:nvSpPr>
        <p:spPr bwMode="auto">
          <a:xfrm>
            <a:off x="4787900" y="4652963"/>
            <a:ext cx="5032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RE2/3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87" name="Text Box 19"/>
          <p:cNvSpPr txBox="1">
            <a:spLocks noChangeArrowheads="1"/>
          </p:cNvSpPr>
          <p:nvPr/>
        </p:nvSpPr>
        <p:spPr bwMode="auto">
          <a:xfrm>
            <a:off x="5724525" y="4652963"/>
            <a:ext cx="5762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RE2/3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3779838" y="4652963"/>
            <a:ext cx="5746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RE3/3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843213" y="4652963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RE3/3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6660232" y="1052736"/>
            <a:ext cx="6492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B050"/>
                </a:solidFill>
                <a:latin typeface="Arial Narrow" pitchFamily="34" charset="0"/>
              </a:rPr>
              <a:t>RE4/3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91" name="Text Box 23"/>
          <p:cNvSpPr txBox="1">
            <a:spLocks noChangeArrowheads="1"/>
          </p:cNvSpPr>
          <p:nvPr/>
        </p:nvSpPr>
        <p:spPr bwMode="auto">
          <a:xfrm>
            <a:off x="900113" y="4652963"/>
            <a:ext cx="6477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RE4/3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92" name="Text Box 27"/>
          <p:cNvSpPr txBox="1">
            <a:spLocks noChangeArrowheads="1"/>
          </p:cNvSpPr>
          <p:nvPr/>
        </p:nvSpPr>
        <p:spPr bwMode="auto">
          <a:xfrm>
            <a:off x="4787900" y="1052513"/>
            <a:ext cx="57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RE3/1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93" name="Text Box 28"/>
          <p:cNvSpPr txBox="1">
            <a:spLocks noChangeArrowheads="1"/>
          </p:cNvSpPr>
          <p:nvPr/>
        </p:nvSpPr>
        <p:spPr bwMode="auto">
          <a:xfrm>
            <a:off x="3779838" y="1052513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94" name="Text Box 32"/>
          <p:cNvSpPr txBox="1">
            <a:spLocks noChangeArrowheads="1"/>
          </p:cNvSpPr>
          <p:nvPr/>
        </p:nvSpPr>
        <p:spPr bwMode="auto">
          <a:xfrm>
            <a:off x="7740650" y="26368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12</a:t>
            </a:r>
          </a:p>
        </p:txBody>
      </p:sp>
      <p:sp>
        <p:nvSpPr>
          <p:cNvPr id="3095" name="Text Box 33"/>
          <p:cNvSpPr txBox="1">
            <a:spLocks noChangeArrowheads="1"/>
          </p:cNvSpPr>
          <p:nvPr/>
        </p:nvSpPr>
        <p:spPr bwMode="auto">
          <a:xfrm>
            <a:off x="6804025" y="26368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16</a:t>
            </a:r>
          </a:p>
        </p:txBody>
      </p:sp>
      <p:sp>
        <p:nvSpPr>
          <p:cNvPr id="3096" name="Text Box 34"/>
          <p:cNvSpPr txBox="1">
            <a:spLocks noChangeArrowheads="1"/>
          </p:cNvSpPr>
          <p:nvPr/>
        </p:nvSpPr>
        <p:spPr bwMode="auto">
          <a:xfrm>
            <a:off x="7740650" y="44370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15</a:t>
            </a:r>
          </a:p>
        </p:txBody>
      </p:sp>
      <p:sp>
        <p:nvSpPr>
          <p:cNvPr id="3097" name="Text Box 35"/>
          <p:cNvSpPr txBox="1">
            <a:spLocks noChangeArrowheads="1"/>
          </p:cNvSpPr>
          <p:nvPr/>
        </p:nvSpPr>
        <p:spPr bwMode="auto">
          <a:xfrm>
            <a:off x="1979613" y="4437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3098" name="Text Box 36"/>
          <p:cNvSpPr txBox="1">
            <a:spLocks noChangeArrowheads="1"/>
          </p:cNvSpPr>
          <p:nvPr/>
        </p:nvSpPr>
        <p:spPr bwMode="auto">
          <a:xfrm>
            <a:off x="2916238" y="4437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3099" name="Text Box 37"/>
          <p:cNvSpPr txBox="1">
            <a:spLocks noChangeArrowheads="1"/>
          </p:cNvSpPr>
          <p:nvPr/>
        </p:nvSpPr>
        <p:spPr bwMode="auto">
          <a:xfrm>
            <a:off x="3924300" y="44370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100" name="Text Box 38"/>
          <p:cNvSpPr txBox="1">
            <a:spLocks noChangeArrowheads="1"/>
          </p:cNvSpPr>
          <p:nvPr/>
        </p:nvSpPr>
        <p:spPr bwMode="auto">
          <a:xfrm>
            <a:off x="4859338" y="4437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4</a:t>
            </a:r>
          </a:p>
        </p:txBody>
      </p:sp>
      <p:sp>
        <p:nvSpPr>
          <p:cNvPr id="3101" name="Text Box 39"/>
          <p:cNvSpPr txBox="1">
            <a:spLocks noChangeArrowheads="1"/>
          </p:cNvSpPr>
          <p:nvPr/>
        </p:nvSpPr>
        <p:spPr bwMode="auto">
          <a:xfrm>
            <a:off x="5867400" y="44370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13</a:t>
            </a:r>
          </a:p>
        </p:txBody>
      </p:sp>
      <p:sp>
        <p:nvSpPr>
          <p:cNvPr id="3102" name="Text Box 40"/>
          <p:cNvSpPr txBox="1">
            <a:spLocks noChangeArrowheads="1"/>
          </p:cNvSpPr>
          <p:nvPr/>
        </p:nvSpPr>
        <p:spPr bwMode="auto">
          <a:xfrm>
            <a:off x="6804025" y="44370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14</a:t>
            </a:r>
          </a:p>
        </p:txBody>
      </p:sp>
      <p:sp>
        <p:nvSpPr>
          <p:cNvPr id="3103" name="Text Box 41"/>
          <p:cNvSpPr txBox="1">
            <a:spLocks noChangeArrowheads="1"/>
          </p:cNvSpPr>
          <p:nvPr/>
        </p:nvSpPr>
        <p:spPr bwMode="auto">
          <a:xfrm>
            <a:off x="7740650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104" name="Text Box 42"/>
          <p:cNvSpPr txBox="1">
            <a:spLocks noChangeArrowheads="1"/>
          </p:cNvSpPr>
          <p:nvPr/>
        </p:nvSpPr>
        <p:spPr bwMode="auto">
          <a:xfrm>
            <a:off x="1979613" y="623728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3105" name="Text Box 43"/>
          <p:cNvSpPr txBox="1">
            <a:spLocks noChangeArrowheads="1"/>
          </p:cNvSpPr>
          <p:nvPr/>
        </p:nvSpPr>
        <p:spPr bwMode="auto">
          <a:xfrm>
            <a:off x="2987675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3106" name="Text Box 44"/>
          <p:cNvSpPr txBox="1">
            <a:spLocks noChangeArrowheads="1"/>
          </p:cNvSpPr>
          <p:nvPr/>
        </p:nvSpPr>
        <p:spPr bwMode="auto">
          <a:xfrm>
            <a:off x="3924300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7</a:t>
            </a:r>
          </a:p>
        </p:txBody>
      </p:sp>
      <p:sp>
        <p:nvSpPr>
          <p:cNvPr id="3107" name="Text Box 45"/>
          <p:cNvSpPr txBox="1">
            <a:spLocks noChangeArrowheads="1"/>
          </p:cNvSpPr>
          <p:nvPr/>
        </p:nvSpPr>
        <p:spPr bwMode="auto">
          <a:xfrm>
            <a:off x="4859338" y="623728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8</a:t>
            </a:r>
          </a:p>
        </p:txBody>
      </p:sp>
      <p:sp>
        <p:nvSpPr>
          <p:cNvPr id="3108" name="Text Box 46"/>
          <p:cNvSpPr txBox="1">
            <a:spLocks noChangeArrowheads="1"/>
          </p:cNvSpPr>
          <p:nvPr/>
        </p:nvSpPr>
        <p:spPr bwMode="auto">
          <a:xfrm>
            <a:off x="5867400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9</a:t>
            </a:r>
          </a:p>
        </p:txBody>
      </p:sp>
      <p:sp>
        <p:nvSpPr>
          <p:cNvPr id="3109" name="Text Box 47"/>
          <p:cNvSpPr txBox="1">
            <a:spLocks noChangeArrowheads="1"/>
          </p:cNvSpPr>
          <p:nvPr/>
        </p:nvSpPr>
        <p:spPr bwMode="auto">
          <a:xfrm>
            <a:off x="6804025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3110" name="Text Box 48"/>
          <p:cNvSpPr txBox="1">
            <a:spLocks noChangeArrowheads="1"/>
          </p:cNvSpPr>
          <p:nvPr/>
        </p:nvSpPr>
        <p:spPr bwMode="auto">
          <a:xfrm>
            <a:off x="179388" y="765175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</a:rPr>
              <a:t>PP in UXC</a:t>
            </a:r>
          </a:p>
        </p:txBody>
      </p:sp>
      <p:sp>
        <p:nvSpPr>
          <p:cNvPr id="3111" name="Rectangle 49"/>
          <p:cNvSpPr>
            <a:spLocks noChangeArrowheads="1"/>
          </p:cNvSpPr>
          <p:nvPr/>
        </p:nvSpPr>
        <p:spPr bwMode="auto">
          <a:xfrm>
            <a:off x="7019925" y="115888"/>
            <a:ext cx="2016125" cy="4333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112" name="Oval 50"/>
          <p:cNvSpPr>
            <a:spLocks noChangeArrowheads="1"/>
          </p:cNvSpPr>
          <p:nvPr/>
        </p:nvSpPr>
        <p:spPr bwMode="auto">
          <a:xfrm>
            <a:off x="7019925" y="331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3113" name="Oval 51"/>
          <p:cNvSpPr>
            <a:spLocks noChangeArrowheads="1"/>
          </p:cNvSpPr>
          <p:nvPr/>
        </p:nvSpPr>
        <p:spPr bwMode="auto">
          <a:xfrm>
            <a:off x="7019925" y="11588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3114" name="Oval 52"/>
          <p:cNvSpPr>
            <a:spLocks noChangeArrowheads="1"/>
          </p:cNvSpPr>
          <p:nvPr/>
        </p:nvSpPr>
        <p:spPr bwMode="auto">
          <a:xfrm flipV="1">
            <a:off x="7235825" y="331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4</a:t>
            </a:r>
          </a:p>
        </p:txBody>
      </p:sp>
      <p:sp>
        <p:nvSpPr>
          <p:cNvPr id="3115" name="Oval 53"/>
          <p:cNvSpPr>
            <a:spLocks noChangeArrowheads="1"/>
          </p:cNvSpPr>
          <p:nvPr/>
        </p:nvSpPr>
        <p:spPr bwMode="auto">
          <a:xfrm>
            <a:off x="7235825" y="1158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116" name="Oval 54"/>
          <p:cNvSpPr>
            <a:spLocks noChangeArrowheads="1"/>
          </p:cNvSpPr>
          <p:nvPr/>
        </p:nvSpPr>
        <p:spPr bwMode="auto">
          <a:xfrm>
            <a:off x="7451725" y="331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3117" name="Oval 55"/>
          <p:cNvSpPr>
            <a:spLocks noChangeArrowheads="1"/>
          </p:cNvSpPr>
          <p:nvPr/>
        </p:nvSpPr>
        <p:spPr bwMode="auto">
          <a:xfrm>
            <a:off x="7451725" y="11588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3118" name="Oval 56"/>
          <p:cNvSpPr>
            <a:spLocks noChangeArrowheads="1"/>
          </p:cNvSpPr>
          <p:nvPr/>
        </p:nvSpPr>
        <p:spPr bwMode="auto">
          <a:xfrm>
            <a:off x="7667625" y="3333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8</a:t>
            </a:r>
          </a:p>
        </p:txBody>
      </p:sp>
      <p:sp>
        <p:nvSpPr>
          <p:cNvPr id="3119" name="Oval 57"/>
          <p:cNvSpPr>
            <a:spLocks noChangeArrowheads="1"/>
          </p:cNvSpPr>
          <p:nvPr/>
        </p:nvSpPr>
        <p:spPr bwMode="auto">
          <a:xfrm>
            <a:off x="7667625" y="1158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7</a:t>
            </a:r>
          </a:p>
        </p:txBody>
      </p:sp>
      <p:sp>
        <p:nvSpPr>
          <p:cNvPr id="3120" name="Oval 58"/>
          <p:cNvSpPr>
            <a:spLocks noChangeArrowheads="1"/>
          </p:cNvSpPr>
          <p:nvPr/>
        </p:nvSpPr>
        <p:spPr bwMode="auto">
          <a:xfrm>
            <a:off x="8172450" y="115888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9</a:t>
            </a:r>
          </a:p>
        </p:txBody>
      </p:sp>
      <p:sp>
        <p:nvSpPr>
          <p:cNvPr id="3121" name="Oval 59"/>
          <p:cNvSpPr>
            <a:spLocks noChangeArrowheads="1"/>
          </p:cNvSpPr>
          <p:nvPr/>
        </p:nvSpPr>
        <p:spPr bwMode="auto">
          <a:xfrm>
            <a:off x="8172450" y="3333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3122" name="Oval 60"/>
          <p:cNvSpPr>
            <a:spLocks noChangeArrowheads="1"/>
          </p:cNvSpPr>
          <p:nvPr/>
        </p:nvSpPr>
        <p:spPr bwMode="auto">
          <a:xfrm>
            <a:off x="8388350" y="1158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123" name="Oval 61"/>
          <p:cNvSpPr>
            <a:spLocks noChangeArrowheads="1"/>
          </p:cNvSpPr>
          <p:nvPr/>
        </p:nvSpPr>
        <p:spPr bwMode="auto">
          <a:xfrm>
            <a:off x="8388350" y="333375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12</a:t>
            </a:r>
          </a:p>
        </p:txBody>
      </p:sp>
      <p:sp>
        <p:nvSpPr>
          <p:cNvPr id="3124" name="Oval 62"/>
          <p:cNvSpPr>
            <a:spLocks noChangeArrowheads="1"/>
          </p:cNvSpPr>
          <p:nvPr/>
        </p:nvSpPr>
        <p:spPr bwMode="auto">
          <a:xfrm>
            <a:off x="8604250" y="1158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13</a:t>
            </a:r>
          </a:p>
        </p:txBody>
      </p:sp>
      <p:sp>
        <p:nvSpPr>
          <p:cNvPr id="3125" name="Oval 63"/>
          <p:cNvSpPr>
            <a:spLocks noChangeArrowheads="1"/>
          </p:cNvSpPr>
          <p:nvPr/>
        </p:nvSpPr>
        <p:spPr bwMode="auto">
          <a:xfrm>
            <a:off x="8604250" y="3333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14</a:t>
            </a:r>
          </a:p>
        </p:txBody>
      </p:sp>
      <p:sp>
        <p:nvSpPr>
          <p:cNvPr id="3126" name="Oval 64"/>
          <p:cNvSpPr>
            <a:spLocks noChangeArrowheads="1"/>
          </p:cNvSpPr>
          <p:nvPr/>
        </p:nvSpPr>
        <p:spPr bwMode="auto">
          <a:xfrm>
            <a:off x="8820150" y="11588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16</a:t>
            </a:r>
          </a:p>
        </p:txBody>
      </p:sp>
      <p:sp>
        <p:nvSpPr>
          <p:cNvPr id="3127" name="Oval 65"/>
          <p:cNvSpPr>
            <a:spLocks noChangeArrowheads="1"/>
          </p:cNvSpPr>
          <p:nvPr/>
        </p:nvSpPr>
        <p:spPr bwMode="auto">
          <a:xfrm>
            <a:off x="8820150" y="3333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15</a:t>
            </a:r>
          </a:p>
        </p:txBody>
      </p:sp>
      <p:sp>
        <p:nvSpPr>
          <p:cNvPr id="3128" name="Text Box 66"/>
          <p:cNvSpPr txBox="1">
            <a:spLocks noChangeArrowheads="1"/>
          </p:cNvSpPr>
          <p:nvPr/>
        </p:nvSpPr>
        <p:spPr bwMode="auto">
          <a:xfrm>
            <a:off x="5148263" y="18891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Cables in back of rack</a:t>
            </a:r>
          </a:p>
        </p:txBody>
      </p:sp>
      <p:sp>
        <p:nvSpPr>
          <p:cNvPr id="3129" name="Text Box 68"/>
          <p:cNvSpPr txBox="1">
            <a:spLocks noChangeArrowheads="1"/>
          </p:cNvSpPr>
          <p:nvPr/>
        </p:nvSpPr>
        <p:spPr bwMode="auto">
          <a:xfrm>
            <a:off x="7596188" y="1052513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B050"/>
                </a:solidFill>
                <a:latin typeface="Arial Narrow" pitchFamily="34" charset="0"/>
              </a:rPr>
              <a:t>RE4/2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130" name="Text Box 69"/>
          <p:cNvSpPr txBox="1">
            <a:spLocks noChangeArrowheads="1"/>
          </p:cNvSpPr>
          <p:nvPr/>
        </p:nvSpPr>
        <p:spPr bwMode="auto">
          <a:xfrm>
            <a:off x="1907704" y="4653136"/>
            <a:ext cx="50323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B050"/>
                </a:solidFill>
                <a:latin typeface="Arial Narrow" pitchFamily="34" charset="0"/>
              </a:rPr>
              <a:t>RE4/3</a:t>
            </a:r>
            <a:r>
              <a:rPr lang="en-US" sz="900" b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131" name="Text Box 70"/>
          <p:cNvSpPr txBox="1">
            <a:spLocks noChangeArrowheads="1"/>
          </p:cNvSpPr>
          <p:nvPr/>
        </p:nvSpPr>
        <p:spPr bwMode="auto">
          <a:xfrm>
            <a:off x="900113" y="1052513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132" name="Text Box 71"/>
          <p:cNvSpPr txBox="1">
            <a:spLocks noChangeArrowheads="1"/>
          </p:cNvSpPr>
          <p:nvPr/>
        </p:nvSpPr>
        <p:spPr bwMode="auto">
          <a:xfrm>
            <a:off x="1908175" y="1052513"/>
            <a:ext cx="57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133" name="Text Box 72"/>
          <p:cNvSpPr txBox="1">
            <a:spLocks noChangeArrowheads="1"/>
          </p:cNvSpPr>
          <p:nvPr/>
        </p:nvSpPr>
        <p:spPr bwMode="auto">
          <a:xfrm>
            <a:off x="2843213" y="1052513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134" name="Text Box 73"/>
          <p:cNvSpPr txBox="1">
            <a:spLocks noChangeArrowheads="1"/>
          </p:cNvSpPr>
          <p:nvPr/>
        </p:nvSpPr>
        <p:spPr bwMode="auto">
          <a:xfrm>
            <a:off x="5724525" y="1052513"/>
            <a:ext cx="57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3300"/>
                </a:solidFill>
                <a:latin typeface="Arial Narrow" pitchFamily="34" charset="0"/>
              </a:rPr>
              <a:t>RE2/1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9B53D-AD90-450E-BC31-0A66A40B53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>
          <a:xfrm>
            <a:off x="3124200" y="640913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Waqar Ahmed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51720" y="2996952"/>
            <a:ext cx="2920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21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20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00212" y="1196752"/>
            <a:ext cx="292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19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18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17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15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14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13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12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3300"/>
                </a:solidFill>
                <a:latin typeface="Arial Narrow" pitchFamily="34" charset="0"/>
              </a:rPr>
              <a:t>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516216" y="764704"/>
            <a:ext cx="1872208" cy="22322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547664" y="2708920"/>
            <a:ext cx="1224136" cy="374441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0913" y="1772816"/>
            <a:ext cx="187325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new layout</a:t>
            </a:r>
          </a:p>
          <a:p>
            <a:r>
              <a:rPr lang="en-US" dirty="0" smtClean="0"/>
              <a:t>For RE4 low eta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Newly installed HV cables on Far YE1 PP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974570" cy="29809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5916" y="2878660"/>
            <a:ext cx="3662176" cy="2746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6288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Situation as of 10 July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652581"/>
            <a:ext cx="144016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cables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735796" y="3861048"/>
            <a:ext cx="2613823" cy="7425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86535" y="2780928"/>
            <a:ext cx="1237793" cy="18226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987825" y="4603576"/>
            <a:ext cx="2376264" cy="10576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08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Mini cable chain finally gave little concern</a:t>
            </a:r>
            <a:endParaRPr lang="en-US" sz="3200" dirty="0"/>
          </a:p>
        </p:txBody>
      </p:sp>
      <p:pic>
        <p:nvPicPr>
          <p:cNvPr id="5" name="Picture 4" descr="11072013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774411" cy="433080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2780928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Cables 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4788024" y="2965594"/>
            <a:ext cx="2016224" cy="10394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 flipH="1">
            <a:off x="2483768" y="3150260"/>
            <a:ext cx="1584176" cy="135886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4067944" y="1700808"/>
            <a:ext cx="0" cy="108012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YE1 +z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Cables underground to be installed in week 29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Cable chain proposal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 umbilical cables between USC &amp; UXC YE1s</a:t>
            </a:r>
          </a:p>
          <a:p>
            <a:r>
              <a:rPr lang="en-US" dirty="0" smtClean="0"/>
              <a:t>Supply RE1/1 chambers</a:t>
            </a:r>
          </a:p>
          <a:p>
            <a:r>
              <a:rPr lang="en-US" dirty="0" smtClean="0"/>
              <a:t>Spares for present system</a:t>
            </a:r>
          </a:p>
          <a:p>
            <a:r>
              <a:rPr lang="en-US" dirty="0" smtClean="0"/>
              <a:t>Demonstrator installations </a:t>
            </a:r>
          </a:p>
          <a:p>
            <a:r>
              <a:rPr lang="en-US" dirty="0" smtClean="0"/>
              <a:t>The job will be slow at 1 cable/2-3days</a:t>
            </a:r>
          </a:p>
          <a:p>
            <a:r>
              <a:rPr lang="en-US" dirty="0" smtClean="0"/>
              <a:t>Between 1-2 cables per main Chains </a:t>
            </a:r>
          </a:p>
          <a:p>
            <a:pPr>
              <a:buNone/>
            </a:pPr>
            <a:r>
              <a:rPr lang="en-US" dirty="0" smtClean="0"/>
              <a:t>		= 4-8 cables total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Installation costs are paid by TC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8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381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path is clear and we have the cable. This is a big job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881405" cy="29110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5531" y="2734644"/>
            <a:ext cx="4238240" cy="317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68003"/>
            <a:ext cx="4543195" cy="283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2280" y="3383337"/>
            <a:ext cx="165618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Approx</a:t>
            </a:r>
            <a:r>
              <a:rPr lang="en-US" dirty="0" smtClean="0"/>
              <a:t> 1.5km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9572" y="5589240"/>
            <a:ext cx="151216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Cable length 57-90m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33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But it gets worse in the last 5% of the path length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525" y="2033845"/>
            <a:ext cx="4968554" cy="37264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374144" cy="2530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6148" y="4437112"/>
            <a:ext cx="2606059" cy="1954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282" y="5085184"/>
            <a:ext cx="194421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Main Cable chains in X0 under CMS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140968"/>
            <a:ext cx="216024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Clamp of thee Cable under PP YE1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11621" y="5685348"/>
            <a:ext cx="158417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Access to rear of the PP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33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755</Words>
  <Application>Microsoft Office PowerPoint</Application>
  <PresentationFormat>On-screen Show (4:3)</PresentationFormat>
  <Paragraphs>497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Default Design</vt:lpstr>
      <vt:lpstr>1_Default Design</vt:lpstr>
      <vt:lpstr>1_Office Theme</vt:lpstr>
      <vt:lpstr>HV Cables installation in P5 &amp; service concerns   Mini Cable Chains YE1PP to Chambers Main Cable Chains USC to UXC  Ian Crotty 10 July 2013</vt:lpstr>
      <vt:lpstr>PowerPoint Presentation</vt:lpstr>
      <vt:lpstr>PowerPoint Presentation</vt:lpstr>
      <vt:lpstr>Newly installed HV cables on Far YE1 PP</vt:lpstr>
      <vt:lpstr>Mini cable chain finally gave little concern</vt:lpstr>
      <vt:lpstr>YE1 +z Near</vt:lpstr>
      <vt:lpstr>Main Cable chain proposal </vt:lpstr>
      <vt:lpstr>The path is clear and we have the cable. This is a big job</vt:lpstr>
      <vt:lpstr>But it gets worse in the last 5% of the path length</vt:lpstr>
      <vt:lpstr>Minor concern with Cooling Manifold</vt:lpstr>
      <vt:lpstr>Leak rates</vt:lpstr>
      <vt:lpstr>Rack questions</vt:lpstr>
      <vt:lpstr>New cable trays &amp; cabling under racks to be tidied</vt:lpstr>
      <vt:lpstr>Cabling paths to be refined as now the space is far more limited</vt:lpstr>
      <vt:lpstr>Need to improve cabling routing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Cables installation in P5   Mini Cable Chains YE1PP to Chambers Main Cable Chains USC to UXC  Ian Crotty 10 July 2013</dc:title>
  <dc:creator>Ian Crotty</dc:creator>
  <cp:lastModifiedBy>Ian Crotty</cp:lastModifiedBy>
  <cp:revision>31</cp:revision>
  <dcterms:created xsi:type="dcterms:W3CDTF">2013-07-10T11:55:44Z</dcterms:created>
  <dcterms:modified xsi:type="dcterms:W3CDTF">2013-07-15T12:04:27Z</dcterms:modified>
</cp:coreProperties>
</file>