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80" r:id="rId4"/>
    <p:sldId id="281" r:id="rId5"/>
    <p:sldId id="283" r:id="rId6"/>
    <p:sldId id="276" r:id="rId7"/>
    <p:sldId id="277" r:id="rId8"/>
    <p:sldId id="284" r:id="rId9"/>
    <p:sldId id="285" r:id="rId10"/>
    <p:sldId id="278" r:id="rId11"/>
    <p:sldId id="279" r:id="rId12"/>
    <p:sldId id="286" r:id="rId1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98E083-A83F-48F5-902B-BD07B69FB9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EFCEF7-C1B0-441C-A593-59D838182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CEF7-C1B0-441C-A593-59D8381825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6192688" cy="365125"/>
          </a:xfrm>
        </p:spPr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ESR Meeting   14 March 2012                                                   F. Loddo  INFN-BARI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Proposed UXC Racks layout for RE4 LV System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ESR Meeting   14 March 2012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4976192" cy="365125"/>
          </a:xfrm>
        </p:spPr>
        <p:txBody>
          <a:bodyPr/>
          <a:lstStyle/>
          <a:p>
            <a:pPr algn="l"/>
            <a:r>
              <a:rPr lang="en-US" dirty="0" smtClean="0"/>
              <a:t>ESR Meeting   14 March 2012                                                   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75973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X2S52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25529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X3S51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48581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X4S51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29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YE-3 FAR</a:t>
            </a:r>
            <a:endParaRPr lang="it-IT" sz="2400" b="1" dirty="0"/>
          </a:p>
        </p:txBody>
      </p:sp>
      <p:pic>
        <p:nvPicPr>
          <p:cNvPr id="12" name="Immagine 11" descr="X3S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3333124" y="908720"/>
            <a:ext cx="1526908" cy="5400600"/>
          </a:xfrm>
          <a:prstGeom prst="rect">
            <a:avLst/>
          </a:prstGeom>
        </p:spPr>
      </p:pic>
      <p:pic>
        <p:nvPicPr>
          <p:cNvPr id="18" name="Immagine 17" descr="X4S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6141436" y="908720"/>
            <a:ext cx="1526908" cy="5400600"/>
          </a:xfrm>
          <a:prstGeom prst="rect">
            <a:avLst/>
          </a:prstGeom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3491880" y="4581128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228184" y="2708920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9" descr="X2S52.jpg"/>
          <p:cNvPicPr>
            <a:picLocks noChangeAspect="1"/>
          </p:cNvPicPr>
          <p:nvPr/>
        </p:nvPicPr>
        <p:blipFill>
          <a:blip r:embed="rId4" cstate="print"/>
          <a:srcRect b="21251"/>
          <a:stretch>
            <a:fillRect/>
          </a:stretch>
        </p:blipFill>
        <p:spPr>
          <a:xfrm>
            <a:off x="755576" y="908720"/>
            <a:ext cx="1526908" cy="5400600"/>
          </a:xfrm>
          <a:prstGeom prst="rect">
            <a:avLst/>
          </a:prstGeom>
        </p:spPr>
      </p:pic>
      <p:sp>
        <p:nvSpPr>
          <p:cNvPr id="22" name="Ovale 15"/>
          <p:cNvSpPr/>
          <p:nvPr/>
        </p:nvSpPr>
        <p:spPr>
          <a:xfrm>
            <a:off x="683568" y="2060848"/>
            <a:ext cx="1944216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15"/>
          <p:cNvSpPr/>
          <p:nvPr/>
        </p:nvSpPr>
        <p:spPr>
          <a:xfrm>
            <a:off x="1115616" y="2132856"/>
            <a:ext cx="1080120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31640" y="2492896"/>
            <a:ext cx="72008" cy="2304256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4976192" cy="365125"/>
          </a:xfrm>
        </p:spPr>
        <p:txBody>
          <a:bodyPr/>
          <a:lstStyle/>
          <a:p>
            <a:pPr algn="l"/>
            <a:r>
              <a:rPr lang="en-US" dirty="0" smtClean="0"/>
              <a:t>ESR Meeting   14 March 2012                                    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25529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X3V51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97719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X4V51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52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YE-3 NEAR</a:t>
            </a:r>
            <a:endParaRPr lang="it-IT" sz="2400" b="1" dirty="0"/>
          </a:p>
        </p:txBody>
      </p:sp>
      <p:pic>
        <p:nvPicPr>
          <p:cNvPr id="16" name="Immagine 15" descr="X3V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3347864" y="908720"/>
            <a:ext cx="1526908" cy="5400600"/>
          </a:xfrm>
          <a:prstGeom prst="rect">
            <a:avLst/>
          </a:prstGeom>
        </p:spPr>
      </p:pic>
      <p:pic>
        <p:nvPicPr>
          <p:cNvPr id="17" name="Immagine 16" descr="X4V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6285452" y="908720"/>
            <a:ext cx="1526908" cy="5400600"/>
          </a:xfrm>
          <a:prstGeom prst="rect">
            <a:avLst/>
          </a:prstGeom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3491880" y="3717032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444208" y="2492896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8"/>
          <p:cNvSpPr txBox="1"/>
          <p:nvPr/>
        </p:nvSpPr>
        <p:spPr>
          <a:xfrm>
            <a:off x="1175973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X2V52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l="34053" t="16128" r="53544" b="1401"/>
          <a:stretch>
            <a:fillRect/>
          </a:stretch>
        </p:blipFill>
        <p:spPr bwMode="auto">
          <a:xfrm>
            <a:off x="827584" y="980728"/>
            <a:ext cx="13681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e 17"/>
          <p:cNvSpPr/>
          <p:nvPr/>
        </p:nvSpPr>
        <p:spPr>
          <a:xfrm>
            <a:off x="899592" y="2780928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17"/>
          <p:cNvSpPr/>
          <p:nvPr/>
        </p:nvSpPr>
        <p:spPr>
          <a:xfrm>
            <a:off x="827584" y="4077072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942" t="15756" r="50388" b="2943"/>
          <a:stretch>
            <a:fillRect/>
          </a:stretch>
        </p:blipFill>
        <p:spPr bwMode="auto">
          <a:xfrm>
            <a:off x="431414" y="620687"/>
            <a:ext cx="1548298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/>
          <p:nvPr/>
        </p:nvSpPr>
        <p:spPr>
          <a:xfrm>
            <a:off x="745841" y="11663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X2A52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401035" y="18864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X2S52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980728"/>
            <a:ext cx="4392488" cy="38472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needed Heat Exchanger   for LV crates:</a:t>
            </a:r>
          </a:p>
          <a:p>
            <a:r>
              <a:rPr lang="en-US" sz="2400" dirty="0" smtClean="0"/>
              <a:t>Power dissipation:</a:t>
            </a:r>
          </a:p>
          <a:p>
            <a:r>
              <a:rPr lang="en-US" sz="2400" dirty="0" smtClean="0"/>
              <a:t>Easy crate : 3 x 0.32=0.96 KW</a:t>
            </a:r>
          </a:p>
          <a:p>
            <a:r>
              <a:rPr lang="en-US" sz="2400" dirty="0" smtClean="0"/>
              <a:t> LV MAO A3486 AC to DC : </a:t>
            </a:r>
          </a:p>
          <a:p>
            <a:r>
              <a:rPr lang="en-US" sz="2400" dirty="0" smtClean="0"/>
              <a:t>0.45 KW</a:t>
            </a:r>
          </a:p>
          <a:p>
            <a:r>
              <a:rPr lang="en-US" sz="2800" i="1" dirty="0" smtClean="0">
                <a:sym typeface="Wingdings" pitchFamily="2" charset="2"/>
              </a:rPr>
              <a:t>remove </a:t>
            </a:r>
            <a:r>
              <a:rPr lang="en-US" sz="2400" dirty="0" smtClean="0">
                <a:sym typeface="Wingdings" pitchFamily="2" charset="2"/>
              </a:rPr>
              <a:t>Blank panel 1U on the top as in X2S52 and move up all the equipments by one unit</a:t>
            </a:r>
          </a:p>
          <a:p>
            <a:r>
              <a:rPr lang="en-US" sz="2400" dirty="0" smtClean="0">
                <a:sym typeface="Wingdings" pitchFamily="2" charset="2"/>
              </a:rPr>
              <a:t>(big  job)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63688" y="1484784"/>
            <a:ext cx="720080" cy="29523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1560" y="548680"/>
            <a:ext cx="158417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6711" t="15318" r="52348" b="1401"/>
          <a:stretch>
            <a:fillRect/>
          </a:stretch>
        </p:blipFill>
        <p:spPr bwMode="auto">
          <a:xfrm>
            <a:off x="7092280" y="548680"/>
            <a:ext cx="13681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7236296" y="4509120"/>
            <a:ext cx="129614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940152" y="4869160"/>
            <a:ext cx="1152128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19872" y="5589240"/>
            <a:ext cx="2448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Heat Exchanger  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Hardware Information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1"/>
            <a:ext cx="8147248" cy="36724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Rack space is needed for the following RE4 hardware :</a:t>
            </a:r>
          </a:p>
          <a:p>
            <a:pPr lvl="1"/>
            <a:r>
              <a:rPr lang="en-US" dirty="0" smtClean="0"/>
              <a:t>Link Board Box(LBB) for RE4 signal cables</a:t>
            </a:r>
          </a:p>
          <a:p>
            <a:pPr lvl="2"/>
            <a:r>
              <a:rPr lang="en-US" dirty="0" smtClean="0"/>
              <a:t>3 LBBs per tower.</a:t>
            </a:r>
          </a:p>
          <a:p>
            <a:pPr lvl="3"/>
            <a:r>
              <a:rPr lang="en-US" dirty="0" smtClean="0"/>
              <a:t>i.e. one per level (X2, X3, X4).</a:t>
            </a:r>
          </a:p>
          <a:p>
            <a:pPr lvl="1"/>
            <a:r>
              <a:rPr lang="en-US" dirty="0" smtClean="0"/>
              <a:t>MAO and EASY Crate for RE4 Low Voltage Cables</a:t>
            </a:r>
          </a:p>
          <a:p>
            <a:pPr lvl="2"/>
            <a:r>
              <a:rPr lang="en-US" dirty="0" smtClean="0"/>
              <a:t>1 MAO/disc</a:t>
            </a:r>
          </a:p>
          <a:p>
            <a:pPr lvl="2"/>
            <a:r>
              <a:rPr lang="en-US" dirty="0" smtClean="0"/>
              <a:t>1 EASY Crate/tower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4976192" cy="365125"/>
          </a:xfrm>
        </p:spPr>
        <p:txBody>
          <a:bodyPr/>
          <a:lstStyle/>
          <a:p>
            <a:pPr algn="l"/>
            <a:r>
              <a:rPr lang="en-US" dirty="0" smtClean="0"/>
              <a:t>ESR Meeting   14 March 2012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4365104"/>
            <a:ext cx="8229600" cy="1789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1"/>
            <a:r>
              <a:rPr lang="en-US" sz="2800" dirty="0" smtClean="0"/>
              <a:t>   -RE4 hardware will be installed in the existing racks in USC and UXC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18 LV cables in one easy crate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72 signal cable in one Link Board Box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ESR Meeting   14 March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980728"/>
            <a:ext cx="8301608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RE4 EDR, we had an agreement with CSC Colleagues for the rack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 of our equipments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This new layout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verified in UXC55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On the basis of this layout and after a visual inspection of the cable paths near to the racks  length of all the  cables has been calculated with a 3-d model of station 3.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A new layout has been proposed and agreed with CSC colleagues taken in to the account the constraint of a maximum length of 16.5m for the signal cables </a:t>
            </a:r>
            <a:r>
              <a:rPr lang="en-US" sz="2800" dirty="0" smtClean="0"/>
              <a:t>in order keep the same trigger latency.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Lengths of the HV and LV cables have been evaluated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Paths and lengths need to  be x-checked by the integration team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912768" cy="60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Signal Cable RE+4</a:t>
            </a:r>
            <a:endParaRPr lang="en-GB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055" y="0"/>
            <a:ext cx="9166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0152" y="116632"/>
            <a:ext cx="576064" cy="6408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47864" y="116632"/>
            <a:ext cx="720080" cy="6408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4976192" cy="365125"/>
          </a:xfrm>
        </p:spPr>
        <p:txBody>
          <a:bodyPr/>
          <a:lstStyle/>
          <a:p>
            <a:pPr algn="l"/>
            <a:r>
              <a:rPr lang="en-US" dirty="0" smtClean="0"/>
              <a:t>ESR Meeting   14 March 2012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96253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X3A51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Immagine 11" descr="X4A51.jpg"/>
          <p:cNvPicPr>
            <a:picLocks noChangeAspect="1"/>
          </p:cNvPicPr>
          <p:nvPr/>
        </p:nvPicPr>
        <p:blipFill>
          <a:blip r:embed="rId2" cstate="print"/>
          <a:srcRect b="20600"/>
          <a:stretch>
            <a:fillRect/>
          </a:stretch>
        </p:blipFill>
        <p:spPr>
          <a:xfrm>
            <a:off x="5724128" y="908720"/>
            <a:ext cx="1526908" cy="544522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228184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X4A51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35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YE+3 FAR</a:t>
            </a:r>
            <a:endParaRPr lang="it-IT" sz="2400" b="1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5796136" y="2852936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X3A51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906735"/>
            <a:ext cx="1584175" cy="5476721"/>
          </a:xfrm>
          <a:prstGeom prst="rect">
            <a:avLst/>
          </a:prstGeom>
        </p:spPr>
      </p:pic>
      <p:sp>
        <p:nvSpPr>
          <p:cNvPr id="28" name="Ovale 27"/>
          <p:cNvSpPr/>
          <p:nvPr/>
        </p:nvSpPr>
        <p:spPr>
          <a:xfrm>
            <a:off x="3419872" y="2996952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7" descr="X2A52.jpg"/>
          <p:cNvPicPr>
            <a:picLocks noChangeAspect="1"/>
          </p:cNvPicPr>
          <p:nvPr/>
        </p:nvPicPr>
        <p:blipFill>
          <a:blip r:embed="rId4" cstate="print"/>
          <a:srcRect b="20600"/>
          <a:stretch>
            <a:fillRect/>
          </a:stretch>
        </p:blipFill>
        <p:spPr>
          <a:xfrm>
            <a:off x="683568" y="980728"/>
            <a:ext cx="1526908" cy="5445224"/>
          </a:xfrm>
          <a:prstGeom prst="rect">
            <a:avLst/>
          </a:prstGeom>
        </p:spPr>
      </p:pic>
      <p:sp>
        <p:nvSpPr>
          <p:cNvPr id="19" name="Ovale 26"/>
          <p:cNvSpPr/>
          <p:nvPr/>
        </p:nvSpPr>
        <p:spPr>
          <a:xfrm>
            <a:off x="467544" y="2204864"/>
            <a:ext cx="2304256" cy="144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8"/>
          <p:cNvSpPr txBox="1"/>
          <p:nvPr/>
        </p:nvSpPr>
        <p:spPr>
          <a:xfrm>
            <a:off x="1175973" y="62068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X2A52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Ovale 26"/>
          <p:cNvSpPr/>
          <p:nvPr/>
        </p:nvSpPr>
        <p:spPr>
          <a:xfrm>
            <a:off x="899592" y="2276872"/>
            <a:ext cx="1425352" cy="5717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899592" y="2562726"/>
            <a:ext cx="648072" cy="237844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825529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X3J51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48581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X4J51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58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YE+3 NEAR</a:t>
            </a:r>
            <a:endParaRPr lang="it-IT" sz="2400" b="1" dirty="0"/>
          </a:p>
        </p:txBody>
      </p:sp>
      <p:pic>
        <p:nvPicPr>
          <p:cNvPr id="16" name="Immagine 15" descr="X3J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3261116" y="908720"/>
            <a:ext cx="1526908" cy="5400600"/>
          </a:xfrm>
          <a:prstGeom prst="rect">
            <a:avLst/>
          </a:prstGeom>
        </p:spPr>
      </p:pic>
      <p:pic>
        <p:nvPicPr>
          <p:cNvPr id="17" name="Immagine 16" descr="X4J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6084168" y="980728"/>
            <a:ext cx="1526908" cy="5400600"/>
          </a:xfrm>
          <a:prstGeom prst="rect">
            <a:avLst/>
          </a:prstGeom>
        </p:spPr>
      </p:pic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3419872" y="3645024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228184" y="2636912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8"/>
          <p:cNvSpPr txBox="1"/>
          <p:nvPr/>
        </p:nvSpPr>
        <p:spPr>
          <a:xfrm>
            <a:off x="1175973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X2J52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 l="34714" t="15755" r="53544" b="2873"/>
          <a:stretch>
            <a:fillRect/>
          </a:stretch>
        </p:blipFill>
        <p:spPr bwMode="auto">
          <a:xfrm>
            <a:off x="755576" y="905677"/>
            <a:ext cx="1368152" cy="570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e 18"/>
          <p:cNvSpPr/>
          <p:nvPr/>
        </p:nvSpPr>
        <p:spPr>
          <a:xfrm>
            <a:off x="755576" y="4149080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18"/>
          <p:cNvSpPr/>
          <p:nvPr/>
        </p:nvSpPr>
        <p:spPr>
          <a:xfrm>
            <a:off x="755576" y="2708920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53957"/>
            <a:ext cx="7128792" cy="61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Signal cable RE-4</a:t>
            </a:r>
            <a:endParaRPr lang="en-GB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3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8144" y="116632"/>
            <a:ext cx="648072" cy="63367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7864" y="116632"/>
            <a:ext cx="720080" cy="63367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9750</TotalTime>
  <Words>331</Words>
  <Application>Microsoft Office PowerPoint</Application>
  <PresentationFormat>On-screen Show (4:3)</PresentationFormat>
  <Paragraphs>67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Proposed UXC Racks layout for RE4 LV System</vt:lpstr>
      <vt:lpstr>Hardware Information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Racks layout for RE4</dc:title>
  <dc:creator>Administrator</dc:creator>
  <cp:lastModifiedBy>ZAGANIDIS</cp:lastModifiedBy>
  <cp:revision>67</cp:revision>
  <dcterms:created xsi:type="dcterms:W3CDTF">2011-04-07T14:16:09Z</dcterms:created>
  <dcterms:modified xsi:type="dcterms:W3CDTF">2012-03-13T11:28:01Z</dcterms:modified>
</cp:coreProperties>
</file>