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p:cViewPr varScale="1">
        <p:scale>
          <a:sx n="102" d="100"/>
          <a:sy n="102" d="100"/>
        </p:scale>
        <p:origin x="2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9F07C-3CCB-2661-A9A3-B876883748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E4D2CC-6395-5C45-13E1-5410975A45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53E544-A20D-8020-BAAE-9819DF40AD15}"/>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5" name="Footer Placeholder 4">
            <a:extLst>
              <a:ext uri="{FF2B5EF4-FFF2-40B4-BE49-F238E27FC236}">
                <a16:creationId xmlns:a16="http://schemas.microsoft.com/office/drawing/2014/main" id="{F5923263-30FB-60AE-C806-0C9480C7D1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4036D8-0B91-9B27-98A9-E5181E5D329F}"/>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194706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E6AC-976C-7846-FEE1-8C89F38054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3573D6-2592-3DB9-70F9-A68668F62E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3859D2-4F75-16B5-CE86-A9E9E7F2762A}"/>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5" name="Footer Placeholder 4">
            <a:extLst>
              <a:ext uri="{FF2B5EF4-FFF2-40B4-BE49-F238E27FC236}">
                <a16:creationId xmlns:a16="http://schemas.microsoft.com/office/drawing/2014/main" id="{DCC75458-96B0-594D-FBFC-813208A021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05C1FB-94CE-FE18-AA7E-553F9B64C912}"/>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53742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1BE81B-19ED-96E0-D0C0-A926DD51A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9B0C6-16E2-0564-3A4B-FB61B83E4B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A06B68-7B24-E9B2-DF72-12C55FAF1EC3}"/>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5" name="Footer Placeholder 4">
            <a:extLst>
              <a:ext uri="{FF2B5EF4-FFF2-40B4-BE49-F238E27FC236}">
                <a16:creationId xmlns:a16="http://schemas.microsoft.com/office/drawing/2014/main" id="{AE7E2F60-2B39-7071-5708-2AF1B9C688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B7D421-6CC4-0B73-A4A0-52F4B13B70E5}"/>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357823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A52B-4C31-29F2-0EB3-D9911F2EE9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C95F3C-B330-34D7-279F-F82F38E231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D74E32-A710-AE45-C7C0-A0D9BB536B90}"/>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5" name="Footer Placeholder 4">
            <a:extLst>
              <a:ext uri="{FF2B5EF4-FFF2-40B4-BE49-F238E27FC236}">
                <a16:creationId xmlns:a16="http://schemas.microsoft.com/office/drawing/2014/main" id="{28253C22-C1D0-73C6-F61F-29F1343E34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D8A340-781A-132A-3CFF-3B8EF7783FC1}"/>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255197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F719A-634F-D025-98EA-00435CA1B8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108023-CF7A-313A-C376-4F28B6191F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514273-ED5B-C12A-4D44-D8C1EB1BD93E}"/>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5" name="Footer Placeholder 4">
            <a:extLst>
              <a:ext uri="{FF2B5EF4-FFF2-40B4-BE49-F238E27FC236}">
                <a16:creationId xmlns:a16="http://schemas.microsoft.com/office/drawing/2014/main" id="{96F29575-A8B7-10EA-1F43-C14D06D021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142F60-7FE8-155D-9BD9-312564EE2455}"/>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263188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722E-B8AC-F275-FF9D-6A0F59A7E2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DEEF6A-2CEB-E518-83A2-7A38B02682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B159FA-13F7-88F9-837E-4E96D82FEC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3D9D537-1180-7DF1-8446-C349BF372133}"/>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6" name="Footer Placeholder 5">
            <a:extLst>
              <a:ext uri="{FF2B5EF4-FFF2-40B4-BE49-F238E27FC236}">
                <a16:creationId xmlns:a16="http://schemas.microsoft.com/office/drawing/2014/main" id="{A03C584C-1F4F-39E6-C018-FE32794D7A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6AF868-C285-C98A-3D83-074FC98BD9A4}"/>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225239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422B-21A4-BD54-1A93-1055180B04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E583C5-A40A-E0F6-4E78-9218A3247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7566D3-77E5-940C-32DA-24F1A02BD5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C35E39-7015-444B-995B-ACCBB819F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3777F5-9823-77EF-5F62-A3C645E841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118C53-8A77-EF23-A4CF-7DE994FEB3E4}"/>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8" name="Footer Placeholder 7">
            <a:extLst>
              <a:ext uri="{FF2B5EF4-FFF2-40B4-BE49-F238E27FC236}">
                <a16:creationId xmlns:a16="http://schemas.microsoft.com/office/drawing/2014/main" id="{5CE5529B-0F0E-EE5A-2296-37E0CBBE94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6D62FA-230E-B26F-790A-AF865D14A362}"/>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38148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A46F2-97B5-CD24-B020-E56304CF01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7F166A-897A-03E3-3DC8-0D571A0F691A}"/>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4" name="Footer Placeholder 3">
            <a:extLst>
              <a:ext uri="{FF2B5EF4-FFF2-40B4-BE49-F238E27FC236}">
                <a16:creationId xmlns:a16="http://schemas.microsoft.com/office/drawing/2014/main" id="{F6F183AE-3C15-8F8C-ECC3-414CB7A88C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BCF2B5-D553-810F-6821-3B3810B1297C}"/>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847882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250D3E-ECCE-C435-5DDD-361C40A6ADCF}"/>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3" name="Footer Placeholder 2">
            <a:extLst>
              <a:ext uri="{FF2B5EF4-FFF2-40B4-BE49-F238E27FC236}">
                <a16:creationId xmlns:a16="http://schemas.microsoft.com/office/drawing/2014/main" id="{3076D1F3-17CA-1C50-5CA1-A0CCFB2123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301570-42B7-DA02-231E-2A4FA9A4D103}"/>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211818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1516C-7DF1-228F-BCDE-F461BD5E3D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5B9E4E-73E8-9A16-DC91-BC89ECCC76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888E7C-D9B6-DE86-65AE-5042E9C5F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923FE-EAF5-92B8-F491-C8D70086FF65}"/>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6" name="Footer Placeholder 5">
            <a:extLst>
              <a:ext uri="{FF2B5EF4-FFF2-40B4-BE49-F238E27FC236}">
                <a16:creationId xmlns:a16="http://schemas.microsoft.com/office/drawing/2014/main" id="{304E201D-F576-B1E7-C6B3-09D3503D6C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96E87B-1DFD-F7EC-674E-A2FECBA6B8AA}"/>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334567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ADD8-17C2-10C6-CE8E-DCB46966C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E908D9-6CC4-FDBD-6E8E-1E296B446C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995F44-2396-CF09-A418-8B4AFA298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7EEF4-E69C-C80C-AEC0-24DD063528F8}"/>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6" name="Footer Placeholder 5">
            <a:extLst>
              <a:ext uri="{FF2B5EF4-FFF2-40B4-BE49-F238E27FC236}">
                <a16:creationId xmlns:a16="http://schemas.microsoft.com/office/drawing/2014/main" id="{5F0BEB1F-ADF2-3BD0-2F85-73AF65F63C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898F37-E45E-FE57-2802-66FE4FCD2092}"/>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296974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E2ECE4-85EE-FEA0-0BBE-78E0A2BE2F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53940D-7529-8F5F-F786-CA1F6350E3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D54B1-2384-0677-0CFC-801DDAAA11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50EE0C-8B64-4FD1-9D18-151C674CE188}" type="datetimeFigureOut">
              <a:rPr lang="en-GB" smtClean="0"/>
              <a:t>01/10/2025</a:t>
            </a:fld>
            <a:endParaRPr lang="en-GB"/>
          </a:p>
        </p:txBody>
      </p:sp>
      <p:sp>
        <p:nvSpPr>
          <p:cNvPr id="5" name="Footer Placeholder 4">
            <a:extLst>
              <a:ext uri="{FF2B5EF4-FFF2-40B4-BE49-F238E27FC236}">
                <a16:creationId xmlns:a16="http://schemas.microsoft.com/office/drawing/2014/main" id="{665D7F1A-9A1B-4CAD-E777-32B4BC3C8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16E3974-5EBF-01B2-AB78-99AE16FC0B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7788E3-9AF4-4928-8082-BC00CE6E020F}" type="slidenum">
              <a:rPr lang="en-GB" smtClean="0"/>
              <a:t>‹#›</a:t>
            </a:fld>
            <a:endParaRPr lang="en-GB"/>
          </a:p>
        </p:txBody>
      </p:sp>
    </p:spTree>
    <p:extLst>
      <p:ext uri="{BB962C8B-B14F-4D97-AF65-F5344CB8AC3E}">
        <p14:creationId xmlns:p14="http://schemas.microsoft.com/office/powerpoint/2010/main" val="135555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CF25-A8F4-439F-5CA6-5392C556FDB2}"/>
              </a:ext>
            </a:extLst>
          </p:cNvPr>
          <p:cNvSpPr>
            <a:spLocks noGrp="1"/>
          </p:cNvSpPr>
          <p:nvPr>
            <p:ph type="ctrTitle"/>
          </p:nvPr>
        </p:nvSpPr>
        <p:spPr/>
        <p:txBody>
          <a:bodyPr>
            <a:normAutofit fontScale="90000"/>
          </a:bodyPr>
          <a:lstStyle/>
          <a:p>
            <a:r>
              <a:rPr lang="en-GB" dirty="0"/>
              <a:t>Shipping to Egypt Fayoum University</a:t>
            </a:r>
            <a:br>
              <a:rPr lang="en-GB" dirty="0"/>
            </a:br>
            <a:r>
              <a:rPr lang="en-GB" dirty="0"/>
              <a:t>Servers &amp; Lab Equipment</a:t>
            </a:r>
          </a:p>
        </p:txBody>
      </p:sp>
      <p:sp>
        <p:nvSpPr>
          <p:cNvPr id="3" name="Subtitle 2">
            <a:extLst>
              <a:ext uri="{FF2B5EF4-FFF2-40B4-BE49-F238E27FC236}">
                <a16:creationId xmlns:a16="http://schemas.microsoft.com/office/drawing/2014/main" id="{E830339A-FA20-92BF-BA0C-6DA4B20B60A0}"/>
              </a:ext>
            </a:extLst>
          </p:cNvPr>
          <p:cNvSpPr>
            <a:spLocks noGrp="1"/>
          </p:cNvSpPr>
          <p:nvPr>
            <p:ph type="subTitle" idx="1"/>
          </p:nvPr>
        </p:nvSpPr>
        <p:spPr/>
        <p:txBody>
          <a:bodyPr/>
          <a:lstStyle/>
          <a:p>
            <a:r>
              <a:rPr lang="en-GB" dirty="0"/>
              <a:t>Ian</a:t>
            </a:r>
          </a:p>
          <a:p>
            <a:r>
              <a:rPr lang="en-GB" dirty="0"/>
              <a:t>1 Oct 2025</a:t>
            </a:r>
          </a:p>
          <a:p>
            <a:r>
              <a:rPr lang="en-GB" dirty="0"/>
              <a:t>Was started months ago…..</a:t>
            </a:r>
          </a:p>
        </p:txBody>
      </p:sp>
    </p:spTree>
    <p:extLst>
      <p:ext uri="{BB962C8B-B14F-4D97-AF65-F5344CB8AC3E}">
        <p14:creationId xmlns:p14="http://schemas.microsoft.com/office/powerpoint/2010/main" val="2407439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849FB2-01CF-AE73-2EDB-CD4667F278D9}"/>
              </a:ext>
            </a:extLst>
          </p:cNvPr>
          <p:cNvSpPr txBox="1"/>
          <p:nvPr/>
        </p:nvSpPr>
        <p:spPr>
          <a:xfrm>
            <a:off x="3047215" y="2554193"/>
            <a:ext cx="6094428" cy="1754326"/>
          </a:xfrm>
          <a:prstGeom prst="rect">
            <a:avLst/>
          </a:prstGeom>
          <a:noFill/>
        </p:spPr>
        <p:txBody>
          <a:bodyPr wrap="square">
            <a:spAutoFit/>
          </a:bodyPr>
          <a:lstStyle/>
          <a:p>
            <a:r>
              <a:rPr lang="en-GB" dirty="0"/>
              <a:t>Is </a:t>
            </a:r>
            <a:r>
              <a:rPr lang="en-GB" dirty="0" err="1"/>
              <a:t>CargoX</a:t>
            </a:r>
            <a:r>
              <a:rPr lang="en-GB" dirty="0"/>
              <a:t> mandatory for Egypt?</a:t>
            </a:r>
          </a:p>
          <a:p>
            <a:r>
              <a:rPr lang="en-GB" dirty="0"/>
              <a:t>ACI for sea freight became mandatory on 1 October 2021. All Egyptian importers are required to use the NAFEZA platform to register incoming shipments and all foreign exporters are required to use the </a:t>
            </a:r>
            <a:r>
              <a:rPr lang="en-GB" dirty="0" err="1"/>
              <a:t>CargoX</a:t>
            </a:r>
            <a:r>
              <a:rPr lang="en-GB" dirty="0"/>
              <a:t> Platform to complete ACI filing over the blockchain.3 Sept 2025</a:t>
            </a:r>
          </a:p>
        </p:txBody>
      </p:sp>
    </p:spTree>
    <p:extLst>
      <p:ext uri="{BB962C8B-B14F-4D97-AF65-F5344CB8AC3E}">
        <p14:creationId xmlns:p14="http://schemas.microsoft.com/office/powerpoint/2010/main" val="553185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4D5D11-53B0-2BA5-9DFE-A4906F81B957}"/>
              </a:ext>
            </a:extLst>
          </p:cNvPr>
          <p:cNvPicPr>
            <a:picLocks noChangeAspect="1"/>
          </p:cNvPicPr>
          <p:nvPr/>
        </p:nvPicPr>
        <p:blipFill>
          <a:blip r:embed="rId2"/>
          <a:stretch>
            <a:fillRect/>
          </a:stretch>
        </p:blipFill>
        <p:spPr>
          <a:xfrm>
            <a:off x="392317" y="0"/>
            <a:ext cx="11407366" cy="6858000"/>
          </a:xfrm>
          <a:prstGeom prst="rect">
            <a:avLst/>
          </a:prstGeom>
        </p:spPr>
      </p:pic>
      <p:sp>
        <p:nvSpPr>
          <p:cNvPr id="3" name="TextBox 2">
            <a:extLst>
              <a:ext uri="{FF2B5EF4-FFF2-40B4-BE49-F238E27FC236}">
                <a16:creationId xmlns:a16="http://schemas.microsoft.com/office/drawing/2014/main" id="{F5353B39-C2B2-28E9-2720-E01B1AAA414A}"/>
              </a:ext>
            </a:extLst>
          </p:cNvPr>
          <p:cNvSpPr txBox="1"/>
          <p:nvPr/>
        </p:nvSpPr>
        <p:spPr>
          <a:xfrm>
            <a:off x="6206221" y="4806462"/>
            <a:ext cx="6096000" cy="646331"/>
          </a:xfrm>
          <a:prstGeom prst="rect">
            <a:avLst/>
          </a:prstGeom>
          <a:noFill/>
        </p:spPr>
        <p:txBody>
          <a:bodyPr wrap="square">
            <a:spAutoFit/>
          </a:bodyPr>
          <a:lstStyle/>
          <a:p>
            <a:r>
              <a:rPr lang="en-GB" dirty="0"/>
              <a:t>https://cern.service-now.com/service-portal?id=kb_article&amp;n=KB0001884</a:t>
            </a:r>
          </a:p>
        </p:txBody>
      </p:sp>
    </p:spTree>
    <p:extLst>
      <p:ext uri="{BB962C8B-B14F-4D97-AF65-F5344CB8AC3E}">
        <p14:creationId xmlns:p14="http://schemas.microsoft.com/office/powerpoint/2010/main" val="188123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B765A7-D087-A7F5-EA2C-E6EA1890B33F}"/>
              </a:ext>
            </a:extLst>
          </p:cNvPr>
          <p:cNvSpPr txBox="1"/>
          <p:nvPr/>
        </p:nvSpPr>
        <p:spPr>
          <a:xfrm>
            <a:off x="0" y="277901"/>
            <a:ext cx="12192000" cy="5570756"/>
          </a:xfrm>
          <a:prstGeom prst="rect">
            <a:avLst/>
          </a:prstGeom>
          <a:noFill/>
        </p:spPr>
        <p:txBody>
          <a:bodyPr wrap="square">
            <a:spAutoFit/>
          </a:bodyPr>
          <a:lstStyle/>
          <a:p>
            <a:r>
              <a:rPr lang="en-GB" sz="1000" dirty="0"/>
              <a:t>What is the CERN European Union VAT (Value Added Taxes) identification number?KB0001884</a:t>
            </a:r>
          </a:p>
          <a:p>
            <a:r>
              <a:rPr lang="en-GB" sz="1000" dirty="0"/>
              <a:t>Service Element VAT and Customs Advisory Service • Functional Element Customs and Fiscal Advice •  Visibility: Public</a:t>
            </a:r>
          </a:p>
          <a:p>
            <a:r>
              <a:rPr lang="en-GB" sz="1000" dirty="0"/>
              <a:t> Category: Administrative Systems / VAT</a:t>
            </a:r>
          </a:p>
          <a:p>
            <a:r>
              <a:rPr lang="en-GB" sz="1000" dirty="0"/>
              <a:t> Published 02 April 2013 • Updated 17 June 2025</a:t>
            </a:r>
          </a:p>
          <a:p>
            <a:r>
              <a:rPr lang="en-GB" sz="1000" dirty="0"/>
              <a:t>English | Français</a:t>
            </a:r>
          </a:p>
          <a:p>
            <a:r>
              <a:rPr lang="en-GB" sz="1000" dirty="0"/>
              <a:t>CERN (European Organization for Nuclear Research) is an Intergovernmental Organization with a diplomatic status. Thus CERN is not subject to any value added taxes (VAT) neither in Switzerland nor in France for the purchase of goods and services to the Organization's official use. In other words, CERN does NOT have any VAT identification number.</a:t>
            </a:r>
          </a:p>
          <a:p>
            <a:endParaRPr lang="en-GB" sz="1000" dirty="0"/>
          </a:p>
          <a:p>
            <a:r>
              <a:rPr lang="en-GB" sz="1000" dirty="0"/>
              <a:t>Other identification codes exist:</a:t>
            </a:r>
          </a:p>
          <a:p>
            <a:endParaRPr lang="en-GB" sz="1000" dirty="0"/>
          </a:p>
          <a:p>
            <a:r>
              <a:rPr lang="en-GB" sz="1000" dirty="0"/>
              <a:t>In France CERN is identified in the French company register with the following SIRET (Système </a:t>
            </a:r>
            <a:r>
              <a:rPr lang="en-GB" sz="1000" dirty="0" err="1"/>
              <a:t>d’Identification</a:t>
            </a:r>
            <a:r>
              <a:rPr lang="en-GB" sz="1000" dirty="0"/>
              <a:t> du </a:t>
            </a:r>
            <a:r>
              <a:rPr lang="en-GB" sz="1000" dirty="0" err="1"/>
              <a:t>Répertoire</a:t>
            </a:r>
            <a:r>
              <a:rPr lang="en-GB" sz="1000" dirty="0"/>
              <a:t> des </a:t>
            </a:r>
            <a:r>
              <a:rPr lang="en-GB" sz="1000" dirty="0" err="1"/>
              <a:t>ETablissements</a:t>
            </a:r>
            <a:r>
              <a:rPr lang="en-GB" sz="1000" dirty="0"/>
              <a:t>) and SIREN (on </a:t>
            </a:r>
            <a:r>
              <a:rPr lang="en-GB" sz="1000" dirty="0" err="1"/>
              <a:t>headquartes</a:t>
            </a:r>
            <a:r>
              <a:rPr lang="en-GB" sz="1000" dirty="0"/>
              <a:t>) codes : </a:t>
            </a:r>
          </a:p>
          <a:p>
            <a:endParaRPr lang="en-GB" sz="1000" dirty="0"/>
          </a:p>
          <a:p>
            <a:r>
              <a:rPr lang="en-GB" sz="1000" dirty="0"/>
              <a:t>SIREN 941326811</a:t>
            </a:r>
          </a:p>
          <a:p>
            <a:endParaRPr lang="en-GB" dirty="0"/>
          </a:p>
          <a:p>
            <a:r>
              <a:rPr lang="en-GB" sz="1000" dirty="0"/>
              <a:t>SIRET 94132681100010</a:t>
            </a:r>
          </a:p>
          <a:p>
            <a:r>
              <a:rPr lang="en-GB" sz="1000" dirty="0"/>
              <a:t>CERN’s EORI code (Economic Operator Registration and Identification)</a:t>
            </a:r>
          </a:p>
          <a:p>
            <a:endParaRPr lang="en-GB" sz="1000" dirty="0"/>
          </a:p>
          <a:p>
            <a:r>
              <a:rPr lang="en-GB" sz="1000" dirty="0"/>
              <a:t>international EORI : FRCH394610661</a:t>
            </a:r>
          </a:p>
          <a:p>
            <a:r>
              <a:rPr lang="en-GB" sz="1000" dirty="0"/>
              <a:t>French EORI :           EORI SIREN FR941326811</a:t>
            </a:r>
          </a:p>
          <a:p>
            <a:r>
              <a:rPr lang="en-GB" sz="1000" dirty="0"/>
              <a:t>                                 EORI SIRET FR94132681100010</a:t>
            </a:r>
          </a:p>
          <a:p>
            <a:endParaRPr lang="en-GB" sz="1000" dirty="0"/>
          </a:p>
          <a:p>
            <a:r>
              <a:rPr lang="en-GB" sz="1000" dirty="0"/>
              <a:t>In Switzerland, CERN is identified in the new Swiss company register with the following IDE code (</a:t>
            </a:r>
            <a:r>
              <a:rPr lang="en-GB" sz="1000" dirty="0" err="1"/>
              <a:t>Numéro</a:t>
            </a:r>
            <a:r>
              <a:rPr lang="en-GB" sz="1000" dirty="0"/>
              <a:t> </a:t>
            </a:r>
            <a:r>
              <a:rPr lang="en-GB" sz="1000" dirty="0" err="1"/>
              <a:t>d’Identification</a:t>
            </a:r>
            <a:r>
              <a:rPr lang="en-GB" sz="1000" dirty="0"/>
              <a:t> des </a:t>
            </a:r>
            <a:r>
              <a:rPr lang="en-GB" sz="1000" dirty="0" err="1"/>
              <a:t>Entreprises</a:t>
            </a:r>
            <a:r>
              <a:rPr lang="en-GB" sz="1000" dirty="0"/>
              <a:t>): CHE-108.967.751.</a:t>
            </a:r>
          </a:p>
          <a:p>
            <a:endParaRPr lang="en-GB" sz="1000" dirty="0"/>
          </a:p>
          <a:p>
            <a:r>
              <a:rPr lang="en-GB" sz="1000" dirty="0"/>
              <a:t> CERN Identification codes:</a:t>
            </a:r>
          </a:p>
          <a:p>
            <a:r>
              <a:rPr lang="en-GB" sz="1000" dirty="0"/>
              <a:t>---------------------------------------------------------------</a:t>
            </a:r>
          </a:p>
          <a:p>
            <a:r>
              <a:rPr lang="en-GB" sz="1000" dirty="0"/>
              <a:t>France </a:t>
            </a:r>
            <a:r>
              <a:rPr lang="en-GB" sz="1000" dirty="0" err="1"/>
              <a:t>Prevessin</a:t>
            </a:r>
            <a:r>
              <a:rPr lang="en-GB" sz="1000" dirty="0"/>
              <a:t> :       SIRET : 94132681100010</a:t>
            </a:r>
          </a:p>
          <a:p>
            <a:r>
              <a:rPr lang="en-GB" sz="1000" dirty="0"/>
              <a:t>Switzerland </a:t>
            </a:r>
            <a:r>
              <a:rPr lang="en-GB" sz="1000" dirty="0" err="1"/>
              <a:t>Meyrin</a:t>
            </a:r>
            <a:r>
              <a:rPr lang="en-GB" sz="1000" dirty="0"/>
              <a:t>:     SIRET:  39461066100016</a:t>
            </a:r>
          </a:p>
          <a:p>
            <a:endParaRPr lang="en-GB" sz="1000" dirty="0"/>
          </a:p>
          <a:p>
            <a:r>
              <a:rPr lang="en-GB" sz="1000" dirty="0" err="1"/>
              <a:t>Meyrin</a:t>
            </a:r>
            <a:r>
              <a:rPr lang="en-GB" sz="1000" dirty="0"/>
              <a:t> site :                EORI :  FRCH394610661</a:t>
            </a:r>
          </a:p>
          <a:p>
            <a:endParaRPr lang="en-GB" sz="1000" dirty="0"/>
          </a:p>
          <a:p>
            <a:r>
              <a:rPr lang="en-GB" sz="1000" dirty="0"/>
              <a:t>France </a:t>
            </a:r>
            <a:r>
              <a:rPr lang="en-GB" sz="1000" dirty="0" err="1"/>
              <a:t>Prevessin</a:t>
            </a:r>
            <a:r>
              <a:rPr lang="en-GB" sz="1000" dirty="0"/>
              <a:t> :      EORI SIRET:  FR94132681100010</a:t>
            </a:r>
          </a:p>
          <a:p>
            <a:r>
              <a:rPr lang="en-GB" sz="1000" dirty="0"/>
              <a:t>                                EORI SIREN: FR941326811</a:t>
            </a:r>
          </a:p>
          <a:p>
            <a:r>
              <a:rPr lang="en-GB" sz="1000" dirty="0"/>
              <a:t>Switzerland: IDE :     CHE-108.967.751</a:t>
            </a:r>
          </a:p>
          <a:p>
            <a:endParaRPr lang="en-GB" dirty="0"/>
          </a:p>
        </p:txBody>
      </p:sp>
    </p:spTree>
    <p:extLst>
      <p:ext uri="{BB962C8B-B14F-4D97-AF65-F5344CB8AC3E}">
        <p14:creationId xmlns:p14="http://schemas.microsoft.com/office/powerpoint/2010/main" val="126824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5F7E9F-15CE-13A3-0306-B9B10F91C990}"/>
              </a:ext>
            </a:extLst>
          </p:cNvPr>
          <p:cNvSpPr txBox="1"/>
          <p:nvPr/>
        </p:nvSpPr>
        <p:spPr>
          <a:xfrm>
            <a:off x="0" y="0"/>
            <a:ext cx="11906054" cy="6001643"/>
          </a:xfrm>
          <a:prstGeom prst="rect">
            <a:avLst/>
          </a:prstGeom>
          <a:noFill/>
        </p:spPr>
        <p:txBody>
          <a:bodyPr wrap="square">
            <a:spAutoFit/>
          </a:bodyPr>
          <a:lstStyle/>
          <a:p>
            <a:r>
              <a:rPr lang="en-GB" sz="1200" dirty="0"/>
              <a:t>Within Switzerland, CERN's VAT exemption is based on Article 8.1 of its Host State Agreement with the Swiss Federation dated 11 June 1955 and implemented by the Swiss "</a:t>
            </a:r>
            <a:r>
              <a:rPr lang="en-GB" sz="1200" dirty="0" err="1"/>
              <a:t>L’ordonnance</a:t>
            </a:r>
            <a:r>
              <a:rPr lang="en-GB" sz="1200" dirty="0"/>
              <a:t> </a:t>
            </a:r>
            <a:r>
              <a:rPr lang="en-GB" sz="1200" dirty="0" err="1"/>
              <a:t>fédérale</a:t>
            </a:r>
            <a:r>
              <a:rPr lang="en-GB" sz="1200" dirty="0"/>
              <a:t> </a:t>
            </a:r>
            <a:r>
              <a:rPr lang="en-GB" sz="1200" dirty="0" err="1"/>
              <a:t>régissant</a:t>
            </a:r>
            <a:r>
              <a:rPr lang="en-GB" sz="1200" dirty="0"/>
              <a:t> la </a:t>
            </a:r>
            <a:r>
              <a:rPr lang="en-GB" sz="1200" dirty="0" err="1"/>
              <a:t>taxe</a:t>
            </a:r>
            <a:r>
              <a:rPr lang="en-GB" sz="1200" dirty="0"/>
              <a:t> sur la </a:t>
            </a:r>
            <a:r>
              <a:rPr lang="en-GB" sz="1200" dirty="0" err="1"/>
              <a:t>valeur</a:t>
            </a:r>
            <a:r>
              <a:rPr lang="en-GB" sz="1200" dirty="0"/>
              <a:t> </a:t>
            </a:r>
            <a:r>
              <a:rPr lang="en-GB" sz="1200" dirty="0" err="1"/>
              <a:t>ajoutée</a:t>
            </a:r>
            <a:r>
              <a:rPr lang="en-GB" sz="1200" dirty="0"/>
              <a:t> (OTVA)" dated 27 November 2009 (Art. 143 al.2 OTVA). Switzerland has granted CERN an exemption "ab initio" ("à la source").</a:t>
            </a:r>
          </a:p>
          <a:p>
            <a:endParaRPr lang="en-GB" sz="1200" dirty="0"/>
          </a:p>
          <a:p>
            <a:r>
              <a:rPr lang="en-GB" sz="1200" dirty="0"/>
              <a:t>Supplies of goods and services originating from Switzerland and delivered to CERN Site de </a:t>
            </a:r>
            <a:r>
              <a:rPr lang="en-GB" sz="1200" dirty="0" err="1"/>
              <a:t>Meyrin</a:t>
            </a:r>
            <a:r>
              <a:rPr lang="en-GB" sz="1200" dirty="0"/>
              <a:t> (CH) are exempted from VAT according to the article 144 of the OTVA. For the supplies of goods and services, the supplier shall request from CERN’s procurement service the fiscal form A/OI (1078). This form A/OI remains valid during 5 years and justifies the exoneration from VAT.</a:t>
            </a:r>
          </a:p>
          <a:p>
            <a:endParaRPr lang="en-GB" sz="1200" dirty="0"/>
          </a:p>
          <a:p>
            <a:r>
              <a:rPr lang="en-GB" sz="1200" dirty="0"/>
              <a:t> Within France, CERN's VAT exemption results from Article IX.3 of its Host State Agreement with France, dated 13 September 1965 as amended 16 June 1972. France has opted for an exemption by reimbursement of any VAT payable in France.</a:t>
            </a:r>
          </a:p>
          <a:p>
            <a:endParaRPr lang="en-GB" sz="1200" dirty="0"/>
          </a:p>
          <a:p>
            <a:r>
              <a:rPr lang="en-GB" sz="1200" dirty="0"/>
              <a:t>Supplies of goods and services (works) originating from France and delivered to CERN Site de </a:t>
            </a:r>
            <a:r>
              <a:rPr lang="en-GB" sz="1200" dirty="0" err="1"/>
              <a:t>Prévessin</a:t>
            </a:r>
            <a:r>
              <a:rPr lang="en-GB" sz="1200" dirty="0"/>
              <a:t> (France) are subject to French VAT. The French VAT must be included on the invoice and the supplier's French VAT identification code must be clearly stated together with the reference of the purchase order or the contract number.</a:t>
            </a:r>
          </a:p>
          <a:p>
            <a:endParaRPr lang="en-GB" sz="1200" dirty="0"/>
          </a:p>
          <a:p>
            <a:r>
              <a:rPr lang="en-GB" sz="1200" dirty="0"/>
              <a:t> Within EU, supplies of goods only (services excluded) originating from the European Union (except France) and delivered to CERN Site de </a:t>
            </a:r>
            <a:r>
              <a:rPr lang="en-GB" sz="1200" dirty="0" err="1"/>
              <a:t>Prévessin</a:t>
            </a:r>
            <a:r>
              <a:rPr lang="en-GB" sz="1200" dirty="0"/>
              <a:t> (France) are exempt from VAT according to the article 151 of the Directive 2006/112/EC and article 13 of the Directive 2008/118/EC. For the supplies of goods, the supplier shall request from CERN’s Import service a fiscal form 151 stamped by the French Customs office in </a:t>
            </a:r>
            <a:r>
              <a:rPr lang="en-GB" sz="1200" dirty="0" err="1"/>
              <a:t>Ferney</a:t>
            </a:r>
            <a:r>
              <a:rPr lang="en-GB" sz="1200" dirty="0"/>
              <a:t>-Voltaire, which justifies the VAT exemption in regard to the supplier’s fiscal authorities and customs.</a:t>
            </a:r>
          </a:p>
          <a:p>
            <a:endParaRPr lang="en-GB" sz="1200" dirty="0"/>
          </a:p>
          <a:p>
            <a:r>
              <a:rPr lang="en-GB" sz="1200" dirty="0"/>
              <a:t>Supplies of services within the EU are subject to local VAT (where the service is supplied). The VAT must be included on the invoice. CERN shall claim the VAT back from the state of the supplier according to the article 6 of the Protocol 2004 on CERN's Privileges and Immunities in the CERN member states, when applicable.</a:t>
            </a:r>
          </a:p>
          <a:p>
            <a:endParaRPr lang="en-GB" sz="1200" dirty="0"/>
          </a:p>
          <a:p>
            <a:r>
              <a:rPr lang="en-GB" sz="1200" dirty="0"/>
              <a:t> Outside EU: Deliveries of goods to CERN </a:t>
            </a:r>
            <a:r>
              <a:rPr lang="en-GB" sz="1200" dirty="0" err="1"/>
              <a:t>Meyrin</a:t>
            </a:r>
            <a:r>
              <a:rPr lang="en-GB" sz="1200" dirty="0"/>
              <a:t> Switzerland from any other country than Switzerland, OR from NON-EU states to CERN </a:t>
            </a:r>
            <a:r>
              <a:rPr lang="en-GB" sz="1200" dirty="0" err="1"/>
              <a:t>Prévessin</a:t>
            </a:r>
            <a:r>
              <a:rPr lang="en-GB" sz="1200" dirty="0"/>
              <a:t> France, are exonerated from VAT when EXPORTED out from the country of departure through official customs formalities. The supplier receives his stamped copy of the export declaration. Regardless the Incoterms delivery conditions, it is the supplier's responsibility to ensure that he gets his original export declaration back with the official customs' stamps for fiscal justification.</a:t>
            </a:r>
          </a:p>
          <a:p>
            <a:endParaRPr lang="en-GB" sz="1200" dirty="0"/>
          </a:p>
          <a:p>
            <a:r>
              <a:rPr lang="en-GB" sz="1200" dirty="0"/>
              <a:t>Triangular: Additional instructions are given at request for any deliveries of goods and services for CERN's official use to other destinations than CERN </a:t>
            </a:r>
            <a:r>
              <a:rPr lang="en-GB" sz="1200" dirty="0" err="1"/>
              <a:t>Meyrin</a:t>
            </a:r>
            <a:r>
              <a:rPr lang="en-GB" sz="1200" dirty="0"/>
              <a:t> (CH) or CERN </a:t>
            </a:r>
            <a:r>
              <a:rPr lang="en-GB" sz="1200" dirty="0" err="1"/>
              <a:t>Prévessin</a:t>
            </a:r>
            <a:r>
              <a:rPr lang="en-GB" sz="1200" dirty="0"/>
              <a:t> (F).</a:t>
            </a:r>
          </a:p>
          <a:p>
            <a:endParaRPr lang="en-GB" sz="1200" dirty="0"/>
          </a:p>
          <a:p>
            <a:r>
              <a:rPr lang="en-GB" sz="1200" dirty="0"/>
              <a:t> Kindly note that Reverse-Charge Mechanism cannot be applied with CERN as CERN does not have any VAT id. code and CERN does not either carry out any value added tax (VAT) declaration.</a:t>
            </a:r>
          </a:p>
          <a:p>
            <a:endParaRPr lang="en-GB" sz="1200" dirty="0"/>
          </a:p>
          <a:p>
            <a:r>
              <a:rPr lang="en-GB" sz="1200" dirty="0"/>
              <a:t> Please contact logistics.service@cern.ch for more information if needed.</a:t>
            </a:r>
          </a:p>
        </p:txBody>
      </p:sp>
    </p:spTree>
    <p:extLst>
      <p:ext uri="{BB962C8B-B14F-4D97-AF65-F5344CB8AC3E}">
        <p14:creationId xmlns:p14="http://schemas.microsoft.com/office/powerpoint/2010/main" val="1664935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23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75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878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825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180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1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8F67F2-C581-15D3-D1CB-98BAAD023899}"/>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3471040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334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52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1DE6CF-FBA6-5DBF-FB73-35DC90FB3296}"/>
              </a:ext>
            </a:extLst>
          </p:cNvPr>
          <p:cNvPicPr>
            <a:picLocks noChangeAspect="1"/>
          </p:cNvPicPr>
          <p:nvPr/>
        </p:nvPicPr>
        <p:blipFill>
          <a:blip r:embed="rId2"/>
          <a:stretch>
            <a:fillRect/>
          </a:stretch>
        </p:blipFill>
        <p:spPr>
          <a:xfrm>
            <a:off x="392317" y="0"/>
            <a:ext cx="11407366" cy="6858000"/>
          </a:xfrm>
          <a:prstGeom prst="rect">
            <a:avLst/>
          </a:prstGeom>
        </p:spPr>
      </p:pic>
      <p:sp>
        <p:nvSpPr>
          <p:cNvPr id="5" name="TextBox 4">
            <a:extLst>
              <a:ext uri="{FF2B5EF4-FFF2-40B4-BE49-F238E27FC236}">
                <a16:creationId xmlns:a16="http://schemas.microsoft.com/office/drawing/2014/main" id="{D7070404-28AD-0219-E254-EA7FA7D41674}"/>
              </a:ext>
            </a:extLst>
          </p:cNvPr>
          <p:cNvSpPr txBox="1"/>
          <p:nvPr/>
        </p:nvSpPr>
        <p:spPr>
          <a:xfrm>
            <a:off x="5621518" y="2666942"/>
            <a:ext cx="6096000" cy="369332"/>
          </a:xfrm>
          <a:prstGeom prst="rect">
            <a:avLst/>
          </a:prstGeom>
          <a:noFill/>
        </p:spPr>
        <p:txBody>
          <a:bodyPr wrap="square">
            <a:spAutoFit/>
          </a:bodyPr>
          <a:lstStyle/>
          <a:p>
            <a:r>
              <a:rPr lang="en-GB" dirty="0"/>
              <a:t>11279520 - Shipping Request (Expedition) </a:t>
            </a:r>
          </a:p>
        </p:txBody>
      </p:sp>
    </p:spTree>
    <p:extLst>
      <p:ext uri="{BB962C8B-B14F-4D97-AF65-F5344CB8AC3E}">
        <p14:creationId xmlns:p14="http://schemas.microsoft.com/office/powerpoint/2010/main" val="2881190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1D4B95-006A-521B-D989-AE213F52874F}"/>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355244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50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F4EB5C-F446-1349-DDFB-B90C9A84A91C}"/>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376744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9FDCAC-FE93-AE0F-F243-5191D665C55E}"/>
              </a:ext>
            </a:extLst>
          </p:cNvPr>
          <p:cNvPicPr>
            <a:picLocks noChangeAspect="1"/>
          </p:cNvPicPr>
          <p:nvPr/>
        </p:nvPicPr>
        <p:blipFill>
          <a:blip r:embed="rId2"/>
          <a:stretch>
            <a:fillRect/>
          </a:stretch>
        </p:blipFill>
        <p:spPr>
          <a:xfrm>
            <a:off x="2463153" y="0"/>
            <a:ext cx="7265694" cy="6858000"/>
          </a:xfrm>
          <a:prstGeom prst="rect">
            <a:avLst/>
          </a:prstGeom>
        </p:spPr>
      </p:pic>
    </p:spTree>
    <p:extLst>
      <p:ext uri="{BB962C8B-B14F-4D97-AF65-F5344CB8AC3E}">
        <p14:creationId xmlns:p14="http://schemas.microsoft.com/office/powerpoint/2010/main" val="97693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70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3B1EE6-98A5-A744-0708-27AD60225A80}"/>
              </a:ext>
            </a:extLst>
          </p:cNvPr>
          <p:cNvPicPr>
            <a:picLocks noChangeAspect="1"/>
          </p:cNvPicPr>
          <p:nvPr/>
        </p:nvPicPr>
        <p:blipFill>
          <a:blip r:embed="rId2"/>
          <a:stretch>
            <a:fillRect/>
          </a:stretch>
        </p:blipFill>
        <p:spPr>
          <a:xfrm>
            <a:off x="392317" y="0"/>
            <a:ext cx="11407366" cy="6858000"/>
          </a:xfrm>
          <a:prstGeom prst="rect">
            <a:avLst/>
          </a:prstGeom>
        </p:spPr>
      </p:pic>
      <p:sp>
        <p:nvSpPr>
          <p:cNvPr id="4" name="TextBox 3">
            <a:extLst>
              <a:ext uri="{FF2B5EF4-FFF2-40B4-BE49-F238E27FC236}">
                <a16:creationId xmlns:a16="http://schemas.microsoft.com/office/drawing/2014/main" id="{720AA333-054D-7E39-C1FB-797D0EBE110D}"/>
              </a:ext>
            </a:extLst>
          </p:cNvPr>
          <p:cNvSpPr txBox="1"/>
          <p:nvPr/>
        </p:nvSpPr>
        <p:spPr>
          <a:xfrm>
            <a:off x="4458878" y="1498862"/>
            <a:ext cx="4355184" cy="923330"/>
          </a:xfrm>
          <a:prstGeom prst="rect">
            <a:avLst/>
          </a:prstGeom>
          <a:noFill/>
        </p:spPr>
        <p:txBody>
          <a:bodyPr wrap="square" rtlCol="0">
            <a:spAutoFit/>
          </a:bodyPr>
          <a:lstStyle/>
          <a:p>
            <a:r>
              <a:rPr lang="en-GB" dirty="0">
                <a:solidFill>
                  <a:srgbClr val="FF0000"/>
                </a:solidFill>
              </a:rPr>
              <a:t>ACI = advanced cargo Information</a:t>
            </a:r>
          </a:p>
          <a:p>
            <a:endParaRPr lang="en-GB" dirty="0"/>
          </a:p>
          <a:p>
            <a:endParaRPr lang="en-GB" dirty="0"/>
          </a:p>
        </p:txBody>
      </p:sp>
      <p:sp>
        <p:nvSpPr>
          <p:cNvPr id="6" name="TextBox 5">
            <a:extLst>
              <a:ext uri="{FF2B5EF4-FFF2-40B4-BE49-F238E27FC236}">
                <a16:creationId xmlns:a16="http://schemas.microsoft.com/office/drawing/2014/main" id="{0110D86F-9420-1331-52F6-5C27F9C5A6B1}"/>
              </a:ext>
            </a:extLst>
          </p:cNvPr>
          <p:cNvSpPr txBox="1"/>
          <p:nvPr/>
        </p:nvSpPr>
        <p:spPr>
          <a:xfrm>
            <a:off x="3048786" y="195433"/>
            <a:ext cx="6094428" cy="369332"/>
          </a:xfrm>
          <a:prstGeom prst="rect">
            <a:avLst/>
          </a:prstGeom>
          <a:noFill/>
        </p:spPr>
        <p:txBody>
          <a:bodyPr wrap="square">
            <a:spAutoFit/>
          </a:bodyPr>
          <a:lstStyle/>
          <a:p>
            <a:r>
              <a:rPr lang="en-GB" dirty="0"/>
              <a:t>https://cargox.io/advance-cargo-information</a:t>
            </a:r>
          </a:p>
        </p:txBody>
      </p:sp>
      <p:sp>
        <p:nvSpPr>
          <p:cNvPr id="8" name="TextBox 7">
            <a:extLst>
              <a:ext uri="{FF2B5EF4-FFF2-40B4-BE49-F238E27FC236}">
                <a16:creationId xmlns:a16="http://schemas.microsoft.com/office/drawing/2014/main" id="{FAAB7569-815C-90EA-4546-5FB354CE1D03}"/>
              </a:ext>
            </a:extLst>
          </p:cNvPr>
          <p:cNvSpPr txBox="1"/>
          <p:nvPr/>
        </p:nvSpPr>
        <p:spPr>
          <a:xfrm>
            <a:off x="4706332" y="2327950"/>
            <a:ext cx="6094428" cy="1754326"/>
          </a:xfrm>
          <a:prstGeom prst="rect">
            <a:avLst/>
          </a:prstGeom>
          <a:noFill/>
        </p:spPr>
        <p:txBody>
          <a:bodyPr wrap="square">
            <a:spAutoFit/>
          </a:bodyPr>
          <a:lstStyle/>
          <a:p>
            <a:r>
              <a:rPr lang="en-GB" dirty="0" err="1">
                <a:solidFill>
                  <a:srgbClr val="FF0000"/>
                </a:solidFill>
              </a:rPr>
              <a:t>CargoX</a:t>
            </a:r>
            <a:r>
              <a:rPr lang="en-GB" dirty="0">
                <a:solidFill>
                  <a:srgbClr val="FF0000"/>
                </a:solidFill>
              </a:rPr>
              <a:t> ACI filling solution significantly enhances customs capabilities by effectively combating fraud, accurately identifying high-risk cargo, and drastically reducing clearance times through enhanced data transparency and traceability. Learn more about seamless integrations with API connections below</a:t>
            </a:r>
            <a:r>
              <a:rPr lang="en-GB" dirty="0"/>
              <a:t>.</a:t>
            </a:r>
          </a:p>
        </p:txBody>
      </p:sp>
    </p:spTree>
    <p:extLst>
      <p:ext uri="{BB962C8B-B14F-4D97-AF65-F5344CB8AC3E}">
        <p14:creationId xmlns:p14="http://schemas.microsoft.com/office/powerpoint/2010/main" val="1632467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TotalTime>
  <Words>977</Words>
  <Application>Microsoft Office PowerPoint</Application>
  <PresentationFormat>Widescreen</PresentationFormat>
  <Paragraphs>62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Aptos Display</vt:lpstr>
      <vt:lpstr>Arial</vt:lpstr>
      <vt:lpstr>Office Theme</vt:lpstr>
      <vt:lpstr>Shipping to Egypt Fayoum University Servers &amp; Lab Equipment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Ian Crotty</dc:creator>
  <cp:lastModifiedBy>Ian Crotty</cp:lastModifiedBy>
  <cp:revision>2</cp:revision>
  <dcterms:created xsi:type="dcterms:W3CDTF">2025-10-01T15:46:36Z</dcterms:created>
  <dcterms:modified xsi:type="dcterms:W3CDTF">2025-10-01T16:30:33Z</dcterms:modified>
</cp:coreProperties>
</file>