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61" r:id="rId9"/>
    <p:sldId id="265" r:id="rId10"/>
    <p:sldId id="259" r:id="rId11"/>
    <p:sldId id="266" r:id="rId12"/>
    <p:sldId id="267" r:id="rId13"/>
    <p:sldId id="271" r:id="rId14"/>
    <p:sldId id="272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0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5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9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0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1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5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2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1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78AE-25A6-47A3-B404-D0D66B64C199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530AF-2903-42BE-A8C8-FA082F983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wallen.com/blog/2014/09/eccn-what-is-it-why-and-when-is-one-needed-why-is-it-important" TargetMode="External"/><Relationship Id="rId2" Type="http://schemas.openxmlformats.org/officeDocument/2006/relationships/hyperlink" Target="https://en.wikipedia.org/wiki/Export_Administration_Regulatio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mm.cern.ch/owa/redir.aspx?C=vOz_9FaYNlhSI41MkY-7GpH9cMXp0OIH7xI6Mq1mb-3a5u_Ppf7VCA..&amp;URL=https%3a%2f%2fwww.seco.admin.ch%2fseco%2ffr%2fhome%2fAussenwirtschaftspolitik_Wirtschaftliche_Zusammenarbeit%2fWirtschaftsbeziehungen%2fexportkontrollen-und-sanktionen%2findustrieprodukte--dual-use--und-besondere-militaerische-gueter%2frechtliche-grundlagen-und-gueterlisten--anhaenge-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echnidouanes.com/exportations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SECO and OCB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Aug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20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330" y="131407"/>
            <a:ext cx="1185566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ECCN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https://en.wikipedia.org/wiki/Export_Administration_Regulations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appears to be only for material coming from USA…..? No implemented by all member countries !!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https://www.bis.doc.gov/index.php/licensing/commerce-control-list-classification/export-control-classification-number-eccn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http://jwallen.com/blog/2014/09/eccn-what-is-it-why-and-when-is-one-needed-why-is-it-important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03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34" t="9695" r="21283" b="7176"/>
          <a:stretch/>
        </p:blipFill>
        <p:spPr>
          <a:xfrm>
            <a:off x="554476" y="0"/>
            <a:ext cx="8976049" cy="67899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30108" y="5515583"/>
            <a:ext cx="8200417" cy="1342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3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" y="445747"/>
            <a:ext cx="10589978" cy="6374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26" y="0"/>
            <a:ext cx="10035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https://www.shippingsolutions.com/blog/ear99-isnt-a-free-pass-for-export-compliance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79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9276" y="233782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b="0" dirty="0" err="1" smtClean="0">
                <a:solidFill>
                  <a:srgbClr val="000000"/>
                </a:solidFill>
                <a:effectLst/>
              </a:rPr>
              <a:t>From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the Bureau of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Industry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and Security (BIS): </a:t>
            </a:r>
            <a:r>
              <a:rPr lang="fr-CH" b="1" dirty="0" smtClean="0">
                <a:solidFill>
                  <a:srgbClr val="000000"/>
                </a:solidFill>
                <a:effectLst/>
              </a:rPr>
              <a:t>EAR99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is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a classification for an item. It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indicates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that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a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particular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item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is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subject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to the Export Administration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Regulations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(EAR), but not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specifically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described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by an </a:t>
            </a:r>
            <a:r>
              <a:rPr lang="fr-CH" b="1" dirty="0" smtClean="0">
                <a:solidFill>
                  <a:srgbClr val="000000"/>
                </a:solidFill>
                <a:effectLst/>
              </a:rPr>
              <a:t>Export Control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Classification </a:t>
            </a:r>
            <a:r>
              <a:rPr lang="fr-CH" b="0" dirty="0" err="1" smtClean="0">
                <a:solidFill>
                  <a:srgbClr val="000000"/>
                </a:solidFill>
                <a:effectLst/>
              </a:rPr>
              <a:t>Number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 (</a:t>
            </a:r>
            <a:r>
              <a:rPr lang="fr-CH" b="1" dirty="0" smtClean="0">
                <a:solidFill>
                  <a:srgbClr val="000000"/>
                </a:solidFill>
                <a:effectLst/>
              </a:rPr>
              <a:t>ECCN</a:t>
            </a:r>
            <a:r>
              <a:rPr lang="fr-CH" b="0" dirty="0" smtClean="0">
                <a:solidFill>
                  <a:srgbClr val="000000"/>
                </a:solidFill>
                <a:effectLst/>
              </a:rPr>
              <a:t>) on the Commerce Control List (CCL).23 mars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7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06" t="18944" r="32602" b="3858"/>
          <a:stretch/>
        </p:blipFill>
        <p:spPr>
          <a:xfrm>
            <a:off x="6706057" y="-1"/>
            <a:ext cx="5385424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2"/>
            <a:ext cx="6706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MIT has guide lines </a:t>
            </a:r>
            <a:r>
              <a:rPr lang="en-GB" smtClean="0"/>
              <a:t>for export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https://osp.mit.edu/sites/osp/files/uploads/guide-export-control-classification-numbers-eccns-2017-10-05.pdf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98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9331"/>
            <a:ext cx="10729609" cy="6458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0846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https://www.bis.doc.gov/index.php/forms-documents?task=doc_view&amp;gid=143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90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5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7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17" t="11493" r="252" b="12133"/>
          <a:stretch/>
        </p:blipFill>
        <p:spPr>
          <a:xfrm>
            <a:off x="515006" y="-1"/>
            <a:ext cx="903857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2655" y="1264597"/>
            <a:ext cx="345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“new” person deputy to Tom for export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00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18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alibri,sans-serif"/>
                <a:hlinkClick r:id="rId2"/>
              </a:rPr>
              <a:t>Swiss SECO web site</a:t>
            </a:r>
          </a:p>
          <a:p>
            <a:endParaRPr lang="en-GB" dirty="0">
              <a:latin typeface="Calibri,sans-serif"/>
              <a:hlinkClick r:id="rId2"/>
            </a:endParaRPr>
          </a:p>
          <a:p>
            <a:endParaRPr lang="en-GB" dirty="0" smtClean="0">
              <a:latin typeface="Calibri,sans-serif"/>
              <a:hlinkClick r:id="rId2"/>
            </a:endParaRPr>
          </a:p>
          <a:p>
            <a:r>
              <a:rPr lang="en-GB" dirty="0" smtClean="0">
                <a:latin typeface="Calibri,sans-serif"/>
                <a:hlinkClick r:id="rId2"/>
              </a:rPr>
              <a:t>https</a:t>
            </a:r>
            <a:r>
              <a:rPr lang="en-GB" dirty="0">
                <a:latin typeface="Calibri,sans-serif"/>
                <a:hlinkClick r:id="rId2"/>
              </a:rPr>
              <a:t>://www.seco.admin.ch/seco/fr/home/Aussenwirtschaftspolitik_Wirtschaftliche_Zusammenarbeit/Wirtschaftsbeziehungen/exportkontrollen-und-sanktionen/industrieprodukte--dual-use--und-besondere-militaerische-gueter/rechtliche-grundlagen-und-gueterlisten--anhaenge-.</a:t>
            </a:r>
            <a:r>
              <a:rPr lang="en-GB" dirty="0" smtClean="0">
                <a:latin typeface="Calibri,sans-serif"/>
                <a:hlinkClick r:id="rId2"/>
              </a:rPr>
              <a:t>html</a:t>
            </a:r>
            <a:endParaRPr lang="en-GB" dirty="0" smtClean="0">
              <a:latin typeface="Calibri,sans-serif"/>
            </a:endParaRPr>
          </a:p>
          <a:p>
            <a:endParaRPr lang="en-GB" dirty="0">
              <a:latin typeface="Calibri,sans-serif"/>
            </a:endParaRPr>
          </a:p>
          <a:p>
            <a:r>
              <a:rPr lang="en-GB" dirty="0" smtClean="0">
                <a:latin typeface="Calibri,sans-serif"/>
              </a:rPr>
              <a:t>See the next page for the web site.</a:t>
            </a:r>
          </a:p>
          <a:p>
            <a:endParaRPr lang="en-GB" dirty="0">
              <a:latin typeface="Calibri,sans-serif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36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99" t="10125" r="28294" b="19496"/>
          <a:stretch/>
        </p:blipFill>
        <p:spPr>
          <a:xfrm>
            <a:off x="1040860" y="-1"/>
            <a:ext cx="7918314" cy="6789193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801566" y="6070060"/>
            <a:ext cx="359924" cy="612128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6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887" t="9786" r="28573" b="7510"/>
          <a:stretch/>
        </p:blipFill>
        <p:spPr>
          <a:xfrm>
            <a:off x="5413441" y="0"/>
            <a:ext cx="6731540" cy="6822682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5175114" y="4834647"/>
            <a:ext cx="476655" cy="1847541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51760" y="5369668"/>
            <a:ext cx="177043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See email from Claudia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03760" y="275564"/>
            <a:ext cx="53096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seco.admin.ch/seco/fr/home/Aussenwirtschaftspolitik_Wirtschaftliche_Zusammenarbeit/Wirtschaftsbeziehungen/exportkontrollen-und-sanktionen/industrieprodukte--dual-use--und-besondere-militaerische-gueter/rechtliche-grundlagen-und-gueterlisten--anhaenge-.html#accordion1533894460818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17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4749"/>
            <a:ext cx="12110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annex 1, 2 &amp; 3 on the RPC RE4 web site;</a:t>
            </a:r>
          </a:p>
          <a:p>
            <a:endParaRPr lang="en-GB" dirty="0"/>
          </a:p>
          <a:p>
            <a:r>
              <a:rPr lang="en-GB" dirty="0" smtClean="0"/>
              <a:t>http://rpc-cms-re4-upscope.web.cern.ch/rpc-cms-re4-upscope/RPC/Chamber%20Institutes/Shipping/SECO/SECOdocMay2018/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07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54233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Expert en biens à double usage</a:t>
            </a:r>
          </a:p>
          <a:p>
            <a:endParaRPr lang="fr-FR" dirty="0"/>
          </a:p>
          <a:p>
            <a:r>
              <a:rPr lang="en-GB" dirty="0" smtClean="0">
                <a:hlinkClick r:id="rId2"/>
              </a:rPr>
              <a:t>http://www.technidouanes.com/exportations.htm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fr-FR" dirty="0" smtClean="0"/>
          </a:p>
          <a:p>
            <a:endParaRPr lang="fr-FR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707" t="9579" r="33209" b="1568"/>
          <a:stretch/>
        </p:blipFill>
        <p:spPr>
          <a:xfrm>
            <a:off x="5864771" y="0"/>
            <a:ext cx="4971393" cy="6872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6869" y="5591504"/>
            <a:ext cx="279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part is very similar to the </a:t>
            </a:r>
            <a:r>
              <a:rPr lang="en-GB" dirty="0" err="1" smtClean="0"/>
              <a:t>swiss</a:t>
            </a:r>
            <a:r>
              <a:rPr lang="en-GB" dirty="0" smtClean="0"/>
              <a:t> version</a:t>
            </a:r>
            <a:endParaRPr lang="en-GB" dirty="0"/>
          </a:p>
        </p:txBody>
      </p:sp>
      <p:sp>
        <p:nvSpPr>
          <p:cNvPr id="7" name="Left Brace 6"/>
          <p:cNvSpPr/>
          <p:nvPr/>
        </p:nvSpPr>
        <p:spPr>
          <a:xfrm>
            <a:off x="5244662" y="5433848"/>
            <a:ext cx="357352" cy="1345324"/>
          </a:xfrm>
          <a:prstGeom prst="leftBrac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2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07" t="9579" r="33209" b="1568"/>
          <a:stretch/>
        </p:blipFill>
        <p:spPr>
          <a:xfrm>
            <a:off x="3436882" y="2473"/>
            <a:ext cx="4971393" cy="687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99" t="8963" r="33508" b="6451"/>
          <a:stretch/>
        </p:blipFill>
        <p:spPr>
          <a:xfrm>
            <a:off x="6095999" y="0"/>
            <a:ext cx="5038927" cy="6864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998" y="958334"/>
            <a:ext cx="471282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As an example</a:t>
            </a:r>
          </a:p>
          <a:p>
            <a:endParaRPr lang="en-GB" dirty="0" smtClean="0"/>
          </a:p>
          <a:p>
            <a:r>
              <a:rPr lang="en-GB" dirty="0" smtClean="0"/>
              <a:t>This appears identical to the Swiss version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http://bdu.technidouanes.com/categorie_3.htm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2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206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Calibri,sans-serif</vt:lpstr>
      <vt:lpstr>Office Theme</vt:lpstr>
      <vt:lpstr>SECO and OCB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 and OCB</dc:title>
  <dc:creator>Ian Crotty</dc:creator>
  <cp:lastModifiedBy>Ian Crotty</cp:lastModifiedBy>
  <cp:revision>24</cp:revision>
  <dcterms:created xsi:type="dcterms:W3CDTF">2018-08-10T09:46:59Z</dcterms:created>
  <dcterms:modified xsi:type="dcterms:W3CDTF">2018-08-10T14:23:41Z</dcterms:modified>
</cp:coreProperties>
</file>