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68" r:id="rId3"/>
    <p:sldId id="282" r:id="rId4"/>
    <p:sldId id="278" r:id="rId5"/>
    <p:sldId id="279" r:id="rId6"/>
    <p:sldId id="280" r:id="rId7"/>
    <p:sldId id="257" r:id="rId8"/>
    <p:sldId id="281" r:id="rId9"/>
    <p:sldId id="258" r:id="rId10"/>
    <p:sldId id="259" r:id="rId11"/>
    <p:sldId id="260" r:id="rId12"/>
    <p:sldId id="277" r:id="rId13"/>
    <p:sldId id="262" r:id="rId14"/>
    <p:sldId id="266" r:id="rId15"/>
    <p:sldId id="276" r:id="rId16"/>
    <p:sldId id="271" r:id="rId17"/>
    <p:sldId id="272" r:id="rId18"/>
    <p:sldId id="273" r:id="rId19"/>
    <p:sldId id="274" r:id="rId20"/>
    <p:sldId id="275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7" d="100"/>
          <a:sy n="87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F8930-D9A2-440D-A522-5D3EA81BDC5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D5163-F170-4B9C-8458-362750365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7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3C4A8-A31B-46DC-8138-B28D4CDBAB44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91BD76-AD72-4043-A9A6-E3426310930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D5163-F170-4B9C-8458-362750365E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3885884" y="8685443"/>
            <a:ext cx="2972116" cy="45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7219" tIns="45355" rIns="87219" bIns="45355" anchor="b"/>
          <a:lstStyle/>
          <a:p>
            <a:pPr algn="r">
              <a:tabLst>
                <a:tab pos="0" algn="l"/>
                <a:tab pos="886149" algn="l"/>
                <a:tab pos="1772299" algn="l"/>
                <a:tab pos="2658449" algn="l"/>
                <a:tab pos="3544599" algn="l"/>
                <a:tab pos="4430747" algn="l"/>
                <a:tab pos="5316897" algn="l"/>
                <a:tab pos="6203046" algn="l"/>
                <a:tab pos="7089197" algn="l"/>
                <a:tab pos="7975346" algn="l"/>
                <a:tab pos="8861496" algn="l"/>
                <a:tab pos="9747645" algn="l"/>
              </a:tabLst>
            </a:pPr>
            <a:fld id="{87558F31-2985-454F-AF7E-66DB29571B20}" type="slidenum">
              <a:rPr lang="en-GB">
                <a:solidFill>
                  <a:srgbClr val="000000"/>
                </a:solidFill>
              </a:rPr>
              <a:pPr algn="r">
                <a:tabLst>
                  <a:tab pos="0" algn="l"/>
                  <a:tab pos="886149" algn="l"/>
                  <a:tab pos="1772299" algn="l"/>
                  <a:tab pos="2658449" algn="l"/>
                  <a:tab pos="3544599" algn="l"/>
                  <a:tab pos="4430747" algn="l"/>
                  <a:tab pos="5316897" algn="l"/>
                  <a:tab pos="6203046" algn="l"/>
                  <a:tab pos="7089197" algn="l"/>
                  <a:tab pos="7975346" algn="l"/>
                  <a:tab pos="8861496" algn="l"/>
                  <a:tab pos="9747645" algn="l"/>
                </a:tabLst>
              </a:pPr>
              <a:t>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834724" y="686329"/>
            <a:ext cx="5190137" cy="34286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616" tIns="44308" rIns="88616" bIns="44308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6118" y="4342723"/>
            <a:ext cx="5487349" cy="41149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B103-1F69-49F6-AE5E-1EEEAEEDD18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B103-1F69-49F6-AE5E-1EEEAEEDD18F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B103-1F69-49F6-AE5E-1EEEAEEDD18F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1B103-1F69-49F6-AE5E-1EEEAEEDD18F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DE63-BFDA-4C37-9712-9F8BFDE8AB4E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05B8-F413-443F-B5B7-28F52890F9A8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0E58-A8D2-456C-933E-DAE7066A3B07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5A03-76DF-476A-924C-1E1E14143299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6459-6D47-479F-9EE5-5A2A819F9837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2192-2B02-4CA4-B615-36960835FCE2}" type="datetime1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2DE4-CACF-4578-9C45-B789C16422C7}" type="datetime1">
              <a:rPr lang="en-US" smtClean="0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628A-D227-408E-9821-79C38F2A1355}" type="datetime1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E4D9-AE2E-440F-AA25-1215897DEAC3}" type="datetime1">
              <a:rPr lang="en-US" smtClean="0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9093-AE88-4375-A026-59E938F3DB7C}" type="datetime1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61C7-E14A-44E2-89A8-D3E3D6C750E5}" type="datetime1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124C-F1BF-4CC2-8365-1049BB081B1B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Waqar Ahmed - RE4 MPR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D470-C403-46DF-AF11-A01C58055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343400"/>
            <a:ext cx="6400800" cy="1752600"/>
          </a:xfrm>
        </p:spPr>
        <p:txBody>
          <a:bodyPr>
            <a:normAutofit fontScale="92500"/>
          </a:bodyPr>
          <a:lstStyle/>
          <a:p>
            <a:endParaRPr lang="en-US" sz="24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Waqar Ahmed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National Centre for Physics-Islamabad</a:t>
            </a:r>
          </a:p>
          <a:p>
            <a:endParaRPr lang="en-US" sz="2400" b="1" dirty="0" smtClean="0"/>
          </a:p>
          <a:p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8305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HV/LV Power System</a:t>
            </a:r>
          </a:p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On board electronics</a:t>
            </a:r>
          </a:p>
          <a:p>
            <a:pPr algn="ctr"/>
            <a:r>
              <a:rPr lang="en-US" sz="5400" dirty="0" smtClean="0"/>
              <a:t>	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815" y="303969"/>
            <a:ext cx="820837" cy="762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228600"/>
            <a:ext cx="846252" cy="8462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DDCC-FC77-4306-85A3-4C07AF010FAE}" type="datetime1">
              <a:rPr lang="en-US" smtClean="0"/>
              <a:t>7/24/2013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5900" dirty="0">
                <a:solidFill>
                  <a:srgbClr val="7030A0"/>
                </a:solidFill>
              </a:rPr>
              <a:t>Wait ~</a:t>
            </a:r>
            <a:r>
              <a:rPr lang="en-US" sz="5900" dirty="0">
                <a:solidFill>
                  <a:srgbClr val="FF0000"/>
                </a:solidFill>
              </a:rPr>
              <a:t> 24 </a:t>
            </a:r>
            <a:r>
              <a:rPr lang="en-US" sz="5900" dirty="0">
                <a:solidFill>
                  <a:srgbClr val="7030A0"/>
                </a:solidFill>
              </a:rPr>
              <a:t>hours to dry the epoxy.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5900" dirty="0" smtClean="0">
                <a:solidFill>
                  <a:srgbClr val="7030A0"/>
                </a:solidFill>
              </a:rPr>
              <a:t> </a:t>
            </a:r>
            <a:r>
              <a:rPr lang="en-US" sz="5900" dirty="0">
                <a:solidFill>
                  <a:srgbClr val="7030A0"/>
                </a:solidFill>
              </a:rPr>
              <a:t>Put the caps at all the </a:t>
            </a:r>
            <a:r>
              <a:rPr lang="en-US" sz="5900" dirty="0" smtClean="0">
                <a:solidFill>
                  <a:srgbClr val="FF0000"/>
                </a:solidFill>
              </a:rPr>
              <a:t>55</a:t>
            </a:r>
            <a:r>
              <a:rPr lang="en-US" sz="5900" dirty="0" smtClean="0">
                <a:solidFill>
                  <a:srgbClr val="7030A0"/>
                </a:solidFill>
              </a:rPr>
              <a:t> </a:t>
            </a:r>
            <a:r>
              <a:rPr lang="en-US" sz="5900" dirty="0">
                <a:solidFill>
                  <a:srgbClr val="7030A0"/>
                </a:solidFill>
              </a:rPr>
              <a:t>outputs of the distributors.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5900" dirty="0" smtClean="0">
                <a:solidFill>
                  <a:srgbClr val="7030A0"/>
                </a:solidFill>
              </a:rPr>
              <a:t> </a:t>
            </a:r>
            <a:r>
              <a:rPr lang="en-US" sz="5900" dirty="0">
                <a:solidFill>
                  <a:srgbClr val="7030A0"/>
                </a:solidFill>
              </a:rPr>
              <a:t>Connect the </a:t>
            </a:r>
            <a:r>
              <a:rPr lang="en-US" sz="5900" dirty="0" smtClean="0">
                <a:solidFill>
                  <a:srgbClr val="FF0000"/>
                </a:solidFill>
              </a:rPr>
              <a:t>20</a:t>
            </a:r>
            <a:r>
              <a:rPr lang="en-US" sz="5900" dirty="0" smtClean="0">
                <a:solidFill>
                  <a:srgbClr val="7030A0"/>
                </a:solidFill>
              </a:rPr>
              <a:t> </a:t>
            </a:r>
            <a:r>
              <a:rPr lang="en-US" sz="5900" dirty="0">
                <a:solidFill>
                  <a:srgbClr val="7030A0"/>
                </a:solidFill>
              </a:rPr>
              <a:t>input cables with the high voltage power supply.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5900" dirty="0" smtClean="0">
                <a:solidFill>
                  <a:srgbClr val="7030A0"/>
                </a:solidFill>
              </a:rPr>
              <a:t> </a:t>
            </a:r>
            <a:r>
              <a:rPr lang="en-US" sz="5900" dirty="0">
                <a:solidFill>
                  <a:srgbClr val="7030A0"/>
                </a:solidFill>
              </a:rPr>
              <a:t>Gradually increase the voltage with </a:t>
            </a:r>
            <a:r>
              <a:rPr lang="en-US" sz="5900" dirty="0">
                <a:solidFill>
                  <a:srgbClr val="FF0000"/>
                </a:solidFill>
              </a:rPr>
              <a:t>1000V</a:t>
            </a:r>
            <a:r>
              <a:rPr lang="en-US" sz="5900" dirty="0">
                <a:solidFill>
                  <a:srgbClr val="7030A0"/>
                </a:solidFill>
              </a:rPr>
              <a:t> steps at </a:t>
            </a:r>
            <a:r>
              <a:rPr lang="en-US" sz="5900" dirty="0">
                <a:solidFill>
                  <a:srgbClr val="FF0000"/>
                </a:solidFill>
              </a:rPr>
              <a:t>10kV</a:t>
            </a:r>
            <a:r>
              <a:rPr lang="en-US" sz="5900" dirty="0">
                <a:solidFill>
                  <a:srgbClr val="7030A0"/>
                </a:solidFill>
              </a:rPr>
              <a:t> and wait about </a:t>
            </a:r>
            <a:r>
              <a:rPr lang="en-US" sz="5900" dirty="0">
                <a:solidFill>
                  <a:srgbClr val="FF0000"/>
                </a:solidFill>
              </a:rPr>
              <a:t>10</a:t>
            </a:r>
            <a:r>
              <a:rPr lang="en-US" sz="5900" dirty="0">
                <a:solidFill>
                  <a:srgbClr val="7030A0"/>
                </a:solidFill>
              </a:rPr>
              <a:t> minutes each steps and note the current values.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5900" dirty="0" smtClean="0">
                <a:solidFill>
                  <a:srgbClr val="7030A0"/>
                </a:solidFill>
              </a:rPr>
              <a:t> </a:t>
            </a:r>
            <a:r>
              <a:rPr lang="en-US" sz="5900" dirty="0">
                <a:solidFill>
                  <a:srgbClr val="7030A0"/>
                </a:solidFill>
              </a:rPr>
              <a:t>If all channels remain below </a:t>
            </a:r>
            <a:r>
              <a:rPr lang="en-US" sz="5900" dirty="0">
                <a:solidFill>
                  <a:srgbClr val="FF0000"/>
                </a:solidFill>
              </a:rPr>
              <a:t>0.2uA</a:t>
            </a:r>
            <a:r>
              <a:rPr lang="en-US" sz="5900" dirty="0">
                <a:solidFill>
                  <a:srgbClr val="7030A0"/>
                </a:solidFill>
              </a:rPr>
              <a:t> then.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5900" dirty="0" smtClean="0">
                <a:solidFill>
                  <a:srgbClr val="7030A0"/>
                </a:solidFill>
              </a:rPr>
              <a:t>Increase </a:t>
            </a:r>
            <a:r>
              <a:rPr lang="en-US" sz="5900" dirty="0">
                <a:solidFill>
                  <a:srgbClr val="7030A0"/>
                </a:solidFill>
              </a:rPr>
              <a:t>the volts at </a:t>
            </a:r>
            <a:r>
              <a:rPr lang="en-US" sz="5900" dirty="0">
                <a:solidFill>
                  <a:srgbClr val="FF0000"/>
                </a:solidFill>
              </a:rPr>
              <a:t>11, 12, 13, 14kV </a:t>
            </a:r>
            <a:r>
              <a:rPr lang="en-US" sz="5900" dirty="0">
                <a:solidFill>
                  <a:srgbClr val="7030A0"/>
                </a:solidFill>
              </a:rPr>
              <a:t>for </a:t>
            </a:r>
            <a:r>
              <a:rPr lang="en-US" sz="5900" dirty="0">
                <a:solidFill>
                  <a:srgbClr val="FF0000"/>
                </a:solidFill>
              </a:rPr>
              <a:t>~ 1 </a:t>
            </a:r>
            <a:r>
              <a:rPr lang="en-US" sz="5900" dirty="0">
                <a:solidFill>
                  <a:srgbClr val="7030A0"/>
                </a:solidFill>
              </a:rPr>
              <a:t>hour each and note current carefully it should be below </a:t>
            </a:r>
            <a:r>
              <a:rPr lang="en-US" sz="5900" dirty="0">
                <a:solidFill>
                  <a:srgbClr val="FF0000"/>
                </a:solidFill>
              </a:rPr>
              <a:t>0.4uA.</a:t>
            </a:r>
            <a:r>
              <a:rPr lang="en-US" sz="5900" dirty="0">
                <a:solidFill>
                  <a:srgbClr val="7030A0"/>
                </a:solidFill>
              </a:rPr>
              <a:t> </a:t>
            </a:r>
          </a:p>
          <a:p>
            <a:pPr marL="514350" indent="-514350" algn="just">
              <a:lnSpc>
                <a:spcPct val="120000"/>
              </a:lnSpc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261884"/>
            <a:chOff x="0" y="0"/>
            <a:chExt cx="9144000" cy="1261884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1261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H.V Dist. Testing criteria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15" y="304800"/>
              <a:ext cx="820837" cy="7628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400" y="304800"/>
              <a:ext cx="846252" cy="846252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F5F3-8200-40CB-9A6F-025E1865A58C}" type="datetime1">
              <a:rPr lang="en-US" smtClean="0"/>
              <a:t>7/24/2013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 startAt="8"/>
            </a:pPr>
            <a:r>
              <a:rPr lang="en-US" sz="2400" dirty="0" smtClean="0">
                <a:solidFill>
                  <a:srgbClr val="7030A0"/>
                </a:solidFill>
              </a:rPr>
              <a:t>Then leave the distributor at </a:t>
            </a:r>
            <a:r>
              <a:rPr lang="en-US" sz="2400" dirty="0" smtClean="0">
                <a:solidFill>
                  <a:srgbClr val="FF0000"/>
                </a:solidFill>
              </a:rPr>
              <a:t>15kV</a:t>
            </a:r>
            <a:r>
              <a:rPr lang="en-US" sz="2400" dirty="0" smtClean="0">
                <a:solidFill>
                  <a:srgbClr val="7030A0"/>
                </a:solidFill>
              </a:rPr>
              <a:t> for </a:t>
            </a:r>
            <a:r>
              <a:rPr lang="en-US" sz="2400" dirty="0" smtClean="0">
                <a:solidFill>
                  <a:srgbClr val="FF0000"/>
                </a:solidFill>
              </a:rPr>
              <a:t>12</a:t>
            </a:r>
            <a:r>
              <a:rPr lang="en-US" sz="2400" dirty="0" smtClean="0">
                <a:solidFill>
                  <a:srgbClr val="7030A0"/>
                </a:solidFill>
              </a:rPr>
              <a:t> hours at least and monitor it, the current of all channels should be less than </a:t>
            </a:r>
            <a:r>
              <a:rPr lang="en-US" sz="2400" dirty="0" smtClean="0">
                <a:solidFill>
                  <a:srgbClr val="FF0000"/>
                </a:solidFill>
              </a:rPr>
              <a:t>0.5uA</a:t>
            </a:r>
          </a:p>
          <a:p>
            <a:pPr marL="514350" indent="-514350" algn="just">
              <a:buAutoNum type="arabicPeriod" startAt="8"/>
            </a:pPr>
            <a:r>
              <a:rPr lang="en-US" sz="2400" dirty="0" smtClean="0">
                <a:solidFill>
                  <a:srgbClr val="7030A0"/>
                </a:solidFill>
              </a:rPr>
              <a:t>If </a:t>
            </a:r>
            <a:r>
              <a:rPr lang="en-US" sz="2400" dirty="0">
                <a:solidFill>
                  <a:srgbClr val="7030A0"/>
                </a:solidFill>
              </a:rPr>
              <a:t>after </a:t>
            </a:r>
            <a:r>
              <a:rPr lang="en-US" sz="2400" dirty="0">
                <a:solidFill>
                  <a:srgbClr val="FF0000"/>
                </a:solidFill>
              </a:rPr>
              <a:t>12 </a:t>
            </a:r>
            <a:r>
              <a:rPr lang="en-US" sz="2400" dirty="0">
                <a:solidFill>
                  <a:srgbClr val="7030A0"/>
                </a:solidFill>
              </a:rPr>
              <a:t>hours all channels current remain below </a:t>
            </a:r>
            <a:r>
              <a:rPr lang="en-US" sz="2400" dirty="0">
                <a:solidFill>
                  <a:srgbClr val="FF0000"/>
                </a:solidFill>
              </a:rPr>
              <a:t>0.5uA </a:t>
            </a:r>
            <a:r>
              <a:rPr lang="en-US" sz="2400" dirty="0">
                <a:solidFill>
                  <a:srgbClr val="7030A0"/>
                </a:solidFill>
              </a:rPr>
              <a:t>then this is a good distributor and eligible to go in the final HV system at point 5. 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 startAt="8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1261884"/>
            <a:chOff x="0" y="0"/>
            <a:chExt cx="9144000" cy="1261884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9144000" cy="1261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H.V Dist. Testing criteria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15" y="304800"/>
              <a:ext cx="820837" cy="7628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400" y="304800"/>
              <a:ext cx="846252" cy="846252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F489-8A87-435B-BAC3-57C532E68014}" type="datetime1">
              <a:rPr lang="en-US" smtClean="0"/>
              <a:t>7/24/2013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		</a:t>
            </a:r>
          </a:p>
          <a:p>
            <a:pPr algn="ctr">
              <a:buNone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H.V/L.V</a:t>
            </a:r>
          </a:p>
          <a:p>
            <a:pPr algn="ctr">
              <a:buNone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Power Estimation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C88C-DDF2-4AFB-B389-A57DF1D9DE0F}" type="datetime1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 cable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5100" dirty="0" smtClean="0">
                <a:solidFill>
                  <a:srgbClr val="7030A0"/>
                </a:solidFill>
              </a:rPr>
              <a:t>For one LV analog channel, Power = V.I = 7(V) x 1.2(A)max =8.4 Watts.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5100" dirty="0" smtClean="0">
                <a:solidFill>
                  <a:srgbClr val="7030A0"/>
                </a:solidFill>
              </a:rPr>
              <a:t>Similarly, for one LV digital channel = 7.5(V) X 2(A)max = 15 Watts.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5100" dirty="0" smtClean="0">
                <a:solidFill>
                  <a:srgbClr val="7030A0"/>
                </a:solidFill>
              </a:rPr>
              <a:t>Therefore for A3009 board i.e. (6x8.4) + (6x15) = 140.4Watts.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4700" dirty="0" smtClean="0">
                <a:solidFill>
                  <a:srgbClr val="7030A0"/>
                </a:solidFill>
              </a:rPr>
              <a:t>For one EASY Crate it will be around = 104.4 x3 = 421.2 watts.</a:t>
            </a:r>
          </a:p>
          <a:p>
            <a:pPr>
              <a:lnSpc>
                <a:spcPct val="120000"/>
              </a:lnSpc>
              <a:buNone/>
            </a:pPr>
            <a:r>
              <a:rPr lang="en-US" sz="5100" dirty="0" smtClean="0">
                <a:solidFill>
                  <a:srgbClr val="7030A0"/>
                </a:solidFill>
              </a:rPr>
              <a:t>	</a:t>
            </a:r>
            <a:r>
              <a:rPr lang="en-US" sz="5100" dirty="0" smtClean="0">
                <a:solidFill>
                  <a:srgbClr val="00B050"/>
                </a:solidFill>
              </a:rPr>
              <a:t>Adding safety factor we can say total power for EASY Crate =</a:t>
            </a:r>
          </a:p>
          <a:p>
            <a:pPr>
              <a:lnSpc>
                <a:spcPct val="120000"/>
              </a:lnSpc>
              <a:buNone/>
            </a:pPr>
            <a:r>
              <a:rPr lang="en-US" sz="5100" dirty="0" smtClean="0">
                <a:solidFill>
                  <a:srgbClr val="00B050"/>
                </a:solidFill>
              </a:rPr>
              <a:t>	</a:t>
            </a:r>
            <a:r>
              <a:rPr lang="en-US" sz="5100" dirty="0" smtClean="0">
                <a:solidFill>
                  <a:srgbClr val="FF0000"/>
                </a:solidFill>
              </a:rPr>
              <a:t>600 </a:t>
            </a:r>
            <a:r>
              <a:rPr lang="en-US" sz="5100" dirty="0" smtClean="0">
                <a:solidFill>
                  <a:srgbClr val="00B050"/>
                </a:solidFill>
              </a:rPr>
              <a:t>Watts approximately</a:t>
            </a:r>
            <a:r>
              <a:rPr lang="en-US" sz="5100" dirty="0" smtClean="0">
                <a:solidFill>
                  <a:srgbClr val="7030A0"/>
                </a:solidFill>
              </a:rPr>
              <a:t>. (</a:t>
            </a:r>
            <a:r>
              <a:rPr lang="en-US" sz="5100" b="1" dirty="0" smtClean="0">
                <a:solidFill>
                  <a:srgbClr val="00B050"/>
                </a:solidFill>
              </a:rPr>
              <a:t>Total Power for LV </a:t>
            </a:r>
            <a:r>
              <a:rPr lang="en-US" sz="5100" b="1" dirty="0" smtClean="0">
                <a:solidFill>
                  <a:srgbClr val="FF0000"/>
                </a:solidFill>
              </a:rPr>
              <a:t>= 2.4KW</a:t>
            </a:r>
            <a:r>
              <a:rPr lang="en-US" sz="5100" dirty="0" smtClean="0">
                <a:solidFill>
                  <a:srgbClr val="7030A0"/>
                </a:solidFill>
              </a:rPr>
              <a:t>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5100" dirty="0" smtClean="0">
                <a:solidFill>
                  <a:srgbClr val="002060"/>
                </a:solidFill>
              </a:rPr>
              <a:t>For HV system, as the current drawn is very small i.e.~15micro Ampere for applied HV ~9700V. Therefore for one HV channel the estimated power using same formula P = V.I  =  ~0.1455 Watt</a:t>
            </a:r>
            <a:r>
              <a:rPr lang="en-US" sz="38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5100" dirty="0" smtClean="0"/>
              <a:t>Power for 144 RPC’s = 144 * 0.145 = 20.882 W</a:t>
            </a:r>
          </a:p>
          <a:p>
            <a:pPr lvl="1">
              <a:buFont typeface="Wingdings" pitchFamily="2" charset="2"/>
              <a:buChar char="q"/>
            </a:pPr>
            <a:r>
              <a:rPr lang="en-US" sz="4700" b="1" dirty="0" smtClean="0">
                <a:solidFill>
                  <a:srgbClr val="00B050"/>
                </a:solidFill>
              </a:rPr>
              <a:t>Total Power for HV =  </a:t>
            </a:r>
            <a:r>
              <a:rPr lang="en-US" sz="4700" b="1" dirty="0" smtClean="0">
                <a:solidFill>
                  <a:srgbClr val="FF0000"/>
                </a:solidFill>
              </a:rPr>
              <a:t>(20.882</a:t>
            </a:r>
            <a:r>
              <a:rPr lang="en-US" sz="4700" b="1" dirty="0" smtClean="0">
                <a:solidFill>
                  <a:srgbClr val="00B050"/>
                </a:solidFill>
              </a:rPr>
              <a:t> </a:t>
            </a:r>
            <a:r>
              <a:rPr lang="en-US" sz="4700" b="1" dirty="0" smtClean="0">
                <a:solidFill>
                  <a:srgbClr val="FF0000"/>
                </a:solidFill>
              </a:rPr>
              <a:t>W)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en-US" sz="3800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			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H.V/L.V Power Status</a:t>
            </a:r>
            <a:endParaRPr lang="en-GB" sz="1100" dirty="0" smtClean="0"/>
          </a:p>
          <a:p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15" y="109666"/>
            <a:ext cx="820837" cy="8809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109666"/>
            <a:ext cx="846252" cy="8809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8287-3923-4C08-96EF-6384C8DBD2CA}" type="datetime1">
              <a:rPr lang="en-US" smtClean="0"/>
              <a:t>7/24/2013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 For RE4 LV system, we need to route cables from USC to UXC.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These cables are control cables and service power cables from branch controller to MAO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There is no need to route cables from USC to UXC for HV system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LV and HV Cables will be connected to LV and HV boards as we did for RE2 and RE3</a:t>
            </a:r>
            <a:r>
              <a:rPr lang="en-US" dirty="0" smtClean="0"/>
              <a:t>.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These cabling schemes for RE4 HV and LV system are ready.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All the RE4 hardware will be tested in building 904 RPC test setup before installation in point 5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261884"/>
            <a:chOff x="0" y="0"/>
            <a:chExt cx="9144000" cy="1261884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1261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Miscellaneous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815" y="109666"/>
              <a:ext cx="820837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400" y="109666"/>
              <a:ext cx="846252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4C98-3752-4F9A-8686-2009D456A606}" type="datetime1">
              <a:rPr lang="en-US" smtClean="0"/>
              <a:t>7/24/2013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H.V/L.V</a:t>
            </a:r>
          </a:p>
          <a:p>
            <a:pPr algn="ctr">
              <a:buNone/>
            </a:pP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Grounding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261884"/>
            <a:chOff x="0" y="0"/>
            <a:chExt cx="9144000" cy="1261884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1261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Miscellaneous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15" y="109666"/>
              <a:ext cx="820837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400" y="109666"/>
              <a:ext cx="846252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B8E5-A051-4FA0-9317-A9C3BEE4BDC9}" type="datetime1">
              <a:rPr lang="en-US" smtClean="0"/>
              <a:t>7/24/2013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3" cstate="print"/>
          <a:srcRect l="15437" r="13994"/>
          <a:stretch>
            <a:fillRect/>
          </a:stretch>
        </p:blipFill>
        <p:spPr bwMode="auto">
          <a:xfrm>
            <a:off x="5364088" y="1916832"/>
            <a:ext cx="2304256" cy="291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6056" y="923887"/>
            <a:ext cx="1213144" cy="371513"/>
          </a:xfrm>
          <a:prstGeom prst="rect">
            <a:avLst/>
          </a:prstGeom>
          <a:solidFill>
            <a:srgbClr val="003300"/>
          </a:solidFill>
          <a:ln w="9360">
            <a:solidFill>
              <a:srgbClr val="0033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FFFFFF"/>
                </a:solidFill>
                <a:latin typeface="Arial" pitchFamily="34" charset="0"/>
              </a:rPr>
              <a:t>USC55</a:t>
            </a:r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3242377" y="765176"/>
            <a:ext cx="1465" cy="540067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838623" y="990600"/>
            <a:ext cx="1468080" cy="406400"/>
          </a:xfrm>
          <a:prstGeom prst="rect">
            <a:avLst/>
          </a:prstGeom>
          <a:solidFill>
            <a:srgbClr val="003300"/>
          </a:solidFill>
          <a:ln w="9360">
            <a:solidFill>
              <a:srgbClr val="00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FFFFFF"/>
                </a:solidFill>
                <a:latin typeface="Arial" pitchFamily="34" charset="0"/>
              </a:rPr>
              <a:t>Cavern</a:t>
            </a:r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H="1">
            <a:off x="7164287" y="1196974"/>
            <a:ext cx="864733" cy="1223913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 rot="18612504">
            <a:off x="6572880" y="1415687"/>
            <a:ext cx="174455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FF"/>
                </a:solidFill>
              </a:rPr>
              <a:t>Signal and I</a:t>
            </a:r>
            <a:r>
              <a:rPr lang="en-GB" sz="1600" baseline="30000" dirty="0">
                <a:solidFill>
                  <a:srgbClr val="0000FF"/>
                </a:solidFill>
              </a:rPr>
              <a:t>2</a:t>
            </a:r>
            <a:r>
              <a:rPr lang="en-GB" sz="1600" dirty="0">
                <a:solidFill>
                  <a:srgbClr val="0000FF"/>
                </a:solidFill>
              </a:rPr>
              <a:t>Ccable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 rot="1620000">
            <a:off x="5320493" y="1435082"/>
            <a:ext cx="94395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FF"/>
                </a:solidFill>
              </a:rPr>
              <a:t>LV cable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4239538" y="5651500"/>
            <a:ext cx="1063699" cy="5207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</a:rPr>
              <a:t>HV PatchPanel</a:t>
            </a:r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 flipV="1">
            <a:off x="5436096" y="4572000"/>
            <a:ext cx="683835" cy="137728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 rot="4114351">
            <a:off x="6833979" y="5118082"/>
            <a:ext cx="11271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FF0000"/>
                </a:solidFill>
              </a:rPr>
              <a:t>HV cables</a:t>
            </a:r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353102" y="1219201"/>
            <a:ext cx="1868065" cy="409575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TRIGGER CRATES</a:t>
            </a:r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 flipV="1">
            <a:off x="2322263" y="1220788"/>
            <a:ext cx="2130328" cy="1508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 rot="21216350">
            <a:off x="2339099" y="1035185"/>
            <a:ext cx="127795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FF9900"/>
                </a:solidFill>
              </a:rPr>
              <a:t>OPTICAL LINKS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76543" y="2036763"/>
            <a:ext cx="1970626" cy="1079500"/>
            <a:chOff x="248" y="1389"/>
            <a:chExt cx="1345" cy="680"/>
          </a:xfrm>
        </p:grpSpPr>
        <p:sp>
          <p:nvSpPr>
            <p:cNvPr id="30911" name="Text Box 19"/>
            <p:cNvSpPr txBox="1">
              <a:spLocks noChangeArrowheads="1"/>
            </p:cNvSpPr>
            <p:nvPr/>
          </p:nvSpPr>
          <p:spPr bwMode="auto">
            <a:xfrm rot="16200000">
              <a:off x="14" y="1623"/>
              <a:ext cx="680" cy="212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HV  A3512N</a:t>
              </a:r>
            </a:p>
          </p:txBody>
        </p:sp>
        <p:sp>
          <p:nvSpPr>
            <p:cNvPr id="30912" name="Text Box 20"/>
            <p:cNvSpPr txBox="1">
              <a:spLocks noChangeArrowheads="1"/>
            </p:cNvSpPr>
            <p:nvPr/>
          </p:nvSpPr>
          <p:spPr bwMode="auto">
            <a:xfrm rot="16200000">
              <a:off x="193" y="1623"/>
              <a:ext cx="680" cy="212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HV  A3512N</a:t>
              </a:r>
            </a:p>
          </p:txBody>
        </p:sp>
        <p:sp>
          <p:nvSpPr>
            <p:cNvPr id="30913" name="Text Box 21"/>
            <p:cNvSpPr txBox="1">
              <a:spLocks noChangeArrowheads="1"/>
            </p:cNvSpPr>
            <p:nvPr/>
          </p:nvSpPr>
          <p:spPr bwMode="auto">
            <a:xfrm rot="16200000">
              <a:off x="377" y="1624"/>
              <a:ext cx="679" cy="212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HV  A3512N</a:t>
              </a:r>
            </a:p>
          </p:txBody>
        </p:sp>
        <p:sp>
          <p:nvSpPr>
            <p:cNvPr id="30914" name="Text Box 22"/>
            <p:cNvSpPr txBox="1">
              <a:spLocks noChangeArrowheads="1"/>
            </p:cNvSpPr>
            <p:nvPr/>
          </p:nvSpPr>
          <p:spPr bwMode="auto">
            <a:xfrm rot="16200000">
              <a:off x="557" y="1624"/>
              <a:ext cx="679" cy="212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HV  A3512N</a:t>
              </a:r>
            </a:p>
          </p:txBody>
        </p:sp>
        <p:sp>
          <p:nvSpPr>
            <p:cNvPr id="30915" name="Text Box 23"/>
            <p:cNvSpPr txBox="1">
              <a:spLocks noChangeArrowheads="1"/>
            </p:cNvSpPr>
            <p:nvPr/>
          </p:nvSpPr>
          <p:spPr bwMode="auto">
            <a:xfrm rot="16200000">
              <a:off x="1147" y="1623"/>
              <a:ext cx="679" cy="212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0000"/>
                  </a:solidFill>
                </a:rPr>
                <a:t>HV  A3512N</a:t>
              </a:r>
            </a:p>
          </p:txBody>
        </p:sp>
        <p:sp>
          <p:nvSpPr>
            <p:cNvPr id="30916" name="Rectangle 24"/>
            <p:cNvSpPr>
              <a:spLocks noChangeArrowheads="1"/>
            </p:cNvSpPr>
            <p:nvPr/>
          </p:nvSpPr>
          <p:spPr bwMode="auto">
            <a:xfrm>
              <a:off x="262" y="1389"/>
              <a:ext cx="1316" cy="680"/>
            </a:xfrm>
            <a:prstGeom prst="rect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917" name="Line 25"/>
            <p:cNvSpPr>
              <a:spLocks noChangeShapeType="1"/>
            </p:cNvSpPr>
            <p:nvPr/>
          </p:nvSpPr>
          <p:spPr bwMode="auto">
            <a:xfrm>
              <a:off x="1033" y="1660"/>
              <a:ext cx="318" cy="1"/>
            </a:xfrm>
            <a:prstGeom prst="line">
              <a:avLst/>
            </a:prstGeom>
            <a:noFill/>
            <a:ln w="1584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38" name="Text Box 26"/>
          <p:cNvSpPr txBox="1">
            <a:spLocks noChangeArrowheads="1"/>
          </p:cNvSpPr>
          <p:nvPr/>
        </p:nvSpPr>
        <p:spPr bwMode="auto">
          <a:xfrm>
            <a:off x="797042" y="1752600"/>
            <a:ext cx="127436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</a:rPr>
              <a:t>Easy crate (HV)</a:t>
            </a:r>
            <a:r>
              <a:rPr lang="ar-SA" sz="1400">
                <a:solidFill>
                  <a:srgbClr val="000000"/>
                </a:solidFill>
              </a:rPr>
              <a:t>‏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0739" name="Rectangle 27"/>
          <p:cNvSpPr>
            <a:spLocks noChangeArrowheads="1"/>
          </p:cNvSpPr>
          <p:nvPr/>
        </p:nvSpPr>
        <p:spPr bwMode="auto">
          <a:xfrm>
            <a:off x="397057" y="5013176"/>
            <a:ext cx="1510648" cy="367880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40" name="Text Box 28"/>
          <p:cNvSpPr txBox="1">
            <a:spLocks noChangeArrowheads="1"/>
          </p:cNvSpPr>
          <p:nvPr/>
        </p:nvSpPr>
        <p:spPr bwMode="auto">
          <a:xfrm>
            <a:off x="395536" y="5013176"/>
            <a:ext cx="1455633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 smtClean="0">
                <a:solidFill>
                  <a:srgbClr val="000000"/>
                </a:solidFill>
              </a:rPr>
              <a:t>    </a:t>
            </a:r>
            <a:r>
              <a:rPr lang="en-GB" sz="1400" b="1" dirty="0">
                <a:solidFill>
                  <a:srgbClr val="000000"/>
                </a:solidFill>
              </a:rPr>
              <a:t>(A3485) AC/DC</a:t>
            </a:r>
          </a:p>
        </p:txBody>
      </p:sp>
      <p:sp>
        <p:nvSpPr>
          <p:cNvPr id="30741" name="Rectangle 30"/>
          <p:cNvSpPr>
            <a:spLocks noChangeArrowheads="1"/>
          </p:cNvSpPr>
          <p:nvPr/>
        </p:nvSpPr>
        <p:spPr bwMode="auto">
          <a:xfrm>
            <a:off x="4101814" y="2565401"/>
            <a:ext cx="797041" cy="7921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42" name="Text Box 31"/>
          <p:cNvSpPr txBox="1">
            <a:spLocks noChangeArrowheads="1"/>
          </p:cNvSpPr>
          <p:nvPr/>
        </p:nvSpPr>
        <p:spPr bwMode="auto">
          <a:xfrm>
            <a:off x="4101814" y="2565400"/>
            <a:ext cx="93037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</a:rPr>
              <a:t>Link Box</a:t>
            </a:r>
          </a:p>
        </p:txBody>
      </p:sp>
      <p:sp>
        <p:nvSpPr>
          <p:cNvPr id="30743" name="Text Box 32"/>
          <p:cNvSpPr txBox="1">
            <a:spLocks noChangeArrowheads="1"/>
          </p:cNvSpPr>
          <p:nvPr/>
        </p:nvSpPr>
        <p:spPr bwMode="auto">
          <a:xfrm>
            <a:off x="4101814" y="3427413"/>
            <a:ext cx="797041" cy="463846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Easy (LV) A3016</a:t>
            </a:r>
          </a:p>
        </p:txBody>
      </p:sp>
      <p:sp>
        <p:nvSpPr>
          <p:cNvPr id="30744" name="Text Box 33"/>
          <p:cNvSpPr txBox="1">
            <a:spLocks noChangeArrowheads="1"/>
          </p:cNvSpPr>
          <p:nvPr/>
        </p:nvSpPr>
        <p:spPr bwMode="auto">
          <a:xfrm>
            <a:off x="4101814" y="3839122"/>
            <a:ext cx="862973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</a:rPr>
              <a:t>Link Box</a:t>
            </a:r>
          </a:p>
        </p:txBody>
      </p:sp>
      <p:sp>
        <p:nvSpPr>
          <p:cNvPr id="30745" name="Rectangle 34"/>
          <p:cNvSpPr>
            <a:spLocks noChangeArrowheads="1"/>
          </p:cNvSpPr>
          <p:nvPr/>
        </p:nvSpPr>
        <p:spPr bwMode="auto">
          <a:xfrm>
            <a:off x="4101814" y="2565401"/>
            <a:ext cx="797041" cy="1584325"/>
          </a:xfrm>
          <a:prstGeom prst="rect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46" name="Text Box 35"/>
          <p:cNvSpPr txBox="1">
            <a:spLocks noChangeArrowheads="1"/>
          </p:cNvSpPr>
          <p:nvPr/>
        </p:nvSpPr>
        <p:spPr bwMode="auto">
          <a:xfrm>
            <a:off x="4101814" y="2970214"/>
            <a:ext cx="797041" cy="525401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MAO A3486S</a:t>
            </a:r>
          </a:p>
        </p:txBody>
      </p:sp>
      <p:sp>
        <p:nvSpPr>
          <p:cNvPr id="30747" name="Rectangle 37"/>
          <p:cNvSpPr>
            <a:spLocks noChangeArrowheads="1"/>
          </p:cNvSpPr>
          <p:nvPr/>
        </p:nvSpPr>
        <p:spPr bwMode="auto">
          <a:xfrm>
            <a:off x="8027556" y="2565401"/>
            <a:ext cx="797041" cy="7921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48" name="Text Box 38"/>
          <p:cNvSpPr txBox="1">
            <a:spLocks noChangeArrowheads="1"/>
          </p:cNvSpPr>
          <p:nvPr/>
        </p:nvSpPr>
        <p:spPr bwMode="auto">
          <a:xfrm>
            <a:off x="8027556" y="2565400"/>
            <a:ext cx="93037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</a:rPr>
              <a:t>Link Box</a:t>
            </a:r>
          </a:p>
        </p:txBody>
      </p:sp>
      <p:sp>
        <p:nvSpPr>
          <p:cNvPr id="30749" name="Text Box 39"/>
          <p:cNvSpPr txBox="1">
            <a:spLocks noChangeArrowheads="1"/>
          </p:cNvSpPr>
          <p:nvPr/>
        </p:nvSpPr>
        <p:spPr bwMode="auto">
          <a:xfrm>
            <a:off x="8027556" y="3352800"/>
            <a:ext cx="797041" cy="463846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Easy (LV) A3016</a:t>
            </a:r>
          </a:p>
        </p:txBody>
      </p:sp>
      <p:sp>
        <p:nvSpPr>
          <p:cNvPr id="30750" name="Text Box 40"/>
          <p:cNvSpPr txBox="1">
            <a:spLocks noChangeArrowheads="1"/>
          </p:cNvSpPr>
          <p:nvPr/>
        </p:nvSpPr>
        <p:spPr bwMode="auto">
          <a:xfrm>
            <a:off x="8027556" y="3789364"/>
            <a:ext cx="862973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</a:rPr>
              <a:t>Link Box</a:t>
            </a:r>
          </a:p>
        </p:txBody>
      </p:sp>
      <p:sp>
        <p:nvSpPr>
          <p:cNvPr id="30751" name="Rectangle 41"/>
          <p:cNvSpPr>
            <a:spLocks noChangeArrowheads="1"/>
          </p:cNvSpPr>
          <p:nvPr/>
        </p:nvSpPr>
        <p:spPr bwMode="auto">
          <a:xfrm>
            <a:off x="8027556" y="2565401"/>
            <a:ext cx="797041" cy="1584325"/>
          </a:xfrm>
          <a:prstGeom prst="rect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52" name="Text Box 42"/>
          <p:cNvSpPr txBox="1">
            <a:spLocks noChangeArrowheads="1"/>
          </p:cNvSpPr>
          <p:nvPr/>
        </p:nvSpPr>
        <p:spPr bwMode="auto">
          <a:xfrm>
            <a:off x="8027556" y="2895600"/>
            <a:ext cx="797041" cy="525401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MAO A3486S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101813" y="981075"/>
            <a:ext cx="930370" cy="1084263"/>
            <a:chOff x="3075" y="618"/>
            <a:chExt cx="635" cy="683"/>
          </a:xfrm>
        </p:grpSpPr>
        <p:sp>
          <p:nvSpPr>
            <p:cNvPr id="30906" name="Rectangle 44"/>
            <p:cNvSpPr>
              <a:spLocks noChangeArrowheads="1"/>
            </p:cNvSpPr>
            <p:nvPr/>
          </p:nvSpPr>
          <p:spPr bwMode="auto">
            <a:xfrm>
              <a:off x="3075" y="618"/>
              <a:ext cx="544" cy="499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907" name="Text Box 45"/>
            <p:cNvSpPr txBox="1">
              <a:spLocks noChangeArrowheads="1"/>
            </p:cNvSpPr>
            <p:nvPr/>
          </p:nvSpPr>
          <p:spPr bwMode="auto">
            <a:xfrm>
              <a:off x="3075" y="618"/>
              <a:ext cx="63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Link Box</a:t>
              </a:r>
            </a:p>
          </p:txBody>
        </p:sp>
        <p:sp>
          <p:nvSpPr>
            <p:cNvPr id="30908" name="Text Box 46"/>
            <p:cNvSpPr txBox="1">
              <a:spLocks noChangeArrowheads="1"/>
            </p:cNvSpPr>
            <p:nvPr/>
          </p:nvSpPr>
          <p:spPr bwMode="auto">
            <a:xfrm>
              <a:off x="3075" y="823"/>
              <a:ext cx="544" cy="292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000000"/>
                  </a:solidFill>
                </a:rPr>
                <a:t>Easy (LV) A3009</a:t>
              </a:r>
            </a:p>
          </p:txBody>
        </p:sp>
        <p:sp>
          <p:nvSpPr>
            <p:cNvPr id="30909" name="Rectangle 47"/>
            <p:cNvSpPr>
              <a:spLocks noChangeArrowheads="1"/>
            </p:cNvSpPr>
            <p:nvPr/>
          </p:nvSpPr>
          <p:spPr bwMode="auto">
            <a:xfrm>
              <a:off x="3075" y="618"/>
              <a:ext cx="544" cy="680"/>
            </a:xfrm>
            <a:prstGeom prst="rect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910" name="Text Box 48"/>
            <p:cNvSpPr txBox="1">
              <a:spLocks noChangeArrowheads="1"/>
            </p:cNvSpPr>
            <p:nvPr/>
          </p:nvSpPr>
          <p:spPr bwMode="auto">
            <a:xfrm>
              <a:off x="3075" y="1106"/>
              <a:ext cx="63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Link Box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8027555" y="981075"/>
            <a:ext cx="930370" cy="1084263"/>
            <a:chOff x="5479" y="618"/>
            <a:chExt cx="635" cy="683"/>
          </a:xfrm>
        </p:grpSpPr>
        <p:sp>
          <p:nvSpPr>
            <p:cNvPr id="30901" name="Rectangle 50"/>
            <p:cNvSpPr>
              <a:spLocks noChangeArrowheads="1"/>
            </p:cNvSpPr>
            <p:nvPr/>
          </p:nvSpPr>
          <p:spPr bwMode="auto">
            <a:xfrm>
              <a:off x="5479" y="618"/>
              <a:ext cx="544" cy="499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902" name="Text Box 51"/>
            <p:cNvSpPr txBox="1">
              <a:spLocks noChangeArrowheads="1"/>
            </p:cNvSpPr>
            <p:nvPr/>
          </p:nvSpPr>
          <p:spPr bwMode="auto">
            <a:xfrm>
              <a:off x="5479" y="618"/>
              <a:ext cx="63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Link Box</a:t>
              </a:r>
            </a:p>
          </p:txBody>
        </p:sp>
        <p:sp>
          <p:nvSpPr>
            <p:cNvPr id="30903" name="Text Box 52"/>
            <p:cNvSpPr txBox="1">
              <a:spLocks noChangeArrowheads="1"/>
            </p:cNvSpPr>
            <p:nvPr/>
          </p:nvSpPr>
          <p:spPr bwMode="auto">
            <a:xfrm>
              <a:off x="5479" y="823"/>
              <a:ext cx="544" cy="292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smtClean="0">
                  <a:solidFill>
                    <a:srgbClr val="000000"/>
                  </a:solidFill>
                </a:rPr>
                <a:t>Easy (LV) A3009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0904" name="Rectangle 53"/>
            <p:cNvSpPr>
              <a:spLocks noChangeArrowheads="1"/>
            </p:cNvSpPr>
            <p:nvPr/>
          </p:nvSpPr>
          <p:spPr bwMode="auto">
            <a:xfrm>
              <a:off x="5479" y="618"/>
              <a:ext cx="544" cy="680"/>
            </a:xfrm>
            <a:prstGeom prst="rect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905" name="Text Box 54"/>
            <p:cNvSpPr txBox="1">
              <a:spLocks noChangeArrowheads="1"/>
            </p:cNvSpPr>
            <p:nvPr/>
          </p:nvSpPr>
          <p:spPr bwMode="auto">
            <a:xfrm>
              <a:off x="5479" y="1106"/>
              <a:ext cx="63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smtClean="0">
                  <a:solidFill>
                    <a:srgbClr val="000000"/>
                  </a:solidFill>
                </a:rPr>
                <a:t>Link Box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167745" y="4508502"/>
            <a:ext cx="930370" cy="1084263"/>
            <a:chOff x="3120" y="2840"/>
            <a:chExt cx="635" cy="683"/>
          </a:xfrm>
        </p:grpSpPr>
        <p:sp>
          <p:nvSpPr>
            <p:cNvPr id="30896" name="Rectangle 56"/>
            <p:cNvSpPr>
              <a:spLocks noChangeArrowheads="1"/>
            </p:cNvSpPr>
            <p:nvPr/>
          </p:nvSpPr>
          <p:spPr bwMode="auto">
            <a:xfrm>
              <a:off x="3120" y="2840"/>
              <a:ext cx="544" cy="499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897" name="Text Box 57"/>
            <p:cNvSpPr txBox="1">
              <a:spLocks noChangeArrowheads="1"/>
            </p:cNvSpPr>
            <p:nvPr/>
          </p:nvSpPr>
          <p:spPr bwMode="auto">
            <a:xfrm>
              <a:off x="3120" y="2840"/>
              <a:ext cx="63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Link Box</a:t>
              </a:r>
            </a:p>
          </p:txBody>
        </p:sp>
        <p:sp>
          <p:nvSpPr>
            <p:cNvPr id="30898" name="Text Box 58"/>
            <p:cNvSpPr txBox="1">
              <a:spLocks noChangeArrowheads="1"/>
            </p:cNvSpPr>
            <p:nvPr/>
          </p:nvSpPr>
          <p:spPr bwMode="auto">
            <a:xfrm>
              <a:off x="3120" y="3045"/>
              <a:ext cx="544" cy="292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000000"/>
                  </a:solidFill>
                </a:rPr>
                <a:t>Easy (LV) A3009</a:t>
              </a:r>
            </a:p>
          </p:txBody>
        </p:sp>
        <p:sp>
          <p:nvSpPr>
            <p:cNvPr id="30899" name="Rectangle 59"/>
            <p:cNvSpPr>
              <a:spLocks noChangeArrowheads="1"/>
            </p:cNvSpPr>
            <p:nvPr/>
          </p:nvSpPr>
          <p:spPr bwMode="auto">
            <a:xfrm>
              <a:off x="3120" y="2840"/>
              <a:ext cx="544" cy="680"/>
            </a:xfrm>
            <a:prstGeom prst="rect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900" name="Text Box 60"/>
            <p:cNvSpPr txBox="1">
              <a:spLocks noChangeArrowheads="1"/>
            </p:cNvSpPr>
            <p:nvPr/>
          </p:nvSpPr>
          <p:spPr bwMode="auto">
            <a:xfrm>
              <a:off x="3120" y="3328"/>
              <a:ext cx="63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Link Box</a:t>
              </a: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8027555" y="4508502"/>
            <a:ext cx="930370" cy="1084263"/>
            <a:chOff x="5479" y="2840"/>
            <a:chExt cx="635" cy="683"/>
          </a:xfrm>
        </p:grpSpPr>
        <p:sp>
          <p:nvSpPr>
            <p:cNvPr id="30891" name="Rectangle 62"/>
            <p:cNvSpPr>
              <a:spLocks noChangeArrowheads="1"/>
            </p:cNvSpPr>
            <p:nvPr/>
          </p:nvSpPr>
          <p:spPr bwMode="auto">
            <a:xfrm>
              <a:off x="5479" y="2840"/>
              <a:ext cx="544" cy="499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892" name="Text Box 63"/>
            <p:cNvSpPr txBox="1">
              <a:spLocks noChangeArrowheads="1"/>
            </p:cNvSpPr>
            <p:nvPr/>
          </p:nvSpPr>
          <p:spPr bwMode="auto">
            <a:xfrm>
              <a:off x="5479" y="2840"/>
              <a:ext cx="63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Link Box</a:t>
              </a:r>
            </a:p>
          </p:txBody>
        </p:sp>
        <p:sp>
          <p:nvSpPr>
            <p:cNvPr id="30893" name="Text Box 64"/>
            <p:cNvSpPr txBox="1">
              <a:spLocks noChangeArrowheads="1"/>
            </p:cNvSpPr>
            <p:nvPr/>
          </p:nvSpPr>
          <p:spPr bwMode="auto">
            <a:xfrm>
              <a:off x="5479" y="3045"/>
              <a:ext cx="544" cy="292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7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rgbClr val="000000"/>
                  </a:solidFill>
                </a:rPr>
                <a:t>Easy (LV) A3009</a:t>
              </a:r>
            </a:p>
          </p:txBody>
        </p:sp>
        <p:sp>
          <p:nvSpPr>
            <p:cNvPr id="30894" name="Rectangle 65"/>
            <p:cNvSpPr>
              <a:spLocks noChangeArrowheads="1"/>
            </p:cNvSpPr>
            <p:nvPr/>
          </p:nvSpPr>
          <p:spPr bwMode="auto">
            <a:xfrm>
              <a:off x="5479" y="2840"/>
              <a:ext cx="544" cy="680"/>
            </a:xfrm>
            <a:prstGeom prst="rect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895" name="Text Box 66"/>
            <p:cNvSpPr txBox="1">
              <a:spLocks noChangeArrowheads="1"/>
            </p:cNvSpPr>
            <p:nvPr/>
          </p:nvSpPr>
          <p:spPr bwMode="auto">
            <a:xfrm>
              <a:off x="5479" y="3328"/>
              <a:ext cx="635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Link Box</a:t>
              </a:r>
            </a:p>
          </p:txBody>
        </p:sp>
      </p:grpSp>
      <p:sp>
        <p:nvSpPr>
          <p:cNvPr id="30757" name="Line 67"/>
          <p:cNvSpPr>
            <a:spLocks noChangeShapeType="1"/>
          </p:cNvSpPr>
          <p:nvPr/>
        </p:nvSpPr>
        <p:spPr bwMode="auto">
          <a:xfrm flipH="1" flipV="1">
            <a:off x="5004048" y="1556792"/>
            <a:ext cx="999280" cy="866155"/>
          </a:xfrm>
          <a:prstGeom prst="line">
            <a:avLst/>
          </a:prstGeom>
          <a:noFill/>
          <a:ln w="1584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58" name="AutoShape 68"/>
          <p:cNvSpPr>
            <a:spLocks/>
          </p:cNvSpPr>
          <p:nvPr/>
        </p:nvSpPr>
        <p:spPr bwMode="auto">
          <a:xfrm>
            <a:off x="4898856" y="1700213"/>
            <a:ext cx="199260" cy="3384550"/>
          </a:xfrm>
          <a:custGeom>
            <a:avLst/>
            <a:gdLst>
              <a:gd name="T0" fmla="*/ 0 w 136"/>
              <a:gd name="T1" fmla="*/ 0 h 2132"/>
              <a:gd name="T2" fmla="*/ 2147483647 w 136"/>
              <a:gd name="T3" fmla="*/ 0 h 2132"/>
              <a:gd name="T4" fmla="*/ 2147483647 w 136"/>
              <a:gd name="T5" fmla="*/ 2147483647 h 2132"/>
              <a:gd name="T6" fmla="*/ 2147483647 w 136"/>
              <a:gd name="T7" fmla="*/ 2147483647 h 2132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2132"/>
              <a:gd name="T14" fmla="*/ 136 w 136"/>
              <a:gd name="T15" fmla="*/ 2132 h 2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2132">
                <a:moveTo>
                  <a:pt x="0" y="0"/>
                </a:moveTo>
                <a:lnTo>
                  <a:pt x="136" y="0"/>
                </a:lnTo>
                <a:lnTo>
                  <a:pt x="136" y="2132"/>
                </a:lnTo>
                <a:lnTo>
                  <a:pt x="45" y="2132"/>
                </a:lnTo>
              </a:path>
            </a:pathLst>
          </a:custGeom>
          <a:noFill/>
          <a:ln w="15840">
            <a:solidFill>
              <a:srgbClr val="3399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59" name="Line 69"/>
          <p:cNvSpPr>
            <a:spLocks noChangeShapeType="1"/>
          </p:cNvSpPr>
          <p:nvPr/>
        </p:nvSpPr>
        <p:spPr bwMode="auto">
          <a:xfrm flipH="1">
            <a:off x="4897390" y="3068639"/>
            <a:ext cx="202191" cy="1587"/>
          </a:xfrm>
          <a:prstGeom prst="line">
            <a:avLst/>
          </a:prstGeom>
          <a:noFill/>
          <a:ln w="1584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60" name="Line 70"/>
          <p:cNvSpPr>
            <a:spLocks noChangeShapeType="1"/>
          </p:cNvSpPr>
          <p:nvPr/>
        </p:nvSpPr>
        <p:spPr bwMode="auto">
          <a:xfrm>
            <a:off x="4898856" y="3573464"/>
            <a:ext cx="199260" cy="1587"/>
          </a:xfrm>
          <a:prstGeom prst="line">
            <a:avLst/>
          </a:prstGeom>
          <a:noFill/>
          <a:ln w="1584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61" name="Text Box 71"/>
          <p:cNvSpPr txBox="1">
            <a:spLocks noChangeArrowheads="1"/>
          </p:cNvSpPr>
          <p:nvPr/>
        </p:nvSpPr>
        <p:spPr bwMode="auto">
          <a:xfrm rot="-5400000">
            <a:off x="4737974" y="4126688"/>
            <a:ext cx="60014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8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8000"/>
                </a:solidFill>
              </a:rPr>
              <a:t>48 V</a:t>
            </a:r>
          </a:p>
        </p:txBody>
      </p:sp>
      <p:sp>
        <p:nvSpPr>
          <p:cNvPr id="30762" name="AutoShape 72"/>
          <p:cNvSpPr>
            <a:spLocks/>
          </p:cNvSpPr>
          <p:nvPr/>
        </p:nvSpPr>
        <p:spPr bwMode="auto">
          <a:xfrm>
            <a:off x="3968485" y="2781300"/>
            <a:ext cx="133329" cy="431800"/>
          </a:xfrm>
          <a:custGeom>
            <a:avLst/>
            <a:gdLst>
              <a:gd name="T0" fmla="*/ 2147483647 w 91"/>
              <a:gd name="T1" fmla="*/ 2147483647 h 272"/>
              <a:gd name="T2" fmla="*/ 0 w 91"/>
              <a:gd name="T3" fmla="*/ 2147483647 h 272"/>
              <a:gd name="T4" fmla="*/ 2147483647 w 91"/>
              <a:gd name="T5" fmla="*/ 0 h 272"/>
              <a:gd name="T6" fmla="*/ 0 60000 65536"/>
              <a:gd name="T7" fmla="*/ 0 60000 65536"/>
              <a:gd name="T8" fmla="*/ 0 60000 65536"/>
              <a:gd name="T9" fmla="*/ 0 w 91"/>
              <a:gd name="T10" fmla="*/ 0 h 272"/>
              <a:gd name="T11" fmla="*/ 91 w 9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72">
                <a:moveTo>
                  <a:pt x="91" y="272"/>
                </a:moveTo>
                <a:cubicBezTo>
                  <a:pt x="45" y="226"/>
                  <a:pt x="0" y="181"/>
                  <a:pt x="0" y="136"/>
                </a:cubicBezTo>
                <a:cubicBezTo>
                  <a:pt x="0" y="91"/>
                  <a:pt x="45" y="45"/>
                  <a:pt x="91" y="0"/>
                </a:cubicBez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63" name="AutoShape 73"/>
          <p:cNvSpPr>
            <a:spLocks/>
          </p:cNvSpPr>
          <p:nvPr/>
        </p:nvSpPr>
        <p:spPr bwMode="auto">
          <a:xfrm>
            <a:off x="4024161" y="1828800"/>
            <a:ext cx="209517" cy="1239838"/>
          </a:xfrm>
          <a:custGeom>
            <a:avLst/>
            <a:gdLst>
              <a:gd name="T0" fmla="*/ 2147483647 w 143"/>
              <a:gd name="T1" fmla="*/ 2147483647 h 680"/>
              <a:gd name="T2" fmla="*/ 2147483647 w 143"/>
              <a:gd name="T3" fmla="*/ 2147483647 h 680"/>
              <a:gd name="T4" fmla="*/ 2147483647 w 143"/>
              <a:gd name="T5" fmla="*/ 0 h 680"/>
              <a:gd name="T6" fmla="*/ 0 60000 65536"/>
              <a:gd name="T7" fmla="*/ 0 60000 65536"/>
              <a:gd name="T8" fmla="*/ 0 60000 65536"/>
              <a:gd name="T9" fmla="*/ 0 w 143"/>
              <a:gd name="T10" fmla="*/ 0 h 680"/>
              <a:gd name="T11" fmla="*/ 143 w 143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" h="680">
                <a:moveTo>
                  <a:pt x="143" y="680"/>
                </a:moveTo>
                <a:cubicBezTo>
                  <a:pt x="78" y="510"/>
                  <a:pt x="14" y="340"/>
                  <a:pt x="7" y="227"/>
                </a:cubicBezTo>
                <a:cubicBezTo>
                  <a:pt x="0" y="114"/>
                  <a:pt x="49" y="57"/>
                  <a:pt x="98" y="0"/>
                </a:cubicBez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65" name="Text Box 75"/>
          <p:cNvSpPr txBox="1">
            <a:spLocks noChangeArrowheads="1"/>
          </p:cNvSpPr>
          <p:nvPr/>
        </p:nvSpPr>
        <p:spPr bwMode="auto">
          <a:xfrm>
            <a:off x="2627784" y="5638801"/>
            <a:ext cx="172741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</a:rPr>
              <a:t>10 x 4-pole shielded cable</a:t>
            </a:r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271054" y="3124201"/>
            <a:ext cx="2244608" cy="1584325"/>
            <a:chOff x="176" y="2160"/>
            <a:chExt cx="1532" cy="998"/>
          </a:xfrm>
        </p:grpSpPr>
        <p:sp>
          <p:nvSpPr>
            <p:cNvPr id="30882" name="Rectangle 77"/>
            <p:cNvSpPr>
              <a:spLocks noChangeArrowheads="1"/>
            </p:cNvSpPr>
            <p:nvPr/>
          </p:nvSpPr>
          <p:spPr bwMode="auto">
            <a:xfrm>
              <a:off x="308" y="2341"/>
              <a:ext cx="1270" cy="817"/>
            </a:xfrm>
            <a:prstGeom prst="rect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883" name="Text Box 78"/>
            <p:cNvSpPr txBox="1">
              <a:spLocks noChangeArrowheads="1"/>
            </p:cNvSpPr>
            <p:nvPr/>
          </p:nvSpPr>
          <p:spPr bwMode="auto">
            <a:xfrm>
              <a:off x="613" y="2160"/>
              <a:ext cx="516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SY 1527</a:t>
              </a:r>
            </a:p>
          </p:txBody>
        </p:sp>
        <p:sp>
          <p:nvSpPr>
            <p:cNvPr id="30884" name="Text Box 79"/>
            <p:cNvSpPr txBox="1">
              <a:spLocks noChangeArrowheads="1"/>
            </p:cNvSpPr>
            <p:nvPr/>
          </p:nvSpPr>
          <p:spPr bwMode="auto">
            <a:xfrm rot="16200000">
              <a:off x="1079" y="2527"/>
              <a:ext cx="816" cy="443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Branch Control.</a:t>
              </a:r>
            </a:p>
          </p:txBody>
        </p:sp>
        <p:sp>
          <p:nvSpPr>
            <p:cNvPr id="30885" name="Text Box 80"/>
            <p:cNvSpPr txBox="1">
              <a:spLocks noChangeArrowheads="1"/>
            </p:cNvSpPr>
            <p:nvPr/>
          </p:nvSpPr>
          <p:spPr bwMode="auto">
            <a:xfrm rot="16200000">
              <a:off x="897" y="2528"/>
              <a:ext cx="816" cy="443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Branch Control.</a:t>
              </a:r>
            </a:p>
          </p:txBody>
        </p:sp>
        <p:sp>
          <p:nvSpPr>
            <p:cNvPr id="30886" name="Text Box 81"/>
            <p:cNvSpPr txBox="1">
              <a:spLocks noChangeArrowheads="1"/>
            </p:cNvSpPr>
            <p:nvPr/>
          </p:nvSpPr>
          <p:spPr bwMode="auto">
            <a:xfrm rot="16200000">
              <a:off x="715" y="2528"/>
              <a:ext cx="816" cy="443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Branch Control.</a:t>
              </a:r>
            </a:p>
          </p:txBody>
        </p:sp>
        <p:sp>
          <p:nvSpPr>
            <p:cNvPr id="30887" name="Text Box 82"/>
            <p:cNvSpPr txBox="1">
              <a:spLocks noChangeArrowheads="1"/>
            </p:cNvSpPr>
            <p:nvPr/>
          </p:nvSpPr>
          <p:spPr bwMode="auto">
            <a:xfrm rot="16200000">
              <a:off x="533" y="2528"/>
              <a:ext cx="816" cy="443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Branch Control.</a:t>
              </a:r>
            </a:p>
          </p:txBody>
        </p:sp>
        <p:sp>
          <p:nvSpPr>
            <p:cNvPr id="30888" name="Text Box 83"/>
            <p:cNvSpPr txBox="1">
              <a:spLocks noChangeArrowheads="1"/>
            </p:cNvSpPr>
            <p:nvPr/>
          </p:nvSpPr>
          <p:spPr bwMode="auto">
            <a:xfrm rot="16200000">
              <a:off x="352" y="2528"/>
              <a:ext cx="816" cy="443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Branch Control.</a:t>
              </a:r>
            </a:p>
          </p:txBody>
        </p:sp>
        <p:sp>
          <p:nvSpPr>
            <p:cNvPr id="30889" name="Text Box 84"/>
            <p:cNvSpPr txBox="1">
              <a:spLocks noChangeArrowheads="1"/>
            </p:cNvSpPr>
            <p:nvPr/>
          </p:nvSpPr>
          <p:spPr bwMode="auto">
            <a:xfrm rot="16200000">
              <a:off x="173" y="2528"/>
              <a:ext cx="816" cy="443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Branch Control.</a:t>
              </a:r>
            </a:p>
          </p:txBody>
        </p:sp>
        <p:sp>
          <p:nvSpPr>
            <p:cNvPr id="30890" name="Text Box 85"/>
            <p:cNvSpPr txBox="1">
              <a:spLocks noChangeArrowheads="1"/>
            </p:cNvSpPr>
            <p:nvPr/>
          </p:nvSpPr>
          <p:spPr bwMode="auto">
            <a:xfrm rot="16200000">
              <a:off x="-10" y="2528"/>
              <a:ext cx="816" cy="443"/>
            </a:xfrm>
            <a:prstGeom prst="rect">
              <a:avLst/>
            </a:prstGeom>
            <a:solidFill>
              <a:srgbClr val="FF0000"/>
            </a:solidFill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</a:rPr>
                <a:t>Branch</a:t>
              </a:r>
              <a:r>
                <a:rPr lang="en-GB" sz="1600" dirty="0">
                  <a:solidFill>
                    <a:srgbClr val="000000"/>
                  </a:solidFill>
                </a:rPr>
                <a:t> </a:t>
              </a:r>
              <a:r>
                <a:rPr lang="en-GB" sz="1600" dirty="0" smtClean="0">
                  <a:solidFill>
                    <a:srgbClr val="000000"/>
                  </a:solidFill>
                </a:rPr>
                <a:t>C</a:t>
              </a:r>
              <a:r>
                <a:rPr lang="en-GB" dirty="0" smtClean="0">
                  <a:solidFill>
                    <a:srgbClr val="000000"/>
                  </a:solidFill>
                </a:rPr>
                <a:t>ontroller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0767" name="Rectangle 86"/>
          <p:cNvSpPr>
            <a:spLocks noChangeArrowheads="1"/>
          </p:cNvSpPr>
          <p:nvPr/>
        </p:nvSpPr>
        <p:spPr bwMode="auto">
          <a:xfrm>
            <a:off x="5724128" y="6021835"/>
            <a:ext cx="1656183" cy="503509"/>
          </a:xfrm>
          <a:prstGeom prst="rect">
            <a:avLst/>
          </a:prstGeom>
          <a:solidFill>
            <a:srgbClr val="00FFFF"/>
          </a:solidFill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68" name="Text Box 87"/>
          <p:cNvSpPr txBox="1">
            <a:spLocks noChangeArrowheads="1"/>
          </p:cNvSpPr>
          <p:nvPr/>
        </p:nvSpPr>
        <p:spPr bwMode="auto">
          <a:xfrm>
            <a:off x="5292080" y="5949280"/>
            <a:ext cx="252028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BC Control &amp; 48 V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0000"/>
                </a:solidFill>
              </a:rPr>
              <a:t>PatchPanel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30769" name="AutoShape 88"/>
          <p:cNvSpPr>
            <a:spLocks noChangeArrowheads="1"/>
          </p:cNvSpPr>
          <p:nvPr/>
        </p:nvSpPr>
        <p:spPr bwMode="auto">
          <a:xfrm>
            <a:off x="2312007" y="2781300"/>
            <a:ext cx="3104653" cy="3162300"/>
          </a:xfrm>
          <a:custGeom>
            <a:avLst/>
            <a:gdLst>
              <a:gd name="T0" fmla="*/ 0 w 2540"/>
              <a:gd name="T1" fmla="*/ 0 h 1996"/>
              <a:gd name="T2" fmla="*/ 2147483647 w 2540"/>
              <a:gd name="T3" fmla="*/ 0 h 1996"/>
              <a:gd name="T4" fmla="*/ 2147483647 w 2540"/>
              <a:gd name="T5" fmla="*/ 2147483647 h 1996"/>
              <a:gd name="T6" fmla="*/ 2147483647 w 2540"/>
              <a:gd name="T7" fmla="*/ 2147483647 h 1996"/>
              <a:gd name="T8" fmla="*/ 0 60000 65536"/>
              <a:gd name="T9" fmla="*/ 0 60000 65536"/>
              <a:gd name="T10" fmla="*/ 0 60000 65536"/>
              <a:gd name="T11" fmla="*/ 0 60000 65536"/>
              <a:gd name="T12" fmla="*/ 0 w 2540"/>
              <a:gd name="T13" fmla="*/ 0 h 1996"/>
              <a:gd name="T14" fmla="*/ 2540 w 2540"/>
              <a:gd name="T15" fmla="*/ 1996 h 1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0" h="1996">
                <a:moveTo>
                  <a:pt x="0" y="0"/>
                </a:moveTo>
                <a:lnTo>
                  <a:pt x="544" y="0"/>
                </a:lnTo>
                <a:lnTo>
                  <a:pt x="544" y="1996"/>
                </a:lnTo>
                <a:lnTo>
                  <a:pt x="2540" y="1996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70" name="Text Box 90"/>
          <p:cNvSpPr txBox="1">
            <a:spLocks noChangeArrowheads="1"/>
          </p:cNvSpPr>
          <p:nvPr/>
        </p:nvSpPr>
        <p:spPr bwMode="auto">
          <a:xfrm>
            <a:off x="2339752" y="6184609"/>
            <a:ext cx="335544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Control shielded cable + 48 V (service)</a:t>
            </a:r>
            <a:r>
              <a:rPr lang="ar-SA" sz="1600" dirty="0">
                <a:solidFill>
                  <a:srgbClr val="000000"/>
                </a:solidFill>
              </a:rPr>
              <a:t>‏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30771" name="AutoShape 91"/>
          <p:cNvSpPr>
            <a:spLocks/>
          </p:cNvSpPr>
          <p:nvPr/>
        </p:nvSpPr>
        <p:spPr bwMode="auto">
          <a:xfrm>
            <a:off x="7380312" y="1557338"/>
            <a:ext cx="1643546" cy="4751982"/>
          </a:xfrm>
          <a:custGeom>
            <a:avLst/>
            <a:gdLst>
              <a:gd name="T0" fmla="*/ 2147483647 w 1179"/>
              <a:gd name="T1" fmla="*/ 0 h 2948"/>
              <a:gd name="T2" fmla="*/ 2147483647 w 1179"/>
              <a:gd name="T3" fmla="*/ 0 h 2948"/>
              <a:gd name="T4" fmla="*/ 2147483647 w 1179"/>
              <a:gd name="T5" fmla="*/ 2147483647 h 2948"/>
              <a:gd name="T6" fmla="*/ 0 w 1179"/>
              <a:gd name="T7" fmla="*/ 2147483647 h 2948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2948"/>
              <a:gd name="T14" fmla="*/ 1179 w 1179"/>
              <a:gd name="T15" fmla="*/ 2948 h 2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2948">
                <a:moveTo>
                  <a:pt x="1088" y="0"/>
                </a:moveTo>
                <a:lnTo>
                  <a:pt x="1179" y="0"/>
                </a:lnTo>
                <a:lnTo>
                  <a:pt x="1179" y="2948"/>
                </a:lnTo>
                <a:lnTo>
                  <a:pt x="0" y="2948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72" name="Line 92"/>
          <p:cNvSpPr>
            <a:spLocks noChangeShapeType="1"/>
          </p:cNvSpPr>
          <p:nvPr/>
        </p:nvSpPr>
        <p:spPr bwMode="auto">
          <a:xfrm flipH="1">
            <a:off x="8823132" y="3068639"/>
            <a:ext cx="202191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73" name="Line 93"/>
          <p:cNvSpPr>
            <a:spLocks noChangeShapeType="1"/>
          </p:cNvSpPr>
          <p:nvPr/>
        </p:nvSpPr>
        <p:spPr bwMode="auto">
          <a:xfrm flipH="1">
            <a:off x="8823132" y="3644900"/>
            <a:ext cx="202191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74" name="Line 94"/>
          <p:cNvSpPr>
            <a:spLocks noChangeShapeType="1"/>
          </p:cNvSpPr>
          <p:nvPr/>
        </p:nvSpPr>
        <p:spPr bwMode="auto">
          <a:xfrm flipH="1">
            <a:off x="8823132" y="5084764"/>
            <a:ext cx="202191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3773620" y="2082800"/>
            <a:ext cx="222703" cy="355600"/>
            <a:chOff x="2757" y="1026"/>
            <a:chExt cx="152" cy="224"/>
          </a:xfrm>
        </p:grpSpPr>
        <p:grpSp>
          <p:nvGrpSpPr>
            <p:cNvPr id="9" name="Group 96"/>
            <p:cNvGrpSpPr>
              <a:grpSpLocks/>
            </p:cNvGrpSpPr>
            <p:nvPr/>
          </p:nvGrpSpPr>
          <p:grpSpPr bwMode="auto">
            <a:xfrm>
              <a:off x="2757" y="1162"/>
              <a:ext cx="152" cy="88"/>
              <a:chOff x="2757" y="1162"/>
              <a:chExt cx="152" cy="88"/>
            </a:xfrm>
          </p:grpSpPr>
          <p:sp>
            <p:nvSpPr>
              <p:cNvPr id="30877" name="Line 97"/>
              <p:cNvSpPr>
                <a:spLocks noChangeShapeType="1"/>
              </p:cNvSpPr>
              <p:nvPr/>
            </p:nvSpPr>
            <p:spPr bwMode="auto">
              <a:xfrm>
                <a:off x="2808" y="1206"/>
                <a:ext cx="102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78" name="Line 98"/>
              <p:cNvSpPr>
                <a:spLocks noChangeShapeType="1"/>
              </p:cNvSpPr>
              <p:nvPr/>
            </p:nvSpPr>
            <p:spPr bwMode="auto">
              <a:xfrm flipH="1">
                <a:off x="2857" y="1206"/>
                <a:ext cx="53" cy="45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79" name="Line 99"/>
              <p:cNvSpPr>
                <a:spLocks noChangeShapeType="1"/>
              </p:cNvSpPr>
              <p:nvPr/>
            </p:nvSpPr>
            <p:spPr bwMode="auto">
              <a:xfrm flipH="1">
                <a:off x="2756" y="1206"/>
                <a:ext cx="53" cy="45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80" name="Line 100"/>
              <p:cNvSpPr>
                <a:spLocks noChangeShapeType="1"/>
              </p:cNvSpPr>
              <p:nvPr/>
            </p:nvSpPr>
            <p:spPr bwMode="auto">
              <a:xfrm flipH="1">
                <a:off x="2807" y="1206"/>
                <a:ext cx="53" cy="45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81" name="Line 101"/>
              <p:cNvSpPr>
                <a:spLocks noChangeShapeType="1"/>
              </p:cNvSpPr>
              <p:nvPr/>
            </p:nvSpPr>
            <p:spPr bwMode="auto">
              <a:xfrm flipV="1">
                <a:off x="2859" y="1161"/>
                <a:ext cx="1" cy="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76" name="Line 102"/>
            <p:cNvSpPr>
              <a:spLocks noChangeShapeType="1"/>
            </p:cNvSpPr>
            <p:nvPr/>
          </p:nvSpPr>
          <p:spPr bwMode="auto">
            <a:xfrm flipV="1">
              <a:off x="2861" y="1025"/>
              <a:ext cx="1" cy="14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76" name="Line 103"/>
          <p:cNvSpPr>
            <a:spLocks noChangeShapeType="1"/>
          </p:cNvSpPr>
          <p:nvPr/>
        </p:nvSpPr>
        <p:spPr bwMode="auto">
          <a:xfrm>
            <a:off x="3906949" y="2082800"/>
            <a:ext cx="332589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3635896" y="3933825"/>
            <a:ext cx="222703" cy="355600"/>
            <a:chOff x="2757" y="2478"/>
            <a:chExt cx="152" cy="224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757" y="2614"/>
              <a:ext cx="152" cy="88"/>
              <a:chOff x="2757" y="2614"/>
              <a:chExt cx="152" cy="88"/>
            </a:xfrm>
          </p:grpSpPr>
          <p:sp>
            <p:nvSpPr>
              <p:cNvPr id="30870" name="Line 106"/>
              <p:cNvSpPr>
                <a:spLocks noChangeShapeType="1"/>
              </p:cNvSpPr>
              <p:nvPr/>
            </p:nvSpPr>
            <p:spPr bwMode="auto">
              <a:xfrm>
                <a:off x="2808" y="2658"/>
                <a:ext cx="102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71" name="Line 107"/>
              <p:cNvSpPr>
                <a:spLocks noChangeShapeType="1"/>
              </p:cNvSpPr>
              <p:nvPr/>
            </p:nvSpPr>
            <p:spPr bwMode="auto">
              <a:xfrm flipH="1">
                <a:off x="2857" y="2658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72" name="Line 108"/>
              <p:cNvSpPr>
                <a:spLocks noChangeShapeType="1"/>
              </p:cNvSpPr>
              <p:nvPr/>
            </p:nvSpPr>
            <p:spPr bwMode="auto">
              <a:xfrm flipH="1">
                <a:off x="2756" y="2658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73" name="Line 109"/>
              <p:cNvSpPr>
                <a:spLocks noChangeShapeType="1"/>
              </p:cNvSpPr>
              <p:nvPr/>
            </p:nvSpPr>
            <p:spPr bwMode="auto">
              <a:xfrm flipH="1">
                <a:off x="2807" y="2658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74" name="Line 110"/>
              <p:cNvSpPr>
                <a:spLocks noChangeShapeType="1"/>
              </p:cNvSpPr>
              <p:nvPr/>
            </p:nvSpPr>
            <p:spPr bwMode="auto">
              <a:xfrm flipV="1">
                <a:off x="2859" y="2613"/>
                <a:ext cx="1" cy="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69" name="Line 111"/>
            <p:cNvSpPr>
              <a:spLocks noChangeShapeType="1"/>
            </p:cNvSpPr>
            <p:nvPr/>
          </p:nvSpPr>
          <p:spPr bwMode="auto">
            <a:xfrm flipV="1">
              <a:off x="2861" y="2477"/>
              <a:ext cx="1" cy="14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78" name="Line 112"/>
          <p:cNvSpPr>
            <a:spLocks noChangeShapeType="1"/>
          </p:cNvSpPr>
          <p:nvPr/>
        </p:nvSpPr>
        <p:spPr bwMode="auto">
          <a:xfrm>
            <a:off x="3769225" y="3933825"/>
            <a:ext cx="332589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3701828" y="5232400"/>
            <a:ext cx="464453" cy="355600"/>
            <a:chOff x="2802" y="3296"/>
            <a:chExt cx="317" cy="224"/>
          </a:xfrm>
        </p:grpSpPr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2802" y="3296"/>
              <a:ext cx="152" cy="224"/>
              <a:chOff x="2802" y="3296"/>
              <a:chExt cx="152" cy="224"/>
            </a:xfrm>
          </p:grpSpPr>
          <p:grpSp>
            <p:nvGrpSpPr>
              <p:cNvPr id="14" name="Group 115"/>
              <p:cNvGrpSpPr>
                <a:grpSpLocks/>
              </p:cNvGrpSpPr>
              <p:nvPr/>
            </p:nvGrpSpPr>
            <p:grpSpPr bwMode="auto">
              <a:xfrm>
                <a:off x="2802" y="3432"/>
                <a:ext cx="152" cy="88"/>
                <a:chOff x="2802" y="3432"/>
                <a:chExt cx="152" cy="88"/>
              </a:xfrm>
            </p:grpSpPr>
            <p:sp>
              <p:nvSpPr>
                <p:cNvPr id="30863" name="Line 116"/>
                <p:cNvSpPr>
                  <a:spLocks noChangeShapeType="1"/>
                </p:cNvSpPr>
                <p:nvPr/>
              </p:nvSpPr>
              <p:spPr bwMode="auto">
                <a:xfrm>
                  <a:off x="2853" y="3476"/>
                  <a:ext cx="102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64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2903" y="3476"/>
                  <a:ext cx="53" cy="45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65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2801" y="3476"/>
                  <a:ext cx="53" cy="45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66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2852" y="3476"/>
                  <a:ext cx="53" cy="45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67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2904" y="3431"/>
                  <a:ext cx="1" cy="46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0862" name="Line 121"/>
              <p:cNvSpPr>
                <a:spLocks noChangeShapeType="1"/>
              </p:cNvSpPr>
              <p:nvPr/>
            </p:nvSpPr>
            <p:spPr bwMode="auto">
              <a:xfrm flipV="1">
                <a:off x="2906" y="3295"/>
                <a:ext cx="1" cy="1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60" name="Line 122"/>
            <p:cNvSpPr>
              <a:spLocks noChangeShapeType="1"/>
            </p:cNvSpPr>
            <p:nvPr/>
          </p:nvSpPr>
          <p:spPr bwMode="auto">
            <a:xfrm>
              <a:off x="2893" y="3296"/>
              <a:ext cx="227" cy="1"/>
            </a:xfrm>
            <a:prstGeom prst="line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7763829" y="2057400"/>
            <a:ext cx="222703" cy="355600"/>
            <a:chOff x="5161" y="1117"/>
            <a:chExt cx="152" cy="224"/>
          </a:xfrm>
        </p:grpSpPr>
        <p:grpSp>
          <p:nvGrpSpPr>
            <p:cNvPr id="16" name="Group 124"/>
            <p:cNvGrpSpPr>
              <a:grpSpLocks/>
            </p:cNvGrpSpPr>
            <p:nvPr/>
          </p:nvGrpSpPr>
          <p:grpSpPr bwMode="auto">
            <a:xfrm>
              <a:off x="5161" y="1253"/>
              <a:ext cx="152" cy="88"/>
              <a:chOff x="5161" y="1253"/>
              <a:chExt cx="152" cy="88"/>
            </a:xfrm>
          </p:grpSpPr>
          <p:sp>
            <p:nvSpPr>
              <p:cNvPr id="30854" name="Line 125"/>
              <p:cNvSpPr>
                <a:spLocks noChangeShapeType="1"/>
              </p:cNvSpPr>
              <p:nvPr/>
            </p:nvSpPr>
            <p:spPr bwMode="auto">
              <a:xfrm>
                <a:off x="5212" y="1297"/>
                <a:ext cx="102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55" name="Line 126"/>
              <p:cNvSpPr>
                <a:spLocks noChangeShapeType="1"/>
              </p:cNvSpPr>
              <p:nvPr/>
            </p:nvSpPr>
            <p:spPr bwMode="auto">
              <a:xfrm flipH="1">
                <a:off x="5261" y="1297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56" name="Line 127"/>
              <p:cNvSpPr>
                <a:spLocks noChangeShapeType="1"/>
              </p:cNvSpPr>
              <p:nvPr/>
            </p:nvSpPr>
            <p:spPr bwMode="auto">
              <a:xfrm flipH="1">
                <a:off x="5160" y="1297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57" name="Line 128"/>
              <p:cNvSpPr>
                <a:spLocks noChangeShapeType="1"/>
              </p:cNvSpPr>
              <p:nvPr/>
            </p:nvSpPr>
            <p:spPr bwMode="auto">
              <a:xfrm flipH="1">
                <a:off x="5211" y="1297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58" name="Line 129"/>
              <p:cNvSpPr>
                <a:spLocks noChangeShapeType="1"/>
              </p:cNvSpPr>
              <p:nvPr/>
            </p:nvSpPr>
            <p:spPr bwMode="auto">
              <a:xfrm flipV="1">
                <a:off x="5263" y="1252"/>
                <a:ext cx="1" cy="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53" name="Line 130"/>
            <p:cNvSpPr>
              <a:spLocks noChangeShapeType="1"/>
            </p:cNvSpPr>
            <p:nvPr/>
          </p:nvSpPr>
          <p:spPr bwMode="auto">
            <a:xfrm flipV="1">
              <a:off x="5265" y="1116"/>
              <a:ext cx="1" cy="14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81" name="Line 131"/>
          <p:cNvSpPr>
            <a:spLocks noChangeShapeType="1"/>
          </p:cNvSpPr>
          <p:nvPr/>
        </p:nvSpPr>
        <p:spPr bwMode="auto">
          <a:xfrm>
            <a:off x="7897158" y="2057400"/>
            <a:ext cx="332589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7" name="Group 132"/>
          <p:cNvGrpSpPr>
            <a:grpSpLocks/>
          </p:cNvGrpSpPr>
          <p:nvPr/>
        </p:nvGrpSpPr>
        <p:grpSpPr bwMode="auto">
          <a:xfrm>
            <a:off x="7760899" y="4149725"/>
            <a:ext cx="222703" cy="355600"/>
            <a:chOff x="5297" y="2614"/>
            <a:chExt cx="152" cy="224"/>
          </a:xfrm>
        </p:grpSpPr>
        <p:grpSp>
          <p:nvGrpSpPr>
            <p:cNvPr id="18" name="Group 133"/>
            <p:cNvGrpSpPr>
              <a:grpSpLocks/>
            </p:cNvGrpSpPr>
            <p:nvPr/>
          </p:nvGrpSpPr>
          <p:grpSpPr bwMode="auto">
            <a:xfrm>
              <a:off x="5297" y="2750"/>
              <a:ext cx="152" cy="88"/>
              <a:chOff x="5297" y="2750"/>
              <a:chExt cx="152" cy="88"/>
            </a:xfrm>
          </p:grpSpPr>
          <p:sp>
            <p:nvSpPr>
              <p:cNvPr id="30847" name="Line 134"/>
              <p:cNvSpPr>
                <a:spLocks noChangeShapeType="1"/>
              </p:cNvSpPr>
              <p:nvPr/>
            </p:nvSpPr>
            <p:spPr bwMode="auto">
              <a:xfrm>
                <a:off x="5348" y="2794"/>
                <a:ext cx="102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48" name="Line 135"/>
              <p:cNvSpPr>
                <a:spLocks noChangeShapeType="1"/>
              </p:cNvSpPr>
              <p:nvPr/>
            </p:nvSpPr>
            <p:spPr bwMode="auto">
              <a:xfrm flipH="1">
                <a:off x="5398" y="2794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49" name="Line 136"/>
              <p:cNvSpPr>
                <a:spLocks noChangeShapeType="1"/>
              </p:cNvSpPr>
              <p:nvPr/>
            </p:nvSpPr>
            <p:spPr bwMode="auto">
              <a:xfrm flipH="1">
                <a:off x="5296" y="2794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50" name="Line 137"/>
              <p:cNvSpPr>
                <a:spLocks noChangeShapeType="1"/>
              </p:cNvSpPr>
              <p:nvPr/>
            </p:nvSpPr>
            <p:spPr bwMode="auto">
              <a:xfrm flipH="1">
                <a:off x="5347" y="2794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51" name="Line 138"/>
              <p:cNvSpPr>
                <a:spLocks noChangeShapeType="1"/>
              </p:cNvSpPr>
              <p:nvPr/>
            </p:nvSpPr>
            <p:spPr bwMode="auto">
              <a:xfrm flipV="1">
                <a:off x="5399" y="2749"/>
                <a:ext cx="1" cy="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46" name="Line 139"/>
            <p:cNvSpPr>
              <a:spLocks noChangeShapeType="1"/>
            </p:cNvSpPr>
            <p:nvPr/>
          </p:nvSpPr>
          <p:spPr bwMode="auto">
            <a:xfrm flipV="1">
              <a:off x="5401" y="2613"/>
              <a:ext cx="1" cy="14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83" name="Line 140"/>
          <p:cNvSpPr>
            <a:spLocks noChangeShapeType="1"/>
          </p:cNvSpPr>
          <p:nvPr/>
        </p:nvSpPr>
        <p:spPr bwMode="auto">
          <a:xfrm>
            <a:off x="7894227" y="4149725"/>
            <a:ext cx="332589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9" name="Group 141"/>
          <p:cNvGrpSpPr>
            <a:grpSpLocks/>
          </p:cNvGrpSpPr>
          <p:nvPr/>
        </p:nvGrpSpPr>
        <p:grpSpPr bwMode="auto">
          <a:xfrm>
            <a:off x="7561638" y="5519738"/>
            <a:ext cx="222703" cy="355600"/>
            <a:chOff x="5161" y="3477"/>
            <a:chExt cx="152" cy="224"/>
          </a:xfrm>
        </p:grpSpPr>
        <p:grpSp>
          <p:nvGrpSpPr>
            <p:cNvPr id="20" name="Group 142"/>
            <p:cNvGrpSpPr>
              <a:grpSpLocks/>
            </p:cNvGrpSpPr>
            <p:nvPr/>
          </p:nvGrpSpPr>
          <p:grpSpPr bwMode="auto">
            <a:xfrm>
              <a:off x="5161" y="3613"/>
              <a:ext cx="152" cy="88"/>
              <a:chOff x="5161" y="3613"/>
              <a:chExt cx="152" cy="88"/>
            </a:xfrm>
          </p:grpSpPr>
          <p:sp>
            <p:nvSpPr>
              <p:cNvPr id="30840" name="Line 143"/>
              <p:cNvSpPr>
                <a:spLocks noChangeShapeType="1"/>
              </p:cNvSpPr>
              <p:nvPr/>
            </p:nvSpPr>
            <p:spPr bwMode="auto">
              <a:xfrm>
                <a:off x="5212" y="3657"/>
                <a:ext cx="102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41" name="Line 144"/>
              <p:cNvSpPr>
                <a:spLocks noChangeShapeType="1"/>
              </p:cNvSpPr>
              <p:nvPr/>
            </p:nvSpPr>
            <p:spPr bwMode="auto">
              <a:xfrm flipH="1">
                <a:off x="5261" y="3657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42" name="Line 145"/>
              <p:cNvSpPr>
                <a:spLocks noChangeShapeType="1"/>
              </p:cNvSpPr>
              <p:nvPr/>
            </p:nvSpPr>
            <p:spPr bwMode="auto">
              <a:xfrm flipH="1">
                <a:off x="5160" y="3657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43" name="Line 146"/>
              <p:cNvSpPr>
                <a:spLocks noChangeShapeType="1"/>
              </p:cNvSpPr>
              <p:nvPr/>
            </p:nvSpPr>
            <p:spPr bwMode="auto">
              <a:xfrm flipH="1">
                <a:off x="5211" y="3657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44" name="Line 147"/>
              <p:cNvSpPr>
                <a:spLocks noChangeShapeType="1"/>
              </p:cNvSpPr>
              <p:nvPr/>
            </p:nvSpPr>
            <p:spPr bwMode="auto">
              <a:xfrm flipV="1">
                <a:off x="5263" y="3612"/>
                <a:ext cx="1" cy="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39" name="Line 148"/>
            <p:cNvSpPr>
              <a:spLocks noChangeShapeType="1"/>
            </p:cNvSpPr>
            <p:nvPr/>
          </p:nvSpPr>
          <p:spPr bwMode="auto">
            <a:xfrm flipV="1">
              <a:off x="5265" y="3476"/>
              <a:ext cx="1" cy="14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85" name="Line 149"/>
          <p:cNvSpPr>
            <a:spLocks noChangeShapeType="1"/>
          </p:cNvSpPr>
          <p:nvPr/>
        </p:nvSpPr>
        <p:spPr bwMode="auto">
          <a:xfrm>
            <a:off x="7694967" y="5519739"/>
            <a:ext cx="332589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86" name="AutoShape 150"/>
          <p:cNvSpPr>
            <a:spLocks/>
          </p:cNvSpPr>
          <p:nvPr/>
        </p:nvSpPr>
        <p:spPr bwMode="auto">
          <a:xfrm>
            <a:off x="265193" y="2684464"/>
            <a:ext cx="131863" cy="2663825"/>
          </a:xfrm>
          <a:custGeom>
            <a:avLst/>
            <a:gdLst>
              <a:gd name="T0" fmla="*/ 2147483647 w 90"/>
              <a:gd name="T1" fmla="*/ 2147483647 h 1678"/>
              <a:gd name="T2" fmla="*/ 0 w 90"/>
              <a:gd name="T3" fmla="*/ 2147483647 h 1678"/>
              <a:gd name="T4" fmla="*/ 0 w 90"/>
              <a:gd name="T5" fmla="*/ 0 h 1678"/>
              <a:gd name="T6" fmla="*/ 2147483647 w 90"/>
              <a:gd name="T7" fmla="*/ 0 h 1678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678"/>
              <a:gd name="T14" fmla="*/ 90 w 90"/>
              <a:gd name="T15" fmla="*/ 1678 h 1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678">
                <a:moveTo>
                  <a:pt x="90" y="1678"/>
                </a:moveTo>
                <a:lnTo>
                  <a:pt x="0" y="1678"/>
                </a:lnTo>
                <a:lnTo>
                  <a:pt x="0" y="0"/>
                </a:lnTo>
                <a:lnTo>
                  <a:pt x="90" y="0"/>
                </a:ln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87" name="Line 151"/>
          <p:cNvSpPr>
            <a:spLocks noChangeShapeType="1"/>
          </p:cNvSpPr>
          <p:nvPr/>
        </p:nvSpPr>
        <p:spPr bwMode="auto">
          <a:xfrm>
            <a:off x="252006" y="4437064"/>
            <a:ext cx="19926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21" name="Group 154"/>
          <p:cNvGrpSpPr>
            <a:grpSpLocks/>
          </p:cNvGrpSpPr>
          <p:nvPr/>
        </p:nvGrpSpPr>
        <p:grpSpPr bwMode="auto">
          <a:xfrm>
            <a:off x="1466" y="5410200"/>
            <a:ext cx="464452" cy="355600"/>
            <a:chOff x="172" y="3659"/>
            <a:chExt cx="317" cy="224"/>
          </a:xfrm>
        </p:grpSpPr>
        <p:grpSp>
          <p:nvGrpSpPr>
            <p:cNvPr id="22" name="Group 155"/>
            <p:cNvGrpSpPr>
              <a:grpSpLocks/>
            </p:cNvGrpSpPr>
            <p:nvPr/>
          </p:nvGrpSpPr>
          <p:grpSpPr bwMode="auto">
            <a:xfrm>
              <a:off x="172" y="3659"/>
              <a:ext cx="152" cy="224"/>
              <a:chOff x="172" y="3659"/>
              <a:chExt cx="152" cy="224"/>
            </a:xfrm>
          </p:grpSpPr>
          <p:grpSp>
            <p:nvGrpSpPr>
              <p:cNvPr id="23" name="Group 156"/>
              <p:cNvGrpSpPr>
                <a:grpSpLocks/>
              </p:cNvGrpSpPr>
              <p:nvPr/>
            </p:nvGrpSpPr>
            <p:grpSpPr bwMode="auto">
              <a:xfrm>
                <a:off x="172" y="3795"/>
                <a:ext cx="152" cy="88"/>
                <a:chOff x="172" y="3795"/>
                <a:chExt cx="152" cy="88"/>
              </a:xfrm>
            </p:grpSpPr>
            <p:sp>
              <p:nvSpPr>
                <p:cNvPr id="30833" name="Line 157"/>
                <p:cNvSpPr>
                  <a:spLocks noChangeShapeType="1"/>
                </p:cNvSpPr>
                <p:nvPr/>
              </p:nvSpPr>
              <p:spPr bwMode="auto">
                <a:xfrm>
                  <a:off x="223" y="3839"/>
                  <a:ext cx="102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34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273" y="3839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35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171" y="3839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36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222" y="3839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37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74" y="3794"/>
                  <a:ext cx="1" cy="46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0832" name="Line 162"/>
              <p:cNvSpPr>
                <a:spLocks noChangeShapeType="1"/>
              </p:cNvSpPr>
              <p:nvPr/>
            </p:nvSpPr>
            <p:spPr bwMode="auto">
              <a:xfrm flipV="1">
                <a:off x="276" y="3658"/>
                <a:ext cx="1" cy="1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30" name="Line 163"/>
            <p:cNvSpPr>
              <a:spLocks noChangeShapeType="1"/>
            </p:cNvSpPr>
            <p:nvPr/>
          </p:nvSpPr>
          <p:spPr bwMode="auto">
            <a:xfrm>
              <a:off x="263" y="3659"/>
              <a:ext cx="227" cy="1"/>
            </a:xfrm>
            <a:prstGeom prst="line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164"/>
          <p:cNvGrpSpPr>
            <a:grpSpLocks/>
          </p:cNvGrpSpPr>
          <p:nvPr/>
        </p:nvGrpSpPr>
        <p:grpSpPr bwMode="auto">
          <a:xfrm>
            <a:off x="-1466" y="3765550"/>
            <a:ext cx="464453" cy="355600"/>
            <a:chOff x="-10" y="2478"/>
            <a:chExt cx="317" cy="224"/>
          </a:xfrm>
        </p:grpSpPr>
        <p:grpSp>
          <p:nvGrpSpPr>
            <p:cNvPr id="25" name="Group 165"/>
            <p:cNvGrpSpPr>
              <a:grpSpLocks/>
            </p:cNvGrpSpPr>
            <p:nvPr/>
          </p:nvGrpSpPr>
          <p:grpSpPr bwMode="auto">
            <a:xfrm>
              <a:off x="-10" y="2478"/>
              <a:ext cx="152" cy="224"/>
              <a:chOff x="-10" y="2478"/>
              <a:chExt cx="152" cy="224"/>
            </a:xfrm>
          </p:grpSpPr>
          <p:grpSp>
            <p:nvGrpSpPr>
              <p:cNvPr id="26" name="Group 166"/>
              <p:cNvGrpSpPr>
                <a:grpSpLocks/>
              </p:cNvGrpSpPr>
              <p:nvPr/>
            </p:nvGrpSpPr>
            <p:grpSpPr bwMode="auto">
              <a:xfrm>
                <a:off x="-10" y="2614"/>
                <a:ext cx="152" cy="88"/>
                <a:chOff x="-10" y="2614"/>
                <a:chExt cx="152" cy="88"/>
              </a:xfrm>
            </p:grpSpPr>
            <p:sp>
              <p:nvSpPr>
                <p:cNvPr id="30824" name="Line 167"/>
                <p:cNvSpPr>
                  <a:spLocks noChangeShapeType="1"/>
                </p:cNvSpPr>
                <p:nvPr/>
              </p:nvSpPr>
              <p:spPr bwMode="auto">
                <a:xfrm>
                  <a:off x="41" y="2658"/>
                  <a:ext cx="102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25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91" y="2658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26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-11" y="2658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27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0" y="2658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28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92" y="2613"/>
                  <a:ext cx="1" cy="46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0823" name="Line 172"/>
              <p:cNvSpPr>
                <a:spLocks noChangeShapeType="1"/>
              </p:cNvSpPr>
              <p:nvPr/>
            </p:nvSpPr>
            <p:spPr bwMode="auto">
              <a:xfrm flipV="1">
                <a:off x="94" y="2477"/>
                <a:ext cx="1" cy="1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21" name="Line 173"/>
            <p:cNvSpPr>
              <a:spLocks noChangeShapeType="1"/>
            </p:cNvSpPr>
            <p:nvPr/>
          </p:nvSpPr>
          <p:spPr bwMode="auto">
            <a:xfrm>
              <a:off x="81" y="2478"/>
              <a:ext cx="227" cy="1"/>
            </a:xfrm>
            <a:prstGeom prst="line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" name="Group 174"/>
          <p:cNvGrpSpPr>
            <a:grpSpLocks/>
          </p:cNvGrpSpPr>
          <p:nvPr/>
        </p:nvGrpSpPr>
        <p:grpSpPr bwMode="auto">
          <a:xfrm>
            <a:off x="-1466" y="2036763"/>
            <a:ext cx="464453" cy="355600"/>
            <a:chOff x="-10" y="1389"/>
            <a:chExt cx="317" cy="224"/>
          </a:xfrm>
        </p:grpSpPr>
        <p:grpSp>
          <p:nvGrpSpPr>
            <p:cNvPr id="28" name="Group 175"/>
            <p:cNvGrpSpPr>
              <a:grpSpLocks/>
            </p:cNvGrpSpPr>
            <p:nvPr/>
          </p:nvGrpSpPr>
          <p:grpSpPr bwMode="auto">
            <a:xfrm>
              <a:off x="-10" y="1389"/>
              <a:ext cx="152" cy="224"/>
              <a:chOff x="-10" y="1389"/>
              <a:chExt cx="152" cy="224"/>
            </a:xfrm>
          </p:grpSpPr>
          <p:grpSp>
            <p:nvGrpSpPr>
              <p:cNvPr id="29" name="Group 176"/>
              <p:cNvGrpSpPr>
                <a:grpSpLocks/>
              </p:cNvGrpSpPr>
              <p:nvPr/>
            </p:nvGrpSpPr>
            <p:grpSpPr bwMode="auto">
              <a:xfrm>
                <a:off x="-10" y="1525"/>
                <a:ext cx="152" cy="88"/>
                <a:chOff x="-10" y="1525"/>
                <a:chExt cx="152" cy="88"/>
              </a:xfrm>
            </p:grpSpPr>
            <p:sp>
              <p:nvSpPr>
                <p:cNvPr id="30815" name="Line 177"/>
                <p:cNvSpPr>
                  <a:spLocks noChangeShapeType="1"/>
                </p:cNvSpPr>
                <p:nvPr/>
              </p:nvSpPr>
              <p:spPr bwMode="auto">
                <a:xfrm>
                  <a:off x="41" y="1569"/>
                  <a:ext cx="102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16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91" y="1569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17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-11" y="1569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18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40" y="1569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19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92" y="1524"/>
                  <a:ext cx="1" cy="46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0814" name="Line 182"/>
              <p:cNvSpPr>
                <a:spLocks noChangeShapeType="1"/>
              </p:cNvSpPr>
              <p:nvPr/>
            </p:nvSpPr>
            <p:spPr bwMode="auto">
              <a:xfrm flipV="1">
                <a:off x="94" y="1388"/>
                <a:ext cx="1" cy="1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12" name="Line 183"/>
            <p:cNvSpPr>
              <a:spLocks noChangeShapeType="1"/>
            </p:cNvSpPr>
            <p:nvPr/>
          </p:nvSpPr>
          <p:spPr bwMode="auto">
            <a:xfrm>
              <a:off x="81" y="1389"/>
              <a:ext cx="227" cy="1"/>
            </a:xfrm>
            <a:prstGeom prst="line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0" name="Group 184"/>
          <p:cNvGrpSpPr>
            <a:grpSpLocks/>
          </p:cNvGrpSpPr>
          <p:nvPr/>
        </p:nvGrpSpPr>
        <p:grpSpPr bwMode="auto">
          <a:xfrm>
            <a:off x="184609" y="1631950"/>
            <a:ext cx="464453" cy="355600"/>
            <a:chOff x="126" y="1028"/>
            <a:chExt cx="317" cy="224"/>
          </a:xfrm>
        </p:grpSpPr>
        <p:grpSp>
          <p:nvGrpSpPr>
            <p:cNvPr id="31" name="Group 185"/>
            <p:cNvGrpSpPr>
              <a:grpSpLocks/>
            </p:cNvGrpSpPr>
            <p:nvPr/>
          </p:nvGrpSpPr>
          <p:grpSpPr bwMode="auto">
            <a:xfrm>
              <a:off x="126" y="1028"/>
              <a:ext cx="152" cy="224"/>
              <a:chOff x="126" y="1028"/>
              <a:chExt cx="152" cy="224"/>
            </a:xfrm>
          </p:grpSpPr>
          <p:grpSp>
            <p:nvGrpSpPr>
              <p:cNvPr id="30918" name="Group 186"/>
              <p:cNvGrpSpPr>
                <a:grpSpLocks/>
              </p:cNvGrpSpPr>
              <p:nvPr/>
            </p:nvGrpSpPr>
            <p:grpSpPr bwMode="auto">
              <a:xfrm>
                <a:off x="126" y="1164"/>
                <a:ext cx="152" cy="88"/>
                <a:chOff x="126" y="1164"/>
                <a:chExt cx="152" cy="88"/>
              </a:xfrm>
            </p:grpSpPr>
            <p:sp>
              <p:nvSpPr>
                <p:cNvPr id="30806" name="Line 187"/>
                <p:cNvSpPr>
                  <a:spLocks noChangeShapeType="1"/>
                </p:cNvSpPr>
                <p:nvPr/>
              </p:nvSpPr>
              <p:spPr bwMode="auto">
                <a:xfrm>
                  <a:off x="177" y="1208"/>
                  <a:ext cx="102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07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227" y="1208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08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125" y="1208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09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176" y="1208"/>
                  <a:ext cx="53" cy="4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10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28" y="1163"/>
                  <a:ext cx="1" cy="46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0805" name="Line 192"/>
              <p:cNvSpPr>
                <a:spLocks noChangeShapeType="1"/>
              </p:cNvSpPr>
              <p:nvPr/>
            </p:nvSpPr>
            <p:spPr bwMode="auto">
              <a:xfrm flipV="1">
                <a:off x="230" y="1027"/>
                <a:ext cx="1" cy="1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0803" name="Line 193"/>
            <p:cNvSpPr>
              <a:spLocks noChangeShapeType="1"/>
            </p:cNvSpPr>
            <p:nvPr/>
          </p:nvSpPr>
          <p:spPr bwMode="auto">
            <a:xfrm>
              <a:off x="217" y="1028"/>
              <a:ext cx="227" cy="1"/>
            </a:xfrm>
            <a:prstGeom prst="line">
              <a:avLst/>
            </a:prstGeom>
            <a:noFill/>
            <a:ln w="158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94" name="Text Box 1"/>
          <p:cNvSpPr txBox="1">
            <a:spLocks noChangeArrowheads="1"/>
          </p:cNvSpPr>
          <p:nvPr/>
        </p:nvSpPr>
        <p:spPr bwMode="auto">
          <a:xfrm>
            <a:off x="1115616" y="6093296"/>
            <a:ext cx="1213144" cy="406400"/>
          </a:xfrm>
          <a:prstGeom prst="rect">
            <a:avLst/>
          </a:prstGeom>
          <a:solidFill>
            <a:srgbClr val="003300"/>
          </a:solidFill>
          <a:ln w="9360">
            <a:solidFill>
              <a:srgbClr val="00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FFFFFF"/>
                </a:solidFill>
                <a:latin typeface="Arial" pitchFamily="34" charset="0"/>
              </a:rPr>
              <a:t>SF4</a:t>
            </a:r>
          </a:p>
        </p:txBody>
      </p:sp>
      <p:sp>
        <p:nvSpPr>
          <p:cNvPr id="30795" name="Line 202"/>
          <p:cNvSpPr>
            <a:spLocks noChangeShapeType="1"/>
          </p:cNvSpPr>
          <p:nvPr/>
        </p:nvSpPr>
        <p:spPr bwMode="auto">
          <a:xfrm flipV="1">
            <a:off x="2411760" y="6453336"/>
            <a:ext cx="33123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99" name="Text Box 11"/>
          <p:cNvSpPr txBox="1">
            <a:spLocks noChangeArrowheads="1"/>
          </p:cNvSpPr>
          <p:nvPr/>
        </p:nvSpPr>
        <p:spPr bwMode="auto">
          <a:xfrm>
            <a:off x="7869320" y="5715000"/>
            <a:ext cx="1063699" cy="5207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</a:rPr>
              <a:t>HV PatchPanel</a:t>
            </a:r>
          </a:p>
        </p:txBody>
      </p:sp>
      <p:sp>
        <p:nvSpPr>
          <p:cNvPr id="30800" name="Line 12"/>
          <p:cNvSpPr>
            <a:spLocks noChangeShapeType="1"/>
          </p:cNvSpPr>
          <p:nvPr/>
        </p:nvSpPr>
        <p:spPr bwMode="auto">
          <a:xfrm flipH="1" flipV="1">
            <a:off x="7092280" y="4437112"/>
            <a:ext cx="785830" cy="15064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801" name="Text Box 13"/>
          <p:cNvSpPr txBox="1">
            <a:spLocks noChangeArrowheads="1"/>
          </p:cNvSpPr>
          <p:nvPr/>
        </p:nvSpPr>
        <p:spPr bwMode="auto">
          <a:xfrm rot="17574069">
            <a:off x="5406971" y="5100088"/>
            <a:ext cx="11271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FF0000"/>
                </a:solidFill>
              </a:rPr>
              <a:t>HV cables</a:t>
            </a:r>
          </a:p>
        </p:txBody>
      </p:sp>
      <p:sp>
        <p:nvSpPr>
          <p:cNvPr id="200" name="Segnaposto numero diapositiva 199"/>
          <p:cNvSpPr>
            <a:spLocks noGrp="1"/>
          </p:cNvSpPr>
          <p:nvPr>
            <p:ph type="sldNum" idx="10"/>
          </p:nvPr>
        </p:nvSpPr>
        <p:spPr>
          <a:xfrm>
            <a:off x="8244408" y="6381328"/>
            <a:ext cx="765448" cy="365125"/>
          </a:xfrm>
        </p:spPr>
        <p:txBody>
          <a:bodyPr/>
          <a:lstStyle/>
          <a:p>
            <a:pPr>
              <a:defRPr/>
            </a:pPr>
            <a:fld id="{292B497D-B632-4B9D-9CD7-4E95C99F2656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0" y="-76199"/>
            <a:ext cx="9144000" cy="1066799"/>
            <a:chOff x="0" y="-193491"/>
            <a:chExt cx="9144000" cy="3047936"/>
          </a:xfrm>
        </p:grpSpPr>
        <p:sp>
          <p:nvSpPr>
            <p:cNvPr id="197" name="TextBox 196"/>
            <p:cNvSpPr txBox="1"/>
            <p:nvPr/>
          </p:nvSpPr>
          <p:spPr>
            <a:xfrm>
              <a:off x="0" y="-193491"/>
              <a:ext cx="9144000" cy="30479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Overall Electronics and cabling Scheme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109666"/>
              <a:ext cx="820837" cy="230935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1548" y="109666"/>
              <a:ext cx="846252" cy="230935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</p:grpSp>
      <p:sp>
        <p:nvSpPr>
          <p:cNvPr id="195" name="Date Placeholder 19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3200-3792-488D-8BBF-3697274D4722}" type="datetime1">
              <a:rPr lang="en-US" smtClean="0"/>
              <a:t>7/24/2013</a:t>
            </a:fld>
            <a:endParaRPr lang="en-US"/>
          </a:p>
        </p:txBody>
      </p:sp>
      <p:sp>
        <p:nvSpPr>
          <p:cNvPr id="201" name="Footer Placeholder 2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"/>
          <p:cNvSpPr>
            <a:spLocks noGrp="1"/>
          </p:cNvSpPr>
          <p:nvPr>
            <p:ph type="sldNum" sz="quarter" idx="11"/>
          </p:nvPr>
        </p:nvSpPr>
        <p:spPr>
          <a:xfrm>
            <a:off x="8316416" y="6381328"/>
            <a:ext cx="648072" cy="365125"/>
          </a:xfrm>
        </p:spPr>
        <p:txBody>
          <a:bodyPr/>
          <a:lstStyle/>
          <a:p>
            <a:fld id="{4DF53AB7-56DF-4B5C-836C-1C0C8C4F6A9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39275" name="Freeform 11"/>
          <p:cNvSpPr>
            <a:spLocks/>
          </p:cNvSpPr>
          <p:nvPr/>
        </p:nvSpPr>
        <p:spPr bwMode="auto">
          <a:xfrm>
            <a:off x="760658" y="1066800"/>
            <a:ext cx="1727689" cy="2506141"/>
          </a:xfrm>
          <a:custGeom>
            <a:avLst/>
            <a:gdLst/>
            <a:ahLst/>
            <a:cxnLst>
              <a:cxn ang="0">
                <a:pos x="272" y="0"/>
              </a:cxn>
              <a:cxn ang="0">
                <a:pos x="862" y="0"/>
              </a:cxn>
              <a:cxn ang="0">
                <a:pos x="1179" y="1316"/>
              </a:cxn>
              <a:cxn ang="0">
                <a:pos x="0" y="1316"/>
              </a:cxn>
              <a:cxn ang="0">
                <a:pos x="272" y="0"/>
              </a:cxn>
            </a:cxnLst>
            <a:rect l="0" t="0" r="r" b="b"/>
            <a:pathLst>
              <a:path w="1179" h="1316">
                <a:moveTo>
                  <a:pt x="272" y="0"/>
                </a:moveTo>
                <a:lnTo>
                  <a:pt x="862" y="0"/>
                </a:lnTo>
                <a:lnTo>
                  <a:pt x="1179" y="1316"/>
                </a:lnTo>
                <a:lnTo>
                  <a:pt x="0" y="1316"/>
                </a:lnTo>
                <a:lnTo>
                  <a:pt x="272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1292592" y="1917178"/>
            <a:ext cx="597877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/>
              <a:t>FEB</a:t>
            </a:r>
            <a:endParaRPr lang="it-IT" sz="1400" b="1" dirty="0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757119" y="2133078"/>
            <a:ext cx="0" cy="15113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1625234" y="2780778"/>
            <a:ext cx="0" cy="863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1491885" y="3374504"/>
            <a:ext cx="0" cy="2698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1292592" y="2634728"/>
            <a:ext cx="597877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FEB</a:t>
            </a:r>
            <a:endParaRPr lang="it-IT" sz="1400" b="1"/>
          </a:p>
        </p:txBody>
      </p:sp>
      <p:sp>
        <p:nvSpPr>
          <p:cNvPr id="139285" name="Rectangle 21"/>
          <p:cNvSpPr>
            <a:spLocks noChangeArrowheads="1"/>
          </p:cNvSpPr>
          <p:nvPr/>
        </p:nvSpPr>
        <p:spPr bwMode="auto">
          <a:xfrm>
            <a:off x="1292592" y="3139553"/>
            <a:ext cx="597877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FEB</a:t>
            </a:r>
            <a:endParaRPr lang="it-IT" sz="1400" b="1"/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>
            <a:off x="1425942" y="3644378"/>
            <a:ext cx="398585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>
            <a:off x="1625234" y="3644379"/>
            <a:ext cx="0" cy="720725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1259632" y="4420344"/>
            <a:ext cx="1263162" cy="304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GB" sz="1400" b="1" dirty="0"/>
              <a:t>To Link Board </a:t>
            </a:r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894008" y="3212578"/>
            <a:ext cx="265234" cy="3619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9292" name="Rectangle 28"/>
          <p:cNvSpPr>
            <a:spLocks noChangeArrowheads="1"/>
          </p:cNvSpPr>
          <p:nvPr/>
        </p:nvSpPr>
        <p:spPr bwMode="auto">
          <a:xfrm>
            <a:off x="58988" y="3717032"/>
            <a:ext cx="1560684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Distribution Board</a:t>
            </a:r>
          </a:p>
        </p:txBody>
      </p:sp>
      <p:sp>
        <p:nvSpPr>
          <p:cNvPr id="139293" name="Line 29"/>
          <p:cNvSpPr>
            <a:spLocks noChangeShapeType="1"/>
          </p:cNvSpPr>
          <p:nvPr/>
        </p:nvSpPr>
        <p:spPr bwMode="auto">
          <a:xfrm flipH="1">
            <a:off x="959950" y="3572941"/>
            <a:ext cx="6594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9296" name="Rectangle 32"/>
          <p:cNvSpPr>
            <a:spLocks noChangeArrowheads="1"/>
          </p:cNvSpPr>
          <p:nvPr/>
        </p:nvSpPr>
        <p:spPr bwMode="auto">
          <a:xfrm>
            <a:off x="2699792" y="1206500"/>
            <a:ext cx="5616624" cy="1079500"/>
          </a:xfrm>
          <a:prstGeom prst="rect">
            <a:avLst/>
          </a:prstGeom>
          <a:solidFill>
            <a:srgbClr val="CCFFCC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</a:rPr>
              <a:t>Chambers </a:t>
            </a:r>
            <a:r>
              <a:rPr lang="en-US" sz="1800" dirty="0" smtClean="0">
                <a:solidFill>
                  <a:srgbClr val="FF0000"/>
                </a:solidFill>
              </a:rPr>
              <a:t>RE4/2, RE4/3  contain: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3 FEBs (each with 32 channels and 2 output cables)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Distrib</a:t>
            </a:r>
            <a:r>
              <a:rPr lang="en-US" dirty="0" smtClean="0">
                <a:solidFill>
                  <a:srgbClr val="FF0000"/>
                </a:solidFill>
              </a:rPr>
              <a:t>. Board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6" name="Immagine 25" descr="F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852936"/>
            <a:ext cx="3312368" cy="2369317"/>
          </a:xfrm>
          <a:prstGeom prst="rect">
            <a:avLst/>
          </a:prstGeom>
        </p:spPr>
      </p:pic>
      <p:sp>
        <p:nvSpPr>
          <p:cNvPr id="27" name="Parentesi graffa aperta 26"/>
          <p:cNvSpPr/>
          <p:nvPr/>
        </p:nvSpPr>
        <p:spPr>
          <a:xfrm rot="16200000">
            <a:off x="4800608" y="4161664"/>
            <a:ext cx="334872" cy="25202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Parentesi graffa aperta 27"/>
          <p:cNvSpPr/>
          <p:nvPr/>
        </p:nvSpPr>
        <p:spPr>
          <a:xfrm rot="5400000">
            <a:off x="4944624" y="1400192"/>
            <a:ext cx="334872" cy="25202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29"/>
          <p:cNvCxnSpPr/>
          <p:nvPr/>
        </p:nvCxnSpPr>
        <p:spPr>
          <a:xfrm>
            <a:off x="1907704" y="2636912"/>
            <a:ext cx="1728192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1835696" y="2852936"/>
            <a:ext cx="1800200" cy="2376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3275856" y="2252246"/>
            <a:ext cx="4788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Output connectors </a:t>
            </a:r>
            <a:r>
              <a:rPr lang="en-US" sz="1600" dirty="0" smtClean="0"/>
              <a:t>(each: 16 LVDS out + 4 LVDS </a:t>
            </a:r>
            <a:r>
              <a:rPr lang="en-US" sz="1600" dirty="0" err="1" smtClean="0"/>
              <a:t>test_in</a:t>
            </a:r>
            <a:r>
              <a:rPr lang="en-US" sz="1600" dirty="0" smtClean="0"/>
              <a:t>)</a:t>
            </a:r>
            <a:endParaRPr lang="it-IT" sz="16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599484" y="5517232"/>
            <a:ext cx="3829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Input connectors </a:t>
            </a:r>
            <a:r>
              <a:rPr lang="en-US" sz="1600" dirty="0" smtClean="0"/>
              <a:t>(each: 16 Signal-GND pair)</a:t>
            </a:r>
            <a:endParaRPr lang="it-IT" sz="16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7277296" y="3410416"/>
            <a:ext cx="1759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Service connector: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Power Supply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I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C </a:t>
            </a:r>
            <a:endParaRPr lang="it-IT" sz="1400" dirty="0"/>
          </a:p>
        </p:txBody>
      </p:sp>
      <p:cxnSp>
        <p:nvCxnSpPr>
          <p:cNvPr id="44" name="Connettore 2 43"/>
          <p:cNvCxnSpPr>
            <a:stCxn id="42" idx="1"/>
          </p:cNvCxnSpPr>
          <p:nvPr/>
        </p:nvCxnSpPr>
        <p:spPr>
          <a:xfrm flipH="1">
            <a:off x="6941150" y="3795137"/>
            <a:ext cx="336146" cy="20992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0" y="-76200"/>
            <a:ext cx="9144000" cy="1066800"/>
            <a:chOff x="0" y="-84126"/>
            <a:chExt cx="9144000" cy="1393133"/>
          </a:xfrm>
        </p:grpSpPr>
        <p:sp>
          <p:nvSpPr>
            <p:cNvPr id="31" name="TextBox 30"/>
            <p:cNvSpPr txBox="1"/>
            <p:nvPr/>
          </p:nvSpPr>
          <p:spPr>
            <a:xfrm>
              <a:off x="0" y="-84126"/>
              <a:ext cx="9144000" cy="139313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Chamber Layout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815" y="109666"/>
              <a:ext cx="820837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400" y="109666"/>
              <a:ext cx="846252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</p:grp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C0C4-64FC-46EB-8843-1897DBB505D7}" type="datetime1">
              <a:rPr lang="en-US" smtClean="0"/>
              <a:t>7/24/2013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"/>
          <p:cNvSpPr>
            <a:spLocks noGrp="1"/>
          </p:cNvSpPr>
          <p:nvPr>
            <p:ph type="sldNum" sz="quarter" idx="11"/>
          </p:nvPr>
        </p:nvSpPr>
        <p:spPr>
          <a:xfrm>
            <a:off x="8316416" y="6381328"/>
            <a:ext cx="648072" cy="365125"/>
          </a:xfrm>
        </p:spPr>
        <p:txBody>
          <a:bodyPr/>
          <a:lstStyle/>
          <a:p>
            <a:fld id="{4DF53AB7-56DF-4B5C-836C-1C0C8C4F6A9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39299" name="Text Box 35"/>
          <p:cNvSpPr txBox="1">
            <a:spLocks noChangeArrowheads="1"/>
          </p:cNvSpPr>
          <p:nvPr/>
        </p:nvSpPr>
        <p:spPr bwMode="auto">
          <a:xfrm>
            <a:off x="179512" y="3614678"/>
            <a:ext cx="80648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/>
              <a:t> The </a:t>
            </a:r>
            <a:r>
              <a:rPr lang="en-US" sz="1800" dirty="0"/>
              <a:t>FEBs are connected to </a:t>
            </a:r>
            <a:r>
              <a:rPr lang="en-US" sz="1800" dirty="0">
                <a:solidFill>
                  <a:srgbClr val="FF0000"/>
                </a:solidFill>
              </a:rPr>
              <a:t>input strips </a:t>
            </a:r>
            <a:r>
              <a:rPr lang="en-US" sz="1800" dirty="0"/>
              <a:t>with </a:t>
            </a:r>
            <a:r>
              <a:rPr lang="en-US" sz="1800" dirty="0" smtClean="0"/>
              <a:t>coaxial cables through adapter boards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output cables </a:t>
            </a:r>
            <a:r>
              <a:rPr lang="en-US" dirty="0" smtClean="0"/>
              <a:t>are: 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/>
              <a:t> twisted flat cables inside the chambers, until the front panel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/>
              <a:t> round, shielded and twisted from front panel to Link Boards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power cables </a:t>
            </a:r>
            <a:r>
              <a:rPr lang="en-US" dirty="0" smtClean="0"/>
              <a:t>are: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/>
              <a:t> round/shielded from LV Board (A3009) to Distribution Board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/>
              <a:t> flat cable from Distribution Board to FEBs (connected in parallel)</a:t>
            </a:r>
            <a:endParaRPr lang="it-IT" dirty="0"/>
          </a:p>
        </p:txBody>
      </p:sp>
      <p:pic>
        <p:nvPicPr>
          <p:cNvPr id="139300" name="Picture 36" descr="rpc_fw"/>
          <p:cNvPicPr>
            <a:picLocks noChangeAspect="1" noChangeArrowheads="1"/>
          </p:cNvPicPr>
          <p:nvPr/>
        </p:nvPicPr>
        <p:blipFill>
          <a:blip r:embed="rId3" cstate="print"/>
          <a:srcRect l="8659" t="8015" b="23756"/>
          <a:stretch>
            <a:fillRect/>
          </a:stretch>
        </p:blipFill>
        <p:spPr bwMode="auto">
          <a:xfrm>
            <a:off x="2051720" y="992951"/>
            <a:ext cx="4392489" cy="2664649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1261884"/>
            <a:chOff x="0" y="0"/>
            <a:chExt cx="9144000" cy="1899727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144000" cy="18997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Chamber Layout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815" y="109666"/>
              <a:ext cx="820837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400" y="109666"/>
              <a:ext cx="846252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BB98-3148-48EF-97D2-DDF0E150C77D}" type="datetime1">
              <a:rPr lang="en-US" smtClean="0"/>
              <a:t>7/24/2013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egnaposto numero diapositiva 37"/>
          <p:cNvSpPr>
            <a:spLocks noGrp="1"/>
          </p:cNvSpPr>
          <p:nvPr>
            <p:ph type="sldNum" sz="quarter" idx="12"/>
          </p:nvPr>
        </p:nvSpPr>
        <p:spPr>
          <a:xfrm>
            <a:off x="8244408" y="6376243"/>
            <a:ext cx="442392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99" name="Rectangle 40"/>
          <p:cNvSpPr>
            <a:spLocks noChangeArrowheads="1"/>
          </p:cNvSpPr>
          <p:nvPr/>
        </p:nvSpPr>
        <p:spPr bwMode="auto">
          <a:xfrm>
            <a:off x="698221" y="3978206"/>
            <a:ext cx="1400908" cy="720725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0" name="Text Box 41"/>
          <p:cNvSpPr txBox="1">
            <a:spLocks noChangeArrowheads="1"/>
          </p:cNvSpPr>
          <p:nvPr/>
        </p:nvSpPr>
        <p:spPr bwMode="auto">
          <a:xfrm>
            <a:off x="683568" y="4089331"/>
            <a:ext cx="148443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1" dirty="0"/>
              <a:t>Floating HV Power supply</a:t>
            </a:r>
            <a:endParaRPr lang="en-GB" sz="1600" dirty="0"/>
          </a:p>
        </p:txBody>
      </p:sp>
      <p:sp>
        <p:nvSpPr>
          <p:cNvPr id="121" name="Line 62"/>
          <p:cNvSpPr>
            <a:spLocks noChangeShapeType="1"/>
          </p:cNvSpPr>
          <p:nvPr/>
        </p:nvSpPr>
        <p:spPr bwMode="auto">
          <a:xfrm>
            <a:off x="1450950" y="3605375"/>
            <a:ext cx="4775" cy="44393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6" name="Freeform 87"/>
          <p:cNvSpPr>
            <a:spLocks/>
          </p:cNvSpPr>
          <p:nvPr/>
        </p:nvSpPr>
        <p:spPr bwMode="auto">
          <a:xfrm>
            <a:off x="1346362" y="3546159"/>
            <a:ext cx="974480" cy="504055"/>
          </a:xfrm>
          <a:custGeom>
            <a:avLst/>
            <a:gdLst/>
            <a:ahLst/>
            <a:cxnLst>
              <a:cxn ang="0">
                <a:pos x="0" y="806"/>
              </a:cxn>
              <a:cxn ang="0">
                <a:pos x="0" y="0"/>
              </a:cxn>
              <a:cxn ang="0">
                <a:pos x="614" y="0"/>
              </a:cxn>
            </a:cxnLst>
            <a:rect l="0" t="0" r="r" b="b"/>
            <a:pathLst>
              <a:path w="614" h="806">
                <a:moveTo>
                  <a:pt x="0" y="806"/>
                </a:moveTo>
                <a:lnTo>
                  <a:pt x="0" y="0"/>
                </a:lnTo>
                <a:lnTo>
                  <a:pt x="614" y="0"/>
                </a:lnTo>
              </a:path>
            </a:pathLst>
          </a:custGeom>
          <a:noFill/>
          <a:ln w="15875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7" name="Freeform 88"/>
          <p:cNvSpPr>
            <a:spLocks/>
          </p:cNvSpPr>
          <p:nvPr/>
        </p:nvSpPr>
        <p:spPr bwMode="auto">
          <a:xfrm>
            <a:off x="1552981" y="3690175"/>
            <a:ext cx="760535" cy="360039"/>
          </a:xfrm>
          <a:custGeom>
            <a:avLst/>
            <a:gdLst/>
            <a:ahLst/>
            <a:cxnLst>
              <a:cxn ang="0">
                <a:pos x="0" y="691"/>
              </a:cxn>
              <a:cxn ang="0">
                <a:pos x="0" y="0"/>
              </a:cxn>
              <a:cxn ang="0">
                <a:pos x="460" y="0"/>
              </a:cxn>
            </a:cxnLst>
            <a:rect l="0" t="0" r="r" b="b"/>
            <a:pathLst>
              <a:path w="460" h="691">
                <a:moveTo>
                  <a:pt x="0" y="691"/>
                </a:moveTo>
                <a:lnTo>
                  <a:pt x="0" y="0"/>
                </a:lnTo>
                <a:lnTo>
                  <a:pt x="460" y="0"/>
                </a:lnTo>
              </a:path>
            </a:pathLst>
          </a:custGeom>
          <a:noFill/>
          <a:ln w="15875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4243823" y="2705234"/>
            <a:ext cx="2432261" cy="10930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243823" y="2923848"/>
            <a:ext cx="2432261" cy="10930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3869629" y="2322660"/>
            <a:ext cx="3118283" cy="1147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7651146" y="2709788"/>
            <a:ext cx="873119" cy="24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Gaps</a:t>
            </a:r>
            <a:endParaRPr lang="en-GB"/>
          </a:p>
        </p:txBody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4059124" y="2541274"/>
            <a:ext cx="2694916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4066321" y="3197115"/>
            <a:ext cx="2718902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 rot="5400000">
            <a:off x="6816239" y="2869194"/>
            <a:ext cx="218614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H="1">
            <a:off x="6738449" y="2759887"/>
            <a:ext cx="18709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 flipH="1">
            <a:off x="6738449" y="2978501"/>
            <a:ext cx="18709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 flipH="1">
            <a:off x="6925546" y="2869194"/>
            <a:ext cx="686022" cy="113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7748883" y="3114110"/>
            <a:ext cx="803558" cy="24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FF3300"/>
                </a:solidFill>
              </a:rPr>
              <a:t>Cu Foil</a:t>
            </a:r>
            <a:endParaRPr lang="en-GB" dirty="0"/>
          </a:p>
        </p:txBody>
      </p: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7380312" y="2178006"/>
            <a:ext cx="1595360" cy="4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ts val="1000"/>
              </a:lnSpc>
              <a:spcBef>
                <a:spcPct val="50000"/>
              </a:spcBef>
            </a:pPr>
            <a:r>
              <a:rPr lang="en-GB" sz="1600" b="1" dirty="0">
                <a:solidFill>
                  <a:srgbClr val="FF3300"/>
                </a:solidFill>
              </a:rPr>
              <a:t>Cu Foil   </a:t>
            </a:r>
            <a:endParaRPr lang="en-GB" sz="1600" b="1" dirty="0" smtClean="0">
              <a:solidFill>
                <a:srgbClr val="FF3300"/>
              </a:solidFill>
            </a:endParaRPr>
          </a:p>
          <a:p>
            <a:pPr algn="ctr" eaLnBrk="0" hangingPunct="0">
              <a:lnSpc>
                <a:spcPts val="1000"/>
              </a:lnSpc>
              <a:spcBef>
                <a:spcPct val="50000"/>
              </a:spcBef>
            </a:pPr>
            <a:r>
              <a:rPr lang="en-GB" sz="1600" b="1" i="1" dirty="0" smtClean="0">
                <a:solidFill>
                  <a:srgbClr val="FF3300"/>
                </a:solidFill>
              </a:rPr>
              <a:t>(</a:t>
            </a:r>
            <a:r>
              <a:rPr lang="en-GB" sz="1600" b="1" i="1" dirty="0">
                <a:solidFill>
                  <a:srgbClr val="FF3300"/>
                </a:solidFill>
              </a:rPr>
              <a:t>signal ground)</a:t>
            </a:r>
            <a:endParaRPr lang="en-GB" dirty="0"/>
          </a:p>
        </p:txBody>
      </p:sp>
      <p:sp>
        <p:nvSpPr>
          <p:cNvPr id="82" name="Line 23"/>
          <p:cNvSpPr>
            <a:spLocks noChangeShapeType="1"/>
          </p:cNvSpPr>
          <p:nvPr/>
        </p:nvSpPr>
        <p:spPr bwMode="auto">
          <a:xfrm flipH="1">
            <a:off x="6793619" y="2403502"/>
            <a:ext cx="817949" cy="14915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" name="Line 24"/>
          <p:cNvSpPr>
            <a:spLocks noChangeShapeType="1"/>
          </p:cNvSpPr>
          <p:nvPr/>
        </p:nvSpPr>
        <p:spPr bwMode="auto">
          <a:xfrm flipH="1" flipV="1">
            <a:off x="6756438" y="3215332"/>
            <a:ext cx="1055921" cy="4279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auto">
          <a:xfrm>
            <a:off x="7631014" y="3474150"/>
            <a:ext cx="10454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/>
              <a:t>Al chassis</a:t>
            </a:r>
            <a:endParaRPr lang="en-GB" dirty="0"/>
          </a:p>
        </p:txBody>
      </p:sp>
      <p:sp>
        <p:nvSpPr>
          <p:cNvPr id="85" name="Line 26"/>
          <p:cNvSpPr>
            <a:spLocks noChangeShapeType="1"/>
          </p:cNvSpPr>
          <p:nvPr/>
        </p:nvSpPr>
        <p:spPr bwMode="auto">
          <a:xfrm flipH="1">
            <a:off x="7452320" y="3690174"/>
            <a:ext cx="216024" cy="7200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4094930" y="1241902"/>
            <a:ext cx="549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/>
              <a:t>FEB</a:t>
            </a:r>
            <a:endParaRPr lang="en-GB" dirty="0"/>
          </a:p>
        </p:txBody>
      </p:sp>
      <p:sp>
        <p:nvSpPr>
          <p:cNvPr id="87" name="Line 28"/>
          <p:cNvSpPr>
            <a:spLocks noChangeShapeType="1"/>
          </p:cNvSpPr>
          <p:nvPr/>
        </p:nvSpPr>
        <p:spPr bwMode="auto">
          <a:xfrm>
            <a:off x="4265411" y="2865779"/>
            <a:ext cx="2410672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8" name="Line 29"/>
          <p:cNvSpPr>
            <a:spLocks noChangeShapeType="1"/>
          </p:cNvSpPr>
          <p:nvPr/>
        </p:nvSpPr>
        <p:spPr bwMode="auto">
          <a:xfrm flipH="1" flipV="1">
            <a:off x="1617202" y="1988169"/>
            <a:ext cx="4549329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9" name="Line 30"/>
          <p:cNvSpPr>
            <a:spLocks noChangeShapeType="1"/>
          </p:cNvSpPr>
          <p:nvPr/>
        </p:nvSpPr>
        <p:spPr bwMode="auto">
          <a:xfrm flipH="1" flipV="1">
            <a:off x="1632315" y="2192210"/>
            <a:ext cx="4526659" cy="3022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416279" y="1745958"/>
            <a:ext cx="7236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 dirty="0">
                <a:solidFill>
                  <a:srgbClr val="0000FF"/>
                </a:solidFill>
              </a:rPr>
              <a:t>DGND</a:t>
            </a:r>
          </a:p>
        </p:txBody>
      </p:sp>
      <p:sp>
        <p:nvSpPr>
          <p:cNvPr id="91" name="Text Box 32"/>
          <p:cNvSpPr txBox="1">
            <a:spLocks noChangeArrowheads="1"/>
          </p:cNvSpPr>
          <p:nvPr/>
        </p:nvSpPr>
        <p:spPr bwMode="auto">
          <a:xfrm>
            <a:off x="3383896" y="1961982"/>
            <a:ext cx="756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 dirty="0">
                <a:solidFill>
                  <a:srgbClr val="0000FF"/>
                </a:solidFill>
              </a:rPr>
              <a:t>AGND</a:t>
            </a:r>
          </a:p>
        </p:txBody>
      </p:sp>
      <p:sp>
        <p:nvSpPr>
          <p:cNvPr id="92" name="Line 33"/>
          <p:cNvSpPr>
            <a:spLocks noChangeShapeType="1"/>
          </p:cNvSpPr>
          <p:nvPr/>
        </p:nvSpPr>
        <p:spPr bwMode="auto">
          <a:xfrm flipV="1">
            <a:off x="6305498" y="2224739"/>
            <a:ext cx="0" cy="3199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" name="Line 35"/>
          <p:cNvSpPr>
            <a:spLocks noChangeShapeType="1"/>
          </p:cNvSpPr>
          <p:nvPr/>
        </p:nvSpPr>
        <p:spPr bwMode="auto">
          <a:xfrm flipV="1">
            <a:off x="5482811" y="2231571"/>
            <a:ext cx="0" cy="3199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6" name="Line 37"/>
          <p:cNvSpPr>
            <a:spLocks noChangeShapeType="1"/>
          </p:cNvSpPr>
          <p:nvPr/>
        </p:nvSpPr>
        <p:spPr bwMode="auto">
          <a:xfrm flipV="1">
            <a:off x="4602389" y="2224739"/>
            <a:ext cx="0" cy="3199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8" name="Line 39"/>
          <p:cNvSpPr>
            <a:spLocks noChangeShapeType="1"/>
          </p:cNvSpPr>
          <p:nvPr/>
        </p:nvSpPr>
        <p:spPr bwMode="auto">
          <a:xfrm>
            <a:off x="4389604" y="1528958"/>
            <a:ext cx="176804" cy="32833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2627784" y="1889974"/>
            <a:ext cx="648072" cy="413174"/>
          </a:xfrm>
          <a:prstGeom prst="rect">
            <a:avLst/>
          </a:prstGeom>
          <a:solidFill>
            <a:srgbClr val="FFFF99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2267744" y="1097886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 dirty="0"/>
              <a:t>Distribution </a:t>
            </a:r>
            <a:r>
              <a:rPr lang="en-GB" sz="1400" b="1" dirty="0" smtClean="0"/>
              <a:t>Board</a:t>
            </a:r>
            <a:endParaRPr lang="en-GB" sz="1200" b="1" i="1" dirty="0"/>
          </a:p>
        </p:txBody>
      </p: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323528" y="1385918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 dirty="0">
                <a:solidFill>
                  <a:srgbClr val="0000FF"/>
                </a:solidFill>
              </a:rPr>
              <a:t>LV </a:t>
            </a:r>
            <a:r>
              <a:rPr lang="en-GB" sz="1400" b="1" dirty="0" smtClean="0">
                <a:solidFill>
                  <a:srgbClr val="0000FF"/>
                </a:solidFill>
              </a:rPr>
              <a:t>Current returns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110" name="Line 51"/>
          <p:cNvSpPr>
            <a:spLocks noChangeShapeType="1"/>
          </p:cNvSpPr>
          <p:nvPr/>
        </p:nvSpPr>
        <p:spPr bwMode="auto">
          <a:xfrm flipV="1">
            <a:off x="4153872" y="2544690"/>
            <a:ext cx="0" cy="647871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2" name="Oval 53"/>
          <p:cNvSpPr>
            <a:spLocks noChangeArrowheads="1"/>
          </p:cNvSpPr>
          <p:nvPr/>
        </p:nvSpPr>
        <p:spPr bwMode="auto">
          <a:xfrm>
            <a:off x="4566408" y="2507116"/>
            <a:ext cx="61166" cy="5351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" name="Oval 55"/>
          <p:cNvSpPr>
            <a:spLocks noChangeArrowheads="1"/>
          </p:cNvSpPr>
          <p:nvPr/>
        </p:nvSpPr>
        <p:spPr bwMode="auto">
          <a:xfrm>
            <a:off x="5450429" y="2513948"/>
            <a:ext cx="61166" cy="5351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" name="Oval 57"/>
          <p:cNvSpPr>
            <a:spLocks noChangeArrowheads="1"/>
          </p:cNvSpPr>
          <p:nvPr/>
        </p:nvSpPr>
        <p:spPr bwMode="auto">
          <a:xfrm>
            <a:off x="6275515" y="2521917"/>
            <a:ext cx="61166" cy="5351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7" name="Oval 58"/>
          <p:cNvSpPr>
            <a:spLocks noChangeArrowheads="1"/>
          </p:cNvSpPr>
          <p:nvPr/>
        </p:nvSpPr>
        <p:spPr bwMode="auto">
          <a:xfrm>
            <a:off x="4116693" y="2508254"/>
            <a:ext cx="61166" cy="535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8" name="Oval 59"/>
          <p:cNvSpPr>
            <a:spLocks noChangeArrowheads="1"/>
          </p:cNvSpPr>
          <p:nvPr/>
        </p:nvSpPr>
        <p:spPr bwMode="auto">
          <a:xfrm>
            <a:off x="4125089" y="3172066"/>
            <a:ext cx="61167" cy="5351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9" name="Rectangle 60"/>
          <p:cNvSpPr>
            <a:spLocks noChangeArrowheads="1"/>
          </p:cNvSpPr>
          <p:nvPr/>
        </p:nvSpPr>
        <p:spPr bwMode="auto">
          <a:xfrm>
            <a:off x="2126851" y="3470382"/>
            <a:ext cx="242267" cy="2413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" name="Line 63"/>
          <p:cNvSpPr>
            <a:spLocks noChangeShapeType="1"/>
          </p:cNvSpPr>
          <p:nvPr/>
        </p:nvSpPr>
        <p:spPr bwMode="auto">
          <a:xfrm flipV="1">
            <a:off x="1450948" y="3609293"/>
            <a:ext cx="759855" cy="3638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" name="Line 64"/>
          <p:cNvSpPr>
            <a:spLocks noChangeShapeType="1"/>
          </p:cNvSpPr>
          <p:nvPr/>
        </p:nvSpPr>
        <p:spPr bwMode="auto">
          <a:xfrm flipH="1">
            <a:off x="3131840" y="2814540"/>
            <a:ext cx="1164754" cy="731617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5" name="Line 66"/>
          <p:cNvSpPr>
            <a:spLocks noChangeShapeType="1"/>
          </p:cNvSpPr>
          <p:nvPr/>
        </p:nvSpPr>
        <p:spPr bwMode="auto">
          <a:xfrm flipV="1">
            <a:off x="2365349" y="3559193"/>
            <a:ext cx="778293" cy="8395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7" name="Line 68"/>
          <p:cNvSpPr>
            <a:spLocks noChangeShapeType="1"/>
          </p:cNvSpPr>
          <p:nvPr/>
        </p:nvSpPr>
        <p:spPr bwMode="auto">
          <a:xfrm flipV="1">
            <a:off x="2372906" y="3644590"/>
            <a:ext cx="896668" cy="6126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" name="Line 69"/>
          <p:cNvSpPr>
            <a:spLocks noChangeShapeType="1"/>
          </p:cNvSpPr>
          <p:nvPr/>
        </p:nvSpPr>
        <p:spPr bwMode="auto">
          <a:xfrm flipV="1">
            <a:off x="3275570" y="2898086"/>
            <a:ext cx="1008398" cy="754475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9" name="Line 70"/>
          <p:cNvSpPr>
            <a:spLocks noChangeShapeType="1"/>
          </p:cNvSpPr>
          <p:nvPr/>
        </p:nvSpPr>
        <p:spPr bwMode="auto">
          <a:xfrm>
            <a:off x="2219200" y="3564887"/>
            <a:ext cx="0" cy="72871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0" name="Oval 71"/>
          <p:cNvSpPr>
            <a:spLocks noChangeArrowheads="1"/>
          </p:cNvSpPr>
          <p:nvPr/>
        </p:nvSpPr>
        <p:spPr bwMode="auto">
          <a:xfrm>
            <a:off x="2177223" y="3577412"/>
            <a:ext cx="59967" cy="5351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1" name="Line 72"/>
          <p:cNvSpPr>
            <a:spLocks noChangeShapeType="1"/>
          </p:cNvSpPr>
          <p:nvPr/>
        </p:nvSpPr>
        <p:spPr bwMode="auto">
          <a:xfrm flipH="1">
            <a:off x="2328173" y="3703798"/>
            <a:ext cx="1365" cy="1537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2" name="Line 73"/>
          <p:cNvSpPr>
            <a:spLocks noChangeShapeType="1"/>
          </p:cNvSpPr>
          <p:nvPr/>
        </p:nvSpPr>
        <p:spPr bwMode="auto">
          <a:xfrm>
            <a:off x="2350235" y="3847199"/>
            <a:ext cx="5063442" cy="58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" name="Line 74"/>
          <p:cNvSpPr>
            <a:spLocks noChangeShapeType="1"/>
          </p:cNvSpPr>
          <p:nvPr/>
        </p:nvSpPr>
        <p:spPr bwMode="auto">
          <a:xfrm flipH="1" flipV="1">
            <a:off x="2304893" y="2275336"/>
            <a:ext cx="3057" cy="1187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4" name="Line 75"/>
          <p:cNvSpPr>
            <a:spLocks noChangeShapeType="1"/>
          </p:cNvSpPr>
          <p:nvPr/>
        </p:nvSpPr>
        <p:spPr bwMode="auto">
          <a:xfrm flipV="1">
            <a:off x="2322343" y="1663404"/>
            <a:ext cx="0" cy="269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5" name="Line 76"/>
          <p:cNvSpPr>
            <a:spLocks noChangeShapeType="1"/>
          </p:cNvSpPr>
          <p:nvPr/>
        </p:nvSpPr>
        <p:spPr bwMode="auto">
          <a:xfrm>
            <a:off x="2339752" y="1673950"/>
            <a:ext cx="5075124" cy="3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6" name="Line 77"/>
          <p:cNvSpPr>
            <a:spLocks noChangeShapeType="1"/>
          </p:cNvSpPr>
          <p:nvPr/>
        </p:nvSpPr>
        <p:spPr bwMode="auto">
          <a:xfrm flipH="1">
            <a:off x="7404874" y="1678206"/>
            <a:ext cx="408" cy="21738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7" name="Line 78"/>
          <p:cNvSpPr>
            <a:spLocks noChangeShapeType="1"/>
          </p:cNvSpPr>
          <p:nvPr/>
        </p:nvSpPr>
        <p:spPr bwMode="auto">
          <a:xfrm>
            <a:off x="2220400" y="3564887"/>
            <a:ext cx="8395" cy="80841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8" name="Text Box 79"/>
          <p:cNvSpPr txBox="1">
            <a:spLocks noChangeArrowheads="1"/>
          </p:cNvSpPr>
          <p:nvPr/>
        </p:nvSpPr>
        <p:spPr bwMode="auto">
          <a:xfrm>
            <a:off x="7572078" y="1787192"/>
            <a:ext cx="11763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 smtClean="0"/>
              <a:t>Coax cables</a:t>
            </a:r>
            <a:endParaRPr lang="en-GB" dirty="0"/>
          </a:p>
        </p:txBody>
      </p:sp>
      <p:sp>
        <p:nvSpPr>
          <p:cNvPr id="139" name="Line 80"/>
          <p:cNvSpPr>
            <a:spLocks noChangeShapeType="1"/>
          </p:cNvSpPr>
          <p:nvPr/>
        </p:nvSpPr>
        <p:spPr bwMode="auto">
          <a:xfrm flipH="1">
            <a:off x="6334448" y="2045426"/>
            <a:ext cx="1237630" cy="41317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" name="Rectangle 83"/>
          <p:cNvSpPr>
            <a:spLocks noChangeArrowheads="1"/>
          </p:cNvSpPr>
          <p:nvPr/>
        </p:nvSpPr>
        <p:spPr bwMode="auto">
          <a:xfrm>
            <a:off x="395536" y="3258126"/>
            <a:ext cx="1342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>
                <a:solidFill>
                  <a:srgbClr val="FF0000"/>
                </a:solidFill>
              </a:rPr>
              <a:t>HV connector</a:t>
            </a:r>
          </a:p>
        </p:txBody>
      </p:sp>
      <p:sp>
        <p:nvSpPr>
          <p:cNvPr id="143" name="Line 84"/>
          <p:cNvSpPr>
            <a:spLocks noChangeShapeType="1"/>
          </p:cNvSpPr>
          <p:nvPr/>
        </p:nvSpPr>
        <p:spPr bwMode="auto">
          <a:xfrm>
            <a:off x="1763688" y="3474150"/>
            <a:ext cx="2880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5" name="Line 86"/>
          <p:cNvSpPr>
            <a:spLocks noChangeShapeType="1"/>
          </p:cNvSpPr>
          <p:nvPr/>
        </p:nvSpPr>
        <p:spPr bwMode="auto">
          <a:xfrm flipV="1">
            <a:off x="2434720" y="3496512"/>
            <a:ext cx="654469" cy="1722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8" name="Text Box 99"/>
          <p:cNvSpPr txBox="1">
            <a:spLocks noChangeArrowheads="1"/>
          </p:cNvSpPr>
          <p:nvPr/>
        </p:nvSpPr>
        <p:spPr bwMode="auto">
          <a:xfrm>
            <a:off x="179512" y="1817966"/>
            <a:ext cx="1440160" cy="52322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 dirty="0"/>
              <a:t>Floating LV Power supply</a:t>
            </a:r>
            <a:endParaRPr lang="en-GB" sz="1400" dirty="0"/>
          </a:p>
        </p:txBody>
      </p:sp>
      <p:sp>
        <p:nvSpPr>
          <p:cNvPr id="160" name="Rettangolo 159"/>
          <p:cNvSpPr/>
          <p:nvPr/>
        </p:nvSpPr>
        <p:spPr>
          <a:xfrm>
            <a:off x="5980842" y="1890486"/>
            <a:ext cx="648282" cy="413174"/>
          </a:xfrm>
          <a:prstGeom prst="rect">
            <a:avLst/>
          </a:prstGeom>
          <a:solidFill>
            <a:srgbClr val="92D05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" name="Rettangolo 162"/>
          <p:cNvSpPr/>
          <p:nvPr/>
        </p:nvSpPr>
        <p:spPr>
          <a:xfrm>
            <a:off x="5155755" y="1890486"/>
            <a:ext cx="648282" cy="413174"/>
          </a:xfrm>
          <a:prstGeom prst="rect">
            <a:avLst/>
          </a:prstGeom>
          <a:solidFill>
            <a:srgbClr val="92D05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4" name="Rettangolo 163"/>
          <p:cNvSpPr/>
          <p:nvPr/>
        </p:nvSpPr>
        <p:spPr>
          <a:xfrm>
            <a:off x="4271735" y="1890486"/>
            <a:ext cx="648282" cy="413174"/>
          </a:xfrm>
          <a:prstGeom prst="rect">
            <a:avLst/>
          </a:prstGeom>
          <a:solidFill>
            <a:srgbClr val="92D05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6" name="Ovale 165"/>
          <p:cNvSpPr/>
          <p:nvPr/>
        </p:nvSpPr>
        <p:spPr>
          <a:xfrm rot="19826648">
            <a:off x="3408563" y="3296209"/>
            <a:ext cx="235739" cy="3082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7" name="Rettangolo 166"/>
          <p:cNvSpPr/>
          <p:nvPr/>
        </p:nvSpPr>
        <p:spPr>
          <a:xfrm>
            <a:off x="3707904" y="3546158"/>
            <a:ext cx="1498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GB" sz="1400" b="1" dirty="0" smtClean="0">
                <a:solidFill>
                  <a:srgbClr val="FF0000"/>
                </a:solidFill>
              </a:rPr>
              <a:t>HV current return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169" name="Connettore 1 168"/>
          <p:cNvCxnSpPr/>
          <p:nvPr/>
        </p:nvCxnSpPr>
        <p:spPr>
          <a:xfrm>
            <a:off x="4389604" y="1993779"/>
            <a:ext cx="0" cy="258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1 170"/>
          <p:cNvCxnSpPr/>
          <p:nvPr/>
        </p:nvCxnSpPr>
        <p:spPr>
          <a:xfrm>
            <a:off x="5332560" y="1993779"/>
            <a:ext cx="0" cy="258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1 171"/>
          <p:cNvCxnSpPr/>
          <p:nvPr/>
        </p:nvCxnSpPr>
        <p:spPr>
          <a:xfrm>
            <a:off x="6157646" y="1993779"/>
            <a:ext cx="0" cy="258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Line 39"/>
          <p:cNvSpPr>
            <a:spLocks noChangeShapeType="1"/>
          </p:cNvSpPr>
          <p:nvPr/>
        </p:nvSpPr>
        <p:spPr bwMode="auto">
          <a:xfrm>
            <a:off x="2915816" y="1529934"/>
            <a:ext cx="104796" cy="32833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111" name="Connettore 2 110"/>
          <p:cNvCxnSpPr/>
          <p:nvPr/>
        </p:nvCxnSpPr>
        <p:spPr>
          <a:xfrm flipH="1" flipV="1">
            <a:off x="3635896" y="3546158"/>
            <a:ext cx="144016" cy="1440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ine 86"/>
          <p:cNvSpPr>
            <a:spLocks noChangeShapeType="1"/>
          </p:cNvSpPr>
          <p:nvPr/>
        </p:nvSpPr>
        <p:spPr bwMode="auto">
          <a:xfrm flipV="1">
            <a:off x="1691680" y="2321274"/>
            <a:ext cx="498103" cy="74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1" name="Ovale 140"/>
          <p:cNvSpPr/>
          <p:nvPr/>
        </p:nvSpPr>
        <p:spPr>
          <a:xfrm>
            <a:off x="1824386" y="1928057"/>
            <a:ext cx="235739" cy="3082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Line 84"/>
          <p:cNvSpPr>
            <a:spLocks noChangeShapeType="1"/>
          </p:cNvSpPr>
          <p:nvPr/>
        </p:nvSpPr>
        <p:spPr bwMode="auto">
          <a:xfrm>
            <a:off x="1763688" y="1601942"/>
            <a:ext cx="144016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1" name="CasellaDiTesto 150"/>
          <p:cNvSpPr txBox="1"/>
          <p:nvPr/>
        </p:nvSpPr>
        <p:spPr>
          <a:xfrm>
            <a:off x="2699792" y="2610054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(1)</a:t>
            </a:r>
            <a:endParaRPr lang="it-IT" sz="1400" b="1" dirty="0"/>
          </a:p>
        </p:txBody>
      </p:sp>
      <p:sp>
        <p:nvSpPr>
          <p:cNvPr id="152" name="Rettangolo 151"/>
          <p:cNvSpPr/>
          <p:nvPr/>
        </p:nvSpPr>
        <p:spPr>
          <a:xfrm>
            <a:off x="2267744" y="3166373"/>
            <a:ext cx="388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(2)</a:t>
            </a:r>
            <a:endParaRPr lang="it-IT" sz="1400" b="1" dirty="0"/>
          </a:p>
        </p:txBody>
      </p:sp>
      <p:sp>
        <p:nvSpPr>
          <p:cNvPr id="93" name="Stella a 6 punte 92"/>
          <p:cNvSpPr/>
          <p:nvPr/>
        </p:nvSpPr>
        <p:spPr>
          <a:xfrm>
            <a:off x="2123728" y="2919790"/>
            <a:ext cx="360040" cy="410344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7" name="Connettore 1 96"/>
          <p:cNvCxnSpPr>
            <a:stCxn id="67" idx="0"/>
            <a:endCxn id="93" idx="0"/>
          </p:cNvCxnSpPr>
          <p:nvPr/>
        </p:nvCxnSpPr>
        <p:spPr>
          <a:xfrm flipH="1">
            <a:off x="2483768" y="2541274"/>
            <a:ext cx="1575356" cy="481102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igura a mano libera 106"/>
          <p:cNvSpPr/>
          <p:nvPr/>
        </p:nvSpPr>
        <p:spPr>
          <a:xfrm>
            <a:off x="2372906" y="3114110"/>
            <a:ext cx="254878" cy="453479"/>
          </a:xfrm>
          <a:custGeom>
            <a:avLst/>
            <a:gdLst>
              <a:gd name="connsiteX0" fmla="*/ 0 w 311098"/>
              <a:gd name="connsiteY0" fmla="*/ 627233 h 627233"/>
              <a:gd name="connsiteX1" fmla="*/ 264496 w 311098"/>
              <a:gd name="connsiteY1" fmla="*/ 498763 h 627233"/>
              <a:gd name="connsiteX2" fmla="*/ 279610 w 311098"/>
              <a:gd name="connsiteY2" fmla="*/ 158697 h 627233"/>
              <a:gd name="connsiteX3" fmla="*/ 75570 w 311098"/>
              <a:gd name="connsiteY3" fmla="*/ 0 h 62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098" h="627233">
                <a:moveTo>
                  <a:pt x="0" y="627233"/>
                </a:moveTo>
                <a:cubicBezTo>
                  <a:pt x="108947" y="602042"/>
                  <a:pt x="217894" y="576852"/>
                  <a:pt x="264496" y="498763"/>
                </a:cubicBezTo>
                <a:cubicBezTo>
                  <a:pt x="311098" y="420674"/>
                  <a:pt x="311098" y="241824"/>
                  <a:pt x="279610" y="158697"/>
                </a:cubicBezTo>
                <a:cubicBezTo>
                  <a:pt x="248122" y="75570"/>
                  <a:pt x="161846" y="37785"/>
                  <a:pt x="75570" y="0"/>
                </a:cubicBezTo>
              </a:path>
            </a:pathLst>
          </a:custGeom>
          <a:ln w="444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CasellaDiTesto 108"/>
          <p:cNvSpPr txBox="1"/>
          <p:nvPr/>
        </p:nvSpPr>
        <p:spPr>
          <a:xfrm>
            <a:off x="2267744" y="3906198"/>
            <a:ext cx="6696744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Define the </a:t>
            </a:r>
            <a:r>
              <a:rPr lang="en-US" sz="1600" b="1" i="1" dirty="0" smtClean="0">
                <a:solidFill>
                  <a:srgbClr val="FF0000"/>
                </a:solidFill>
              </a:rPr>
              <a:t>STAR Center </a:t>
            </a:r>
            <a:r>
              <a:rPr lang="en-US" sz="1600" b="1" dirty="0" smtClean="0"/>
              <a:t>on the front panel (close to HV connector)</a:t>
            </a:r>
          </a:p>
          <a:p>
            <a:pPr lvl="1"/>
            <a:r>
              <a:rPr lang="en-US" sz="1600" i="1" dirty="0" smtClean="0"/>
              <a:t> </a:t>
            </a:r>
            <a:r>
              <a:rPr lang="en-US" sz="1600" dirty="0" smtClean="0"/>
              <a:t>(1) Connect the Cu Foil (AGND) to Star Center with Cu braid</a:t>
            </a:r>
          </a:p>
          <a:p>
            <a:pPr lvl="1"/>
            <a:r>
              <a:rPr lang="en-US" sz="1600" i="1" dirty="0" smtClean="0"/>
              <a:t> </a:t>
            </a:r>
            <a:r>
              <a:rPr lang="en-US" sz="1600" dirty="0" smtClean="0"/>
              <a:t>(2)</a:t>
            </a:r>
            <a:r>
              <a:rPr lang="en-US" sz="1600" i="1" dirty="0" smtClean="0"/>
              <a:t> </a:t>
            </a:r>
            <a:r>
              <a:rPr lang="en-US" sz="1600" dirty="0" smtClean="0"/>
              <a:t>Connect the HV </a:t>
            </a:r>
            <a:r>
              <a:rPr lang="en-US" sz="1600" dirty="0" err="1" smtClean="0"/>
              <a:t>c.r</a:t>
            </a:r>
            <a:r>
              <a:rPr lang="en-US" sz="1600" dirty="0" smtClean="0"/>
              <a:t>. (from HV connect.) to Star Center with Cu braid</a:t>
            </a:r>
          </a:p>
          <a:p>
            <a:pPr lvl="1"/>
            <a:r>
              <a:rPr lang="en-US" sz="1600" dirty="0" smtClean="0"/>
              <a:t> 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1691680" y="2826078"/>
            <a:ext cx="222703" cy="355600"/>
            <a:chOff x="2757" y="2478"/>
            <a:chExt cx="152" cy="224"/>
          </a:xfrm>
        </p:grpSpPr>
        <p:grpSp>
          <p:nvGrpSpPr>
            <p:cNvPr id="3" name="Group 105"/>
            <p:cNvGrpSpPr>
              <a:grpSpLocks/>
            </p:cNvGrpSpPr>
            <p:nvPr/>
          </p:nvGrpSpPr>
          <p:grpSpPr bwMode="auto">
            <a:xfrm>
              <a:off x="2757" y="2614"/>
              <a:ext cx="152" cy="88"/>
              <a:chOff x="2757" y="2614"/>
              <a:chExt cx="152" cy="88"/>
            </a:xfrm>
          </p:grpSpPr>
          <p:sp>
            <p:nvSpPr>
              <p:cNvPr id="153" name="Line 106"/>
              <p:cNvSpPr>
                <a:spLocks noChangeShapeType="1"/>
              </p:cNvSpPr>
              <p:nvPr/>
            </p:nvSpPr>
            <p:spPr bwMode="auto">
              <a:xfrm>
                <a:off x="2808" y="2658"/>
                <a:ext cx="102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" name="Line 107"/>
              <p:cNvSpPr>
                <a:spLocks noChangeShapeType="1"/>
              </p:cNvSpPr>
              <p:nvPr/>
            </p:nvSpPr>
            <p:spPr bwMode="auto">
              <a:xfrm flipH="1">
                <a:off x="2857" y="2658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5" name="Line 108"/>
              <p:cNvSpPr>
                <a:spLocks noChangeShapeType="1"/>
              </p:cNvSpPr>
              <p:nvPr/>
            </p:nvSpPr>
            <p:spPr bwMode="auto">
              <a:xfrm flipH="1">
                <a:off x="2756" y="2658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6" name="Line 109"/>
              <p:cNvSpPr>
                <a:spLocks noChangeShapeType="1"/>
              </p:cNvSpPr>
              <p:nvPr/>
            </p:nvSpPr>
            <p:spPr bwMode="auto">
              <a:xfrm flipH="1">
                <a:off x="2807" y="2658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7" name="Line 110"/>
              <p:cNvSpPr>
                <a:spLocks noChangeShapeType="1"/>
              </p:cNvSpPr>
              <p:nvPr/>
            </p:nvSpPr>
            <p:spPr bwMode="auto">
              <a:xfrm flipV="1">
                <a:off x="2859" y="2613"/>
                <a:ext cx="1" cy="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9" name="Line 111"/>
            <p:cNvSpPr>
              <a:spLocks noChangeShapeType="1"/>
            </p:cNvSpPr>
            <p:nvPr/>
          </p:nvSpPr>
          <p:spPr bwMode="auto">
            <a:xfrm flipV="1">
              <a:off x="2861" y="2477"/>
              <a:ext cx="1" cy="14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2" name="CasellaDiTesto 161"/>
          <p:cNvSpPr txBox="1"/>
          <p:nvPr/>
        </p:nvSpPr>
        <p:spPr>
          <a:xfrm>
            <a:off x="2267744" y="5130334"/>
            <a:ext cx="6624736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The Al enclosure must be tied to safety GND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sz="1600" dirty="0" smtClean="0"/>
              <a:t>RPC is mechanically connected to Yoke (Now in mounting on post)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Proper connection (short) from Chamber to Yoke with wide Cu braid </a:t>
            </a:r>
          </a:p>
        </p:txBody>
      </p:sp>
      <p:sp>
        <p:nvSpPr>
          <p:cNvPr id="165" name="CasellaDiTesto 164"/>
          <p:cNvSpPr txBox="1"/>
          <p:nvPr/>
        </p:nvSpPr>
        <p:spPr>
          <a:xfrm>
            <a:off x="107504" y="566124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  </a:t>
            </a:r>
            <a:endParaRPr lang="it-IT" dirty="0"/>
          </a:p>
        </p:txBody>
      </p:sp>
      <p:sp>
        <p:nvSpPr>
          <p:cNvPr id="168" name="CasellaDiTesto 167"/>
          <p:cNvSpPr txBox="1"/>
          <p:nvPr/>
        </p:nvSpPr>
        <p:spPr>
          <a:xfrm>
            <a:off x="2267744" y="6138446"/>
            <a:ext cx="664765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LV-HV-Signal-DCS shields connected to front-panel with short connections</a:t>
            </a:r>
          </a:p>
        </p:txBody>
      </p:sp>
      <p:sp>
        <p:nvSpPr>
          <p:cNvPr id="103" name="Line 86"/>
          <p:cNvSpPr>
            <a:spLocks noChangeShapeType="1"/>
          </p:cNvSpPr>
          <p:nvPr/>
        </p:nvSpPr>
        <p:spPr bwMode="auto">
          <a:xfrm flipV="1">
            <a:off x="2411760" y="3685981"/>
            <a:ext cx="965754" cy="419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5" name="Line 86"/>
          <p:cNvSpPr>
            <a:spLocks noChangeShapeType="1"/>
          </p:cNvSpPr>
          <p:nvPr/>
        </p:nvSpPr>
        <p:spPr bwMode="auto">
          <a:xfrm flipV="1">
            <a:off x="3347864" y="2970094"/>
            <a:ext cx="936104" cy="72427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6" name="Line 86"/>
          <p:cNvSpPr>
            <a:spLocks noChangeShapeType="1"/>
          </p:cNvSpPr>
          <p:nvPr/>
        </p:nvSpPr>
        <p:spPr bwMode="auto">
          <a:xfrm flipV="1">
            <a:off x="3130378" y="2829245"/>
            <a:ext cx="1029730" cy="65079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175" name="Connettore 1 174"/>
          <p:cNvCxnSpPr/>
          <p:nvPr/>
        </p:nvCxnSpPr>
        <p:spPr>
          <a:xfrm flipH="1">
            <a:off x="1835696" y="2820350"/>
            <a:ext cx="461277" cy="57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1691680" y="1889974"/>
            <a:ext cx="498103" cy="74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0" name="Group 119"/>
          <p:cNvGrpSpPr/>
          <p:nvPr/>
        </p:nvGrpSpPr>
        <p:grpSpPr>
          <a:xfrm>
            <a:off x="0" y="0"/>
            <a:ext cx="9144000" cy="1143000"/>
            <a:chOff x="0" y="0"/>
            <a:chExt cx="9144000" cy="1261884"/>
          </a:xfrm>
        </p:grpSpPr>
        <p:sp>
          <p:nvSpPr>
            <p:cNvPr id="124" name="TextBox 123"/>
            <p:cNvSpPr txBox="1"/>
            <p:nvPr/>
          </p:nvSpPr>
          <p:spPr>
            <a:xfrm>
              <a:off x="0" y="0"/>
              <a:ext cx="9144000" cy="1261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Internal </a:t>
              </a:r>
              <a:r>
                <a:rPr lang="en-US" sz="4000" dirty="0" err="1" smtClean="0">
                  <a:solidFill>
                    <a:schemeClr val="bg1"/>
                  </a:solidFill>
                </a:rPr>
                <a:t>Gnd</a:t>
              </a:r>
              <a:r>
                <a:rPr lang="en-US" sz="4000" dirty="0" smtClean="0">
                  <a:solidFill>
                    <a:schemeClr val="bg1"/>
                  </a:solidFill>
                </a:rPr>
                <a:t> Connection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815" y="109666"/>
              <a:ext cx="820837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400" y="109666"/>
              <a:ext cx="846252" cy="880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</p:grpSp>
      <p:sp>
        <p:nvSpPr>
          <p:cNvPr id="144" name="Date Placeholder 1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CB06-DF3D-418F-96B1-EAAB068DDFEE}" type="datetime1">
              <a:rPr lang="en-US" smtClean="0"/>
              <a:t>7/24/2013</a:t>
            </a:fld>
            <a:endParaRPr lang="en-US"/>
          </a:p>
        </p:txBody>
      </p:sp>
      <p:sp>
        <p:nvSpPr>
          <p:cNvPr id="148" name="Footer Placeholder 1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 High Voltage (HV) and Low Voltage (LV) is required to power up 144 RPCs which will be installed on RE+4 and RE-4.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 The same solution from CAEN, Italy i.e. EASY3000 (Embedded Assembly </a:t>
            </a:r>
            <a:r>
              <a:rPr lang="en-US" dirty="0" err="1" smtClean="0">
                <a:solidFill>
                  <a:srgbClr val="7030A0"/>
                </a:solidFill>
              </a:rPr>
              <a:t>SYstem</a:t>
            </a:r>
            <a:r>
              <a:rPr lang="en-US" dirty="0" smtClean="0">
                <a:solidFill>
                  <a:srgbClr val="7030A0"/>
                </a:solidFill>
              </a:rPr>
              <a:t>) will be used for RE4 HV and LV system.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save cost for HV boards, HV distributor boxes will be produced locally as it was done previously for RE1, RE2 and RE3.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			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Introduction</a:t>
            </a:r>
            <a:endParaRPr lang="en-GB" sz="1200" b="1" dirty="0" smtClean="0"/>
          </a:p>
          <a:p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15" y="303969"/>
            <a:ext cx="820837" cy="762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228600"/>
            <a:ext cx="846252" cy="8462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6468-C301-4BB7-9D50-A1BCE56239C8}" type="datetime1">
              <a:rPr lang="en-US" smtClean="0"/>
              <a:t>7/24/2013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egnaposto numero diapositiva 37"/>
          <p:cNvSpPr>
            <a:spLocks noGrp="1"/>
          </p:cNvSpPr>
          <p:nvPr>
            <p:ph type="sldNum" sz="quarter" idx="12"/>
          </p:nvPr>
        </p:nvSpPr>
        <p:spPr>
          <a:xfrm>
            <a:off x="8244408" y="6376243"/>
            <a:ext cx="442392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9" name="Rectangle 193"/>
          <p:cNvSpPr>
            <a:spLocks noChangeArrowheads="1"/>
          </p:cNvSpPr>
          <p:nvPr/>
        </p:nvSpPr>
        <p:spPr bwMode="auto">
          <a:xfrm>
            <a:off x="6752876" y="4546601"/>
            <a:ext cx="492290" cy="16414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10800000">
            <a:off x="8043600" y="2163764"/>
            <a:ext cx="397201" cy="928687"/>
          </a:xfrm>
          <a:prstGeom prst="rect">
            <a:avLst/>
          </a:prstGeom>
          <a:solidFill>
            <a:srgbClr val="CCFFFF"/>
          </a:solidFill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vert="eaVert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Ctrl Board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1560" y="1945283"/>
            <a:ext cx="3487056" cy="285147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203848" y="937171"/>
            <a:ext cx="2016224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FF0000"/>
                </a:solidFill>
              </a:rPr>
              <a:t>HV 3-pole </a:t>
            </a:r>
            <a:r>
              <a:rPr lang="en-GB" sz="1400" dirty="0">
                <a:solidFill>
                  <a:srgbClr val="FF0000"/>
                </a:solidFill>
              </a:rPr>
              <a:t>shielded cable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355976" y="5113635"/>
            <a:ext cx="237626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00FF"/>
                </a:solidFill>
              </a:rPr>
              <a:t>LV 8-pole </a:t>
            </a:r>
            <a:r>
              <a:rPr lang="en-GB" sz="1600" dirty="0">
                <a:solidFill>
                  <a:srgbClr val="0000FF"/>
                </a:solidFill>
              </a:rPr>
              <a:t>shielded cable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899592" y="2233315"/>
            <a:ext cx="3024336" cy="2304256"/>
          </a:xfrm>
          <a:prstGeom prst="rect">
            <a:avLst/>
          </a:prstGeom>
          <a:solidFill>
            <a:srgbClr val="FF9900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088536" y="2809379"/>
            <a:ext cx="313542" cy="792088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 rot="-5400000">
            <a:off x="2979976" y="2937286"/>
            <a:ext cx="524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FEB</a:t>
            </a: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144909" y="2797944"/>
            <a:ext cx="1545733" cy="84138"/>
            <a:chOff x="2829" y="1400"/>
            <a:chExt cx="1055" cy="53"/>
          </a:xfrm>
        </p:grpSpPr>
        <p:sp>
          <p:nvSpPr>
            <p:cNvPr id="43" name="AutoShape 33"/>
            <p:cNvSpPr>
              <a:spLocks noChangeArrowheads="1"/>
            </p:cNvSpPr>
            <p:nvPr/>
          </p:nvSpPr>
          <p:spPr bwMode="auto">
            <a:xfrm>
              <a:off x="2829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AutoShape 34"/>
            <p:cNvSpPr>
              <a:spLocks noChangeArrowheads="1"/>
            </p:cNvSpPr>
            <p:nvPr/>
          </p:nvSpPr>
          <p:spPr bwMode="auto">
            <a:xfrm>
              <a:off x="2956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AutoShape 35"/>
            <p:cNvSpPr>
              <a:spLocks noChangeArrowheads="1"/>
            </p:cNvSpPr>
            <p:nvPr/>
          </p:nvSpPr>
          <p:spPr bwMode="auto">
            <a:xfrm>
              <a:off x="3090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AutoShape 36"/>
            <p:cNvSpPr>
              <a:spLocks noChangeArrowheads="1"/>
            </p:cNvSpPr>
            <p:nvPr/>
          </p:nvSpPr>
          <p:spPr bwMode="auto">
            <a:xfrm>
              <a:off x="3218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AutoShape 37"/>
            <p:cNvSpPr>
              <a:spLocks noChangeArrowheads="1"/>
            </p:cNvSpPr>
            <p:nvPr/>
          </p:nvSpPr>
          <p:spPr bwMode="auto">
            <a:xfrm>
              <a:off x="3357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AutoShape 38"/>
            <p:cNvSpPr>
              <a:spLocks noChangeArrowheads="1"/>
            </p:cNvSpPr>
            <p:nvPr/>
          </p:nvSpPr>
          <p:spPr bwMode="auto">
            <a:xfrm>
              <a:off x="3485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AutoShape 39"/>
            <p:cNvSpPr>
              <a:spLocks noChangeArrowheads="1"/>
            </p:cNvSpPr>
            <p:nvPr/>
          </p:nvSpPr>
          <p:spPr bwMode="auto">
            <a:xfrm>
              <a:off x="3618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AutoShape 40"/>
            <p:cNvSpPr>
              <a:spLocks noChangeArrowheads="1"/>
            </p:cNvSpPr>
            <p:nvPr/>
          </p:nvSpPr>
          <p:spPr bwMode="auto">
            <a:xfrm>
              <a:off x="3746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5727490" y="2674119"/>
            <a:ext cx="140654" cy="304800"/>
          </a:xfrm>
          <a:prstGeom prst="ellips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Oval 42"/>
          <p:cNvSpPr>
            <a:spLocks noChangeArrowheads="1"/>
          </p:cNvSpPr>
          <p:nvPr/>
        </p:nvSpPr>
        <p:spPr bwMode="auto">
          <a:xfrm>
            <a:off x="4206446" y="2674119"/>
            <a:ext cx="140654" cy="304800"/>
          </a:xfrm>
          <a:prstGeom prst="ellips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>
            <a:off x="4065791" y="2674119"/>
            <a:ext cx="1687853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" name="Line 44"/>
          <p:cNvSpPr>
            <a:spLocks noChangeShapeType="1"/>
          </p:cNvSpPr>
          <p:nvPr/>
        </p:nvSpPr>
        <p:spPr bwMode="auto">
          <a:xfrm>
            <a:off x="4074582" y="2978919"/>
            <a:ext cx="1687853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4139952" y="3025403"/>
            <a:ext cx="275028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 smtClean="0">
                <a:solidFill>
                  <a:srgbClr val="000000"/>
                </a:solidFill>
              </a:rPr>
              <a:t>6 x 40 poles LVDS </a:t>
            </a:r>
            <a:r>
              <a:rPr lang="en-GB" sz="1400" b="1" dirty="0">
                <a:solidFill>
                  <a:srgbClr val="000000"/>
                </a:solidFill>
              </a:rPr>
              <a:t>FEB Out and </a:t>
            </a:r>
            <a:r>
              <a:rPr lang="en-GB" sz="1400" b="1" dirty="0" smtClean="0">
                <a:solidFill>
                  <a:srgbClr val="000000"/>
                </a:solidFill>
              </a:rPr>
              <a:t>Test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57" name="AutoShape 47"/>
          <p:cNvSpPr>
            <a:spLocks noChangeArrowheads="1"/>
          </p:cNvSpPr>
          <p:nvPr/>
        </p:nvSpPr>
        <p:spPr bwMode="auto">
          <a:xfrm>
            <a:off x="4004255" y="2978919"/>
            <a:ext cx="140654" cy="152400"/>
          </a:xfrm>
          <a:custGeom>
            <a:avLst/>
            <a:gdLst>
              <a:gd name="T0" fmla="*/ 2147483647 w 96"/>
              <a:gd name="T1" fmla="*/ 0 h 96"/>
              <a:gd name="T2" fmla="*/ 2147483647 w 96"/>
              <a:gd name="T3" fmla="*/ 2147483647 h 96"/>
              <a:gd name="T4" fmla="*/ 0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96" y="0"/>
                </a:moveTo>
                <a:lnTo>
                  <a:pt x="96" y="96"/>
                </a:lnTo>
                <a:lnTo>
                  <a:pt x="0" y="96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Oval 55"/>
          <p:cNvSpPr>
            <a:spLocks noChangeArrowheads="1"/>
          </p:cNvSpPr>
          <p:nvPr/>
        </p:nvSpPr>
        <p:spPr bwMode="auto">
          <a:xfrm>
            <a:off x="5498707" y="4281686"/>
            <a:ext cx="123073" cy="228600"/>
          </a:xfrm>
          <a:prstGeom prst="ellips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Line 56"/>
          <p:cNvSpPr>
            <a:spLocks noChangeShapeType="1"/>
          </p:cNvSpPr>
          <p:nvPr/>
        </p:nvSpPr>
        <p:spPr bwMode="auto">
          <a:xfrm>
            <a:off x="4074582" y="4510286"/>
            <a:ext cx="1687853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" name="AutoShape 57"/>
          <p:cNvSpPr>
            <a:spLocks noChangeArrowheads="1"/>
          </p:cNvSpPr>
          <p:nvPr/>
        </p:nvSpPr>
        <p:spPr bwMode="auto">
          <a:xfrm>
            <a:off x="4004255" y="4510286"/>
            <a:ext cx="140654" cy="152400"/>
          </a:xfrm>
          <a:custGeom>
            <a:avLst/>
            <a:gdLst>
              <a:gd name="T0" fmla="*/ 2147483647 w 96"/>
              <a:gd name="T1" fmla="*/ 0 h 96"/>
              <a:gd name="T2" fmla="*/ 2147483647 w 96"/>
              <a:gd name="T3" fmla="*/ 2147483647 h 96"/>
              <a:gd name="T4" fmla="*/ 0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96" y="0"/>
                </a:moveTo>
                <a:lnTo>
                  <a:pt x="96" y="96"/>
                </a:lnTo>
                <a:lnTo>
                  <a:pt x="0" y="96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Oval 58"/>
          <p:cNvSpPr>
            <a:spLocks noChangeArrowheads="1"/>
          </p:cNvSpPr>
          <p:nvPr/>
        </p:nvSpPr>
        <p:spPr bwMode="auto">
          <a:xfrm>
            <a:off x="4139952" y="4281686"/>
            <a:ext cx="140654" cy="228600"/>
          </a:xfrm>
          <a:prstGeom prst="ellips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Text Box 59"/>
          <p:cNvSpPr txBox="1">
            <a:spLocks noChangeArrowheads="1"/>
          </p:cNvSpPr>
          <p:nvPr/>
        </p:nvSpPr>
        <p:spPr bwMode="auto">
          <a:xfrm>
            <a:off x="4168352" y="4037212"/>
            <a:ext cx="2294644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 smtClean="0">
                <a:solidFill>
                  <a:srgbClr val="000000"/>
                </a:solidFill>
              </a:rPr>
              <a:t>8 poles LVDS  I</a:t>
            </a:r>
            <a:r>
              <a:rPr lang="en-GB" sz="1200" b="1" baseline="30000" dirty="0" smtClean="0">
                <a:solidFill>
                  <a:srgbClr val="000000"/>
                </a:solidFill>
              </a:rPr>
              <a:t>2</a:t>
            </a:r>
            <a:r>
              <a:rPr lang="en-GB" sz="1200" b="1" dirty="0" smtClean="0">
                <a:solidFill>
                  <a:srgbClr val="000000"/>
                </a:solidFill>
              </a:rPr>
              <a:t>C </a:t>
            </a:r>
            <a:r>
              <a:rPr lang="en-GB" sz="1200" b="1" dirty="0">
                <a:solidFill>
                  <a:srgbClr val="000000"/>
                </a:solidFill>
              </a:rPr>
              <a:t>cable (</a:t>
            </a:r>
            <a:r>
              <a:rPr lang="en-GB" sz="1200" b="1" dirty="0" smtClean="0">
                <a:solidFill>
                  <a:srgbClr val="000000"/>
                </a:solidFill>
              </a:rPr>
              <a:t>SCL, SDA)</a:t>
            </a:r>
            <a:r>
              <a:rPr lang="ar-SA" sz="1200" b="1" dirty="0">
                <a:solidFill>
                  <a:srgbClr val="000000"/>
                </a:solidFill>
              </a:rPr>
              <a:t>‏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71" name="Line 60"/>
          <p:cNvSpPr>
            <a:spLocks noChangeShapeType="1"/>
          </p:cNvSpPr>
          <p:nvPr/>
        </p:nvSpPr>
        <p:spPr bwMode="auto">
          <a:xfrm>
            <a:off x="4074582" y="4281686"/>
            <a:ext cx="1687853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3" name="Oval 63"/>
          <p:cNvSpPr>
            <a:spLocks noChangeArrowheads="1"/>
          </p:cNvSpPr>
          <p:nvPr/>
        </p:nvSpPr>
        <p:spPr bwMode="auto">
          <a:xfrm>
            <a:off x="3960300" y="4624586"/>
            <a:ext cx="70327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Oval 66"/>
          <p:cNvSpPr>
            <a:spLocks noChangeArrowheads="1"/>
          </p:cNvSpPr>
          <p:nvPr/>
        </p:nvSpPr>
        <p:spPr bwMode="auto">
          <a:xfrm>
            <a:off x="3977882" y="3093219"/>
            <a:ext cx="70327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Oval 69"/>
          <p:cNvSpPr>
            <a:spLocks noChangeArrowheads="1"/>
          </p:cNvSpPr>
          <p:nvPr/>
        </p:nvSpPr>
        <p:spPr bwMode="auto">
          <a:xfrm>
            <a:off x="4105350" y="1204914"/>
            <a:ext cx="146515" cy="312737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Line 70"/>
          <p:cNvSpPr>
            <a:spLocks noChangeShapeType="1"/>
          </p:cNvSpPr>
          <p:nvPr/>
        </p:nvSpPr>
        <p:spPr bwMode="auto">
          <a:xfrm>
            <a:off x="4039418" y="1439864"/>
            <a:ext cx="1129630" cy="1587"/>
          </a:xfrm>
          <a:prstGeom prst="line">
            <a:avLst/>
          </a:prstGeom>
          <a:noFill/>
          <a:ln w="158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" name="Text Box 71"/>
          <p:cNvSpPr txBox="1">
            <a:spLocks noChangeArrowheads="1"/>
          </p:cNvSpPr>
          <p:nvPr/>
        </p:nvSpPr>
        <p:spPr bwMode="auto">
          <a:xfrm>
            <a:off x="762000" y="1219200"/>
            <a:ext cx="1849074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YOKE (Mounting Post)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6" name="Oval 76"/>
          <p:cNvSpPr>
            <a:spLocks noChangeArrowheads="1"/>
          </p:cNvSpPr>
          <p:nvPr/>
        </p:nvSpPr>
        <p:spPr bwMode="auto">
          <a:xfrm>
            <a:off x="2445336" y="1801391"/>
            <a:ext cx="165561" cy="2159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Line 79"/>
          <p:cNvSpPr>
            <a:spLocks noChangeShapeType="1"/>
          </p:cNvSpPr>
          <p:nvPr/>
        </p:nvSpPr>
        <p:spPr bwMode="auto">
          <a:xfrm flipH="1">
            <a:off x="4067944" y="1512890"/>
            <a:ext cx="106268" cy="504402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0" name="Oval 80"/>
          <p:cNvSpPr>
            <a:spLocks noChangeArrowheads="1"/>
          </p:cNvSpPr>
          <p:nvPr/>
        </p:nvSpPr>
        <p:spPr bwMode="auto">
          <a:xfrm>
            <a:off x="4168352" y="1498600"/>
            <a:ext cx="70327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045349" y="1514054"/>
            <a:ext cx="222703" cy="355600"/>
            <a:chOff x="1396" y="981"/>
            <a:chExt cx="152" cy="224"/>
          </a:xfrm>
        </p:grpSpPr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1396" y="1117"/>
              <a:ext cx="152" cy="88"/>
              <a:chOff x="1396" y="1117"/>
              <a:chExt cx="152" cy="88"/>
            </a:xfrm>
          </p:grpSpPr>
          <p:sp>
            <p:nvSpPr>
              <p:cNvPr id="97" name="Line 84"/>
              <p:cNvSpPr>
                <a:spLocks noChangeShapeType="1"/>
              </p:cNvSpPr>
              <p:nvPr/>
            </p:nvSpPr>
            <p:spPr bwMode="auto">
              <a:xfrm>
                <a:off x="1447" y="1161"/>
                <a:ext cx="102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Line 85"/>
              <p:cNvSpPr>
                <a:spLocks noChangeShapeType="1"/>
              </p:cNvSpPr>
              <p:nvPr/>
            </p:nvSpPr>
            <p:spPr bwMode="auto">
              <a:xfrm flipH="1">
                <a:off x="1497" y="1161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Line 86"/>
              <p:cNvSpPr>
                <a:spLocks noChangeShapeType="1"/>
              </p:cNvSpPr>
              <p:nvPr/>
            </p:nvSpPr>
            <p:spPr bwMode="auto">
              <a:xfrm flipH="1">
                <a:off x="1395" y="1161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" name="Line 87"/>
              <p:cNvSpPr>
                <a:spLocks noChangeShapeType="1"/>
              </p:cNvSpPr>
              <p:nvPr/>
            </p:nvSpPr>
            <p:spPr bwMode="auto">
              <a:xfrm flipH="1">
                <a:off x="1446" y="1161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1" name="Line 88"/>
              <p:cNvSpPr>
                <a:spLocks noChangeShapeType="1"/>
              </p:cNvSpPr>
              <p:nvPr/>
            </p:nvSpPr>
            <p:spPr bwMode="auto">
              <a:xfrm flipV="1">
                <a:off x="1498" y="1116"/>
                <a:ext cx="1" cy="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96" name="Line 89"/>
            <p:cNvSpPr>
              <a:spLocks noChangeShapeType="1"/>
            </p:cNvSpPr>
            <p:nvPr/>
          </p:nvSpPr>
          <p:spPr bwMode="auto">
            <a:xfrm flipV="1">
              <a:off x="1500" y="980"/>
              <a:ext cx="1" cy="14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" name="AutoShape 90"/>
          <p:cNvSpPr>
            <a:spLocks noChangeArrowheads="1"/>
          </p:cNvSpPr>
          <p:nvPr/>
        </p:nvSpPr>
        <p:spPr bwMode="auto">
          <a:xfrm>
            <a:off x="2197725" y="1455317"/>
            <a:ext cx="313542" cy="417513"/>
          </a:xfrm>
          <a:custGeom>
            <a:avLst/>
            <a:gdLst>
              <a:gd name="T0" fmla="*/ 2147483647 w 214"/>
              <a:gd name="T1" fmla="*/ 2147483647 h 263"/>
              <a:gd name="T2" fmla="*/ 2147483647 w 214"/>
              <a:gd name="T3" fmla="*/ 2147483647 h 263"/>
              <a:gd name="T4" fmla="*/ 0 w 214"/>
              <a:gd name="T5" fmla="*/ 2147483647 h 263"/>
              <a:gd name="T6" fmla="*/ 0 60000 65536"/>
              <a:gd name="T7" fmla="*/ 0 60000 65536"/>
              <a:gd name="T8" fmla="*/ 0 60000 65536"/>
              <a:gd name="T9" fmla="*/ 0 w 214"/>
              <a:gd name="T10" fmla="*/ 0 h 263"/>
              <a:gd name="T11" fmla="*/ 214 w 21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263">
                <a:moveTo>
                  <a:pt x="214" y="263"/>
                </a:moveTo>
                <a:cubicBezTo>
                  <a:pt x="203" y="172"/>
                  <a:pt x="205" y="72"/>
                  <a:pt x="169" y="36"/>
                </a:cubicBezTo>
                <a:cubicBezTo>
                  <a:pt x="133" y="0"/>
                  <a:pt x="35" y="42"/>
                  <a:pt x="0" y="44"/>
                </a:cubicBezTo>
              </a:path>
            </a:pathLst>
          </a:custGeom>
          <a:noFill/>
          <a:ln w="316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>
            <a:off x="4105350" y="1296989"/>
            <a:ext cx="1063699" cy="1587"/>
          </a:xfrm>
          <a:prstGeom prst="line">
            <a:avLst/>
          </a:prstGeom>
          <a:noFill/>
          <a:ln w="158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" name="Line 100"/>
          <p:cNvSpPr>
            <a:spLocks noChangeShapeType="1"/>
          </p:cNvSpPr>
          <p:nvPr/>
        </p:nvSpPr>
        <p:spPr bwMode="auto">
          <a:xfrm>
            <a:off x="4105350" y="1370014"/>
            <a:ext cx="1063699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3" name="Line 101"/>
          <p:cNvSpPr>
            <a:spLocks noChangeShapeType="1"/>
          </p:cNvSpPr>
          <p:nvPr/>
        </p:nvSpPr>
        <p:spPr bwMode="auto">
          <a:xfrm>
            <a:off x="4172746" y="1512889"/>
            <a:ext cx="996302" cy="1587"/>
          </a:xfrm>
          <a:prstGeom prst="line">
            <a:avLst/>
          </a:prstGeom>
          <a:noFill/>
          <a:ln w="1584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4" name="Line 102"/>
          <p:cNvSpPr>
            <a:spLocks noChangeShapeType="1"/>
          </p:cNvSpPr>
          <p:nvPr/>
        </p:nvSpPr>
        <p:spPr bwMode="auto">
          <a:xfrm>
            <a:off x="4172746" y="1206500"/>
            <a:ext cx="996302" cy="1588"/>
          </a:xfrm>
          <a:prstGeom prst="line">
            <a:avLst/>
          </a:prstGeom>
          <a:noFill/>
          <a:ln w="1584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5" name="Text Box 103"/>
          <p:cNvSpPr txBox="1">
            <a:spLocks noChangeArrowheads="1"/>
          </p:cNvSpPr>
          <p:nvPr/>
        </p:nvSpPr>
        <p:spPr bwMode="auto">
          <a:xfrm>
            <a:off x="7951368" y="1081089"/>
            <a:ext cx="925551" cy="586957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A3512N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in USC55</a:t>
            </a:r>
          </a:p>
        </p:txBody>
      </p:sp>
      <p:sp>
        <p:nvSpPr>
          <p:cNvPr id="142" name="Line 130"/>
          <p:cNvSpPr>
            <a:spLocks noChangeShapeType="1"/>
          </p:cNvSpPr>
          <p:nvPr/>
        </p:nvSpPr>
        <p:spPr bwMode="auto">
          <a:xfrm>
            <a:off x="3840159" y="4969075"/>
            <a:ext cx="587826" cy="144560"/>
          </a:xfrm>
          <a:prstGeom prst="line">
            <a:avLst/>
          </a:prstGeom>
          <a:noFill/>
          <a:ln w="1584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4" name="Line 132"/>
          <p:cNvSpPr>
            <a:spLocks noChangeShapeType="1"/>
          </p:cNvSpPr>
          <p:nvPr/>
        </p:nvSpPr>
        <p:spPr bwMode="auto">
          <a:xfrm flipH="1" flipV="1">
            <a:off x="3772761" y="4824611"/>
            <a:ext cx="68862" cy="146050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5" name="Oval 133"/>
          <p:cNvSpPr>
            <a:spLocks noChangeArrowheads="1"/>
          </p:cNvSpPr>
          <p:nvPr/>
        </p:nvSpPr>
        <p:spPr bwMode="auto">
          <a:xfrm>
            <a:off x="3995936" y="1945283"/>
            <a:ext cx="70327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Oval 134"/>
          <p:cNvSpPr>
            <a:spLocks noChangeArrowheads="1"/>
          </p:cNvSpPr>
          <p:nvPr/>
        </p:nvSpPr>
        <p:spPr bwMode="auto">
          <a:xfrm>
            <a:off x="3703899" y="4749999"/>
            <a:ext cx="70327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Line 135"/>
          <p:cNvSpPr>
            <a:spLocks noChangeShapeType="1"/>
          </p:cNvSpPr>
          <p:nvPr/>
        </p:nvSpPr>
        <p:spPr bwMode="auto">
          <a:xfrm flipH="1">
            <a:off x="3374239" y="2809379"/>
            <a:ext cx="765712" cy="1588"/>
          </a:xfrm>
          <a:prstGeom prst="line">
            <a:avLst/>
          </a:prstGeom>
          <a:noFill/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0" name="Rectangle 138"/>
          <p:cNvSpPr>
            <a:spLocks noChangeArrowheads="1"/>
          </p:cNvSpPr>
          <p:nvPr/>
        </p:nvSpPr>
        <p:spPr bwMode="auto">
          <a:xfrm>
            <a:off x="6496474" y="1873251"/>
            <a:ext cx="1929603" cy="4322763"/>
          </a:xfrm>
          <a:prstGeom prst="rect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Line 139"/>
          <p:cNvSpPr>
            <a:spLocks noChangeShapeType="1"/>
          </p:cNvSpPr>
          <p:nvPr/>
        </p:nvSpPr>
        <p:spPr bwMode="auto">
          <a:xfrm>
            <a:off x="6497940" y="2160589"/>
            <a:ext cx="1928137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" name="Text Box 140"/>
          <p:cNvSpPr txBox="1">
            <a:spLocks noChangeArrowheads="1"/>
          </p:cNvSpPr>
          <p:nvPr/>
        </p:nvSpPr>
        <p:spPr bwMode="auto">
          <a:xfrm>
            <a:off x="6497940" y="1897064"/>
            <a:ext cx="1928137" cy="371513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Tower </a:t>
            </a:r>
            <a:r>
              <a:rPr lang="en-GB" dirty="0" smtClean="0">
                <a:solidFill>
                  <a:srgbClr val="000000"/>
                </a:solidFill>
              </a:rPr>
              <a:t>RACK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4" name="Text Box 142"/>
          <p:cNvSpPr txBox="1">
            <a:spLocks noChangeArrowheads="1"/>
          </p:cNvSpPr>
          <p:nvPr/>
        </p:nvSpPr>
        <p:spPr bwMode="auto">
          <a:xfrm rot="10800000">
            <a:off x="6509832" y="2233314"/>
            <a:ext cx="366424" cy="864096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Link Board</a:t>
            </a:r>
          </a:p>
        </p:txBody>
      </p:sp>
      <p:sp>
        <p:nvSpPr>
          <p:cNvPr id="155" name="Line 143"/>
          <p:cNvSpPr>
            <a:spLocks noChangeShapeType="1"/>
          </p:cNvSpPr>
          <p:nvPr/>
        </p:nvSpPr>
        <p:spPr bwMode="auto">
          <a:xfrm>
            <a:off x="7229049" y="2665414"/>
            <a:ext cx="798507" cy="1587"/>
          </a:xfrm>
          <a:prstGeom prst="line">
            <a:avLst/>
          </a:prstGeom>
          <a:noFill/>
          <a:ln w="1584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6" name="Line 144"/>
          <p:cNvSpPr>
            <a:spLocks noChangeShapeType="1"/>
          </p:cNvSpPr>
          <p:nvPr/>
        </p:nvSpPr>
        <p:spPr bwMode="auto">
          <a:xfrm flipV="1">
            <a:off x="5724128" y="2666551"/>
            <a:ext cx="835132" cy="142828"/>
          </a:xfrm>
          <a:prstGeom prst="line">
            <a:avLst/>
          </a:prstGeom>
          <a:noFill/>
          <a:ln w="15840">
            <a:solidFill>
              <a:srgbClr val="3399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8" name="Line 147"/>
          <p:cNvSpPr>
            <a:spLocks noChangeShapeType="1"/>
          </p:cNvSpPr>
          <p:nvPr/>
        </p:nvSpPr>
        <p:spPr bwMode="auto">
          <a:xfrm>
            <a:off x="6497940" y="4537075"/>
            <a:ext cx="1928137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6" name="Rectangle 164"/>
          <p:cNvSpPr>
            <a:spLocks noChangeArrowheads="1"/>
          </p:cNvSpPr>
          <p:nvPr/>
        </p:nvSpPr>
        <p:spPr bwMode="auto">
          <a:xfrm rot="-5400000">
            <a:off x="6417221" y="5131113"/>
            <a:ext cx="123978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CAEN A3009</a:t>
            </a:r>
          </a:p>
        </p:txBody>
      </p:sp>
      <p:sp>
        <p:nvSpPr>
          <p:cNvPr id="177" name="Line 165"/>
          <p:cNvSpPr>
            <a:spLocks noChangeShapeType="1"/>
          </p:cNvSpPr>
          <p:nvPr/>
        </p:nvSpPr>
        <p:spPr bwMode="auto">
          <a:xfrm flipH="1">
            <a:off x="6496475" y="3097214"/>
            <a:ext cx="1931067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8" name="Text Box 166"/>
          <p:cNvSpPr txBox="1">
            <a:spLocks noChangeArrowheads="1"/>
          </p:cNvSpPr>
          <p:nvPr/>
        </p:nvSpPr>
        <p:spPr bwMode="auto">
          <a:xfrm>
            <a:off x="5169049" y="1192214"/>
            <a:ext cx="930371" cy="309958"/>
          </a:xfrm>
          <a:prstGeom prst="rect">
            <a:avLst/>
          </a:prstGeom>
          <a:solidFill>
            <a:srgbClr val="FF0000"/>
          </a:solidFill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</a:rPr>
              <a:t>HV P.P.</a:t>
            </a:r>
          </a:p>
        </p:txBody>
      </p:sp>
      <p:sp>
        <p:nvSpPr>
          <p:cNvPr id="179" name="Line 167"/>
          <p:cNvSpPr>
            <a:spLocks noChangeShapeType="1"/>
          </p:cNvSpPr>
          <p:nvPr/>
        </p:nvSpPr>
        <p:spPr bwMode="auto">
          <a:xfrm>
            <a:off x="6099419" y="1296989"/>
            <a:ext cx="1794808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0" name="Text Box 168"/>
          <p:cNvSpPr txBox="1">
            <a:spLocks noChangeArrowheads="1"/>
          </p:cNvSpPr>
          <p:nvPr/>
        </p:nvSpPr>
        <p:spPr bwMode="auto">
          <a:xfrm>
            <a:off x="6099419" y="950914"/>
            <a:ext cx="172741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10 x 4-pole shielded cable</a:t>
            </a:r>
          </a:p>
        </p:txBody>
      </p:sp>
      <p:grpSp>
        <p:nvGrpSpPr>
          <p:cNvPr id="5" name="Group 173"/>
          <p:cNvGrpSpPr>
            <a:grpSpLocks/>
          </p:cNvGrpSpPr>
          <p:nvPr/>
        </p:nvGrpSpPr>
        <p:grpSpPr bwMode="auto">
          <a:xfrm>
            <a:off x="8288352" y="5833715"/>
            <a:ext cx="222703" cy="643285"/>
            <a:chOff x="5660" y="3702"/>
            <a:chExt cx="152" cy="224"/>
          </a:xfrm>
        </p:grpSpPr>
        <p:grpSp>
          <p:nvGrpSpPr>
            <p:cNvPr id="6" name="Group 174"/>
            <p:cNvGrpSpPr>
              <a:grpSpLocks/>
            </p:cNvGrpSpPr>
            <p:nvPr/>
          </p:nvGrpSpPr>
          <p:grpSpPr bwMode="auto">
            <a:xfrm>
              <a:off x="5660" y="3838"/>
              <a:ext cx="152" cy="88"/>
              <a:chOff x="5660" y="3838"/>
              <a:chExt cx="152" cy="88"/>
            </a:xfrm>
          </p:grpSpPr>
          <p:sp>
            <p:nvSpPr>
              <p:cNvPr id="188" name="Line 175"/>
              <p:cNvSpPr>
                <a:spLocks noChangeShapeType="1"/>
              </p:cNvSpPr>
              <p:nvPr/>
            </p:nvSpPr>
            <p:spPr bwMode="auto">
              <a:xfrm>
                <a:off x="5711" y="3882"/>
                <a:ext cx="102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9" name="Line 176"/>
              <p:cNvSpPr>
                <a:spLocks noChangeShapeType="1"/>
              </p:cNvSpPr>
              <p:nvPr/>
            </p:nvSpPr>
            <p:spPr bwMode="auto">
              <a:xfrm flipH="1">
                <a:off x="5761" y="3882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0" name="Line 177"/>
              <p:cNvSpPr>
                <a:spLocks noChangeShapeType="1"/>
              </p:cNvSpPr>
              <p:nvPr/>
            </p:nvSpPr>
            <p:spPr bwMode="auto">
              <a:xfrm flipH="1">
                <a:off x="5659" y="3882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1" name="Line 178"/>
              <p:cNvSpPr>
                <a:spLocks noChangeShapeType="1"/>
              </p:cNvSpPr>
              <p:nvPr/>
            </p:nvSpPr>
            <p:spPr bwMode="auto">
              <a:xfrm flipH="1">
                <a:off x="5710" y="3882"/>
                <a:ext cx="53" cy="4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2" name="Line 179"/>
              <p:cNvSpPr>
                <a:spLocks noChangeShapeType="1"/>
              </p:cNvSpPr>
              <p:nvPr/>
            </p:nvSpPr>
            <p:spPr bwMode="auto">
              <a:xfrm flipV="1">
                <a:off x="5762" y="3837"/>
                <a:ext cx="1" cy="4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87" name="Line 180"/>
            <p:cNvSpPr>
              <a:spLocks noChangeShapeType="1"/>
            </p:cNvSpPr>
            <p:nvPr/>
          </p:nvSpPr>
          <p:spPr bwMode="auto">
            <a:xfrm flipV="1">
              <a:off x="5764" y="3701"/>
              <a:ext cx="1" cy="14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3" name="Text Box 181"/>
          <p:cNvSpPr txBox="1">
            <a:spLocks noChangeArrowheads="1"/>
          </p:cNvSpPr>
          <p:nvPr/>
        </p:nvSpPr>
        <p:spPr bwMode="auto">
          <a:xfrm>
            <a:off x="8492008" y="5829300"/>
            <a:ext cx="68670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Rack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earth</a:t>
            </a:r>
          </a:p>
        </p:txBody>
      </p:sp>
      <p:sp>
        <p:nvSpPr>
          <p:cNvPr id="194" name="Line 182"/>
          <p:cNvSpPr>
            <a:spLocks noChangeShapeType="1"/>
          </p:cNvSpPr>
          <p:nvPr/>
        </p:nvSpPr>
        <p:spPr bwMode="auto">
          <a:xfrm flipV="1">
            <a:off x="8426077" y="1941513"/>
            <a:ext cx="1465" cy="4252912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5" name="AutoShape 184"/>
          <p:cNvSpPr>
            <a:spLocks/>
          </p:cNvSpPr>
          <p:nvPr/>
        </p:nvSpPr>
        <p:spPr bwMode="auto">
          <a:xfrm>
            <a:off x="5634967" y="2881403"/>
            <a:ext cx="2465381" cy="1512152"/>
          </a:xfrm>
          <a:custGeom>
            <a:avLst/>
            <a:gdLst>
              <a:gd name="T0" fmla="*/ 0 w 1723"/>
              <a:gd name="T1" fmla="*/ 2147483647 h 1224"/>
              <a:gd name="T2" fmla="*/ 2147483647 w 1723"/>
              <a:gd name="T3" fmla="*/ 2147483647 h 1224"/>
              <a:gd name="T4" fmla="*/ 2147483647 w 1723"/>
              <a:gd name="T5" fmla="*/ 2147483647 h 1224"/>
              <a:gd name="T6" fmla="*/ 2147483647 w 1723"/>
              <a:gd name="T7" fmla="*/ 2147483647 h 1224"/>
              <a:gd name="T8" fmla="*/ 2147483647 w 1723"/>
              <a:gd name="T9" fmla="*/ 2147483647 h 1224"/>
              <a:gd name="T10" fmla="*/ 2147483647 w 1723"/>
              <a:gd name="T11" fmla="*/ 0 h 1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3"/>
              <a:gd name="T19" fmla="*/ 0 h 1224"/>
              <a:gd name="T20" fmla="*/ 1723 w 1723"/>
              <a:gd name="T21" fmla="*/ 1224 h 1224"/>
              <a:gd name="connsiteX0" fmla="*/ 0 w 10000"/>
              <a:gd name="connsiteY0" fmla="*/ 10000 h 10000"/>
              <a:gd name="connsiteX1" fmla="*/ 1840 w 10000"/>
              <a:gd name="connsiteY1" fmla="*/ 10000 h 10000"/>
              <a:gd name="connsiteX2" fmla="*/ 2107 w 10000"/>
              <a:gd name="connsiteY2" fmla="*/ 5188 h 10000"/>
              <a:gd name="connsiteX3" fmla="*/ 4736 w 10000"/>
              <a:gd name="connsiteY3" fmla="*/ 1111 h 10000"/>
              <a:gd name="connsiteX4" fmla="*/ 6629 w 10000"/>
              <a:gd name="connsiteY4" fmla="*/ 1110 h 10000"/>
              <a:gd name="connsiteX5" fmla="*/ 10000 w 10000"/>
              <a:gd name="connsiteY5" fmla="*/ 0 h 10000"/>
              <a:gd name="connsiteX0" fmla="*/ 0 w 10000"/>
              <a:gd name="connsiteY0" fmla="*/ 10065 h 10065"/>
              <a:gd name="connsiteX1" fmla="*/ 1840 w 10000"/>
              <a:gd name="connsiteY1" fmla="*/ 10065 h 10065"/>
              <a:gd name="connsiteX2" fmla="*/ 2107 w 10000"/>
              <a:gd name="connsiteY2" fmla="*/ 5253 h 10065"/>
              <a:gd name="connsiteX3" fmla="*/ 4736 w 10000"/>
              <a:gd name="connsiteY3" fmla="*/ 1176 h 10065"/>
              <a:gd name="connsiteX4" fmla="*/ 6629 w 10000"/>
              <a:gd name="connsiteY4" fmla="*/ 1175 h 10065"/>
              <a:gd name="connsiteX5" fmla="*/ 10000 w 10000"/>
              <a:gd name="connsiteY5" fmla="*/ 65 h 10065"/>
              <a:gd name="connsiteX0" fmla="*/ 0 w 9766"/>
              <a:gd name="connsiteY0" fmla="*/ 10743 h 10743"/>
              <a:gd name="connsiteX1" fmla="*/ 1840 w 9766"/>
              <a:gd name="connsiteY1" fmla="*/ 10743 h 10743"/>
              <a:gd name="connsiteX2" fmla="*/ 2107 w 9766"/>
              <a:gd name="connsiteY2" fmla="*/ 5931 h 10743"/>
              <a:gd name="connsiteX3" fmla="*/ 4736 w 9766"/>
              <a:gd name="connsiteY3" fmla="*/ 1854 h 10743"/>
              <a:gd name="connsiteX4" fmla="*/ 6629 w 9766"/>
              <a:gd name="connsiteY4" fmla="*/ 1853 h 10743"/>
              <a:gd name="connsiteX5" fmla="*/ 9766 w 9766"/>
              <a:gd name="connsiteY5" fmla="*/ 0 h 10743"/>
              <a:gd name="connsiteX0" fmla="*/ 0 w 10000"/>
              <a:gd name="connsiteY0" fmla="*/ 10000 h 10000"/>
              <a:gd name="connsiteX1" fmla="*/ 1884 w 10000"/>
              <a:gd name="connsiteY1" fmla="*/ 10000 h 10000"/>
              <a:gd name="connsiteX2" fmla="*/ 2157 w 10000"/>
              <a:gd name="connsiteY2" fmla="*/ 5521 h 10000"/>
              <a:gd name="connsiteX3" fmla="*/ 5035 w 10000"/>
              <a:gd name="connsiteY3" fmla="*/ 3105 h 10000"/>
              <a:gd name="connsiteX4" fmla="*/ 6788 w 10000"/>
              <a:gd name="connsiteY4" fmla="*/ 1725 h 10000"/>
              <a:gd name="connsiteX5" fmla="*/ 1000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884" y="10000"/>
                </a:lnTo>
                <a:lnTo>
                  <a:pt x="2157" y="5521"/>
                </a:lnTo>
                <a:lnTo>
                  <a:pt x="5035" y="3105"/>
                </a:lnTo>
                <a:lnTo>
                  <a:pt x="6788" y="1725"/>
                </a:lnTo>
                <a:cubicBezTo>
                  <a:pt x="7863" y="631"/>
                  <a:pt x="8849" y="344"/>
                  <a:pt x="10000" y="0"/>
                </a:cubicBezTo>
              </a:path>
            </a:pathLst>
          </a:custGeom>
          <a:noFill/>
          <a:ln w="1584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187"/>
          <p:cNvSpPr>
            <a:spLocks noChangeShapeType="1"/>
          </p:cNvSpPr>
          <p:nvPr/>
        </p:nvSpPr>
        <p:spPr bwMode="auto">
          <a:xfrm>
            <a:off x="7428309" y="3602039"/>
            <a:ext cx="1466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8" name="Line 188"/>
          <p:cNvSpPr>
            <a:spLocks noChangeShapeType="1"/>
          </p:cNvSpPr>
          <p:nvPr/>
        </p:nvSpPr>
        <p:spPr bwMode="auto">
          <a:xfrm>
            <a:off x="8172400" y="3385443"/>
            <a:ext cx="248168" cy="19050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9" name="Oval 189"/>
          <p:cNvSpPr>
            <a:spLocks noChangeArrowheads="1"/>
          </p:cNvSpPr>
          <p:nvPr/>
        </p:nvSpPr>
        <p:spPr bwMode="auto">
          <a:xfrm>
            <a:off x="8402634" y="3341688"/>
            <a:ext cx="70327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Rectangle 194"/>
          <p:cNvSpPr>
            <a:spLocks noChangeArrowheads="1"/>
          </p:cNvSpPr>
          <p:nvPr/>
        </p:nvSpPr>
        <p:spPr bwMode="auto">
          <a:xfrm>
            <a:off x="7668344" y="3113088"/>
            <a:ext cx="492290" cy="14176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164"/>
          <p:cNvSpPr>
            <a:spLocks noChangeArrowheads="1"/>
          </p:cNvSpPr>
          <p:nvPr/>
        </p:nvSpPr>
        <p:spPr bwMode="auto">
          <a:xfrm rot="-5400000">
            <a:off x="7338891" y="3684752"/>
            <a:ext cx="122738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CAEN A3016</a:t>
            </a:r>
          </a:p>
        </p:txBody>
      </p:sp>
      <p:sp>
        <p:nvSpPr>
          <p:cNvPr id="202" name="Line 188"/>
          <p:cNvSpPr>
            <a:spLocks noChangeShapeType="1"/>
          </p:cNvSpPr>
          <p:nvPr/>
        </p:nvSpPr>
        <p:spPr bwMode="auto">
          <a:xfrm>
            <a:off x="7245166" y="5197475"/>
            <a:ext cx="1180911" cy="19050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3" name="Oval 189"/>
          <p:cNvSpPr>
            <a:spLocks noChangeArrowheads="1"/>
          </p:cNvSpPr>
          <p:nvPr/>
        </p:nvSpPr>
        <p:spPr bwMode="auto">
          <a:xfrm>
            <a:off x="8396774" y="5178425"/>
            <a:ext cx="70327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Segnaposto numero diapositiva 19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" name="Text Box 142"/>
          <p:cNvSpPr txBox="1">
            <a:spLocks noChangeArrowheads="1"/>
          </p:cNvSpPr>
          <p:nvPr/>
        </p:nvSpPr>
        <p:spPr bwMode="auto">
          <a:xfrm rot="10800000">
            <a:off x="6876256" y="2233315"/>
            <a:ext cx="366424" cy="864096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Link Board</a:t>
            </a:r>
          </a:p>
        </p:txBody>
      </p:sp>
      <p:sp>
        <p:nvSpPr>
          <p:cNvPr id="206" name="Rectangle 13"/>
          <p:cNvSpPr>
            <a:spLocks noChangeArrowheads="1"/>
          </p:cNvSpPr>
          <p:nvPr/>
        </p:nvSpPr>
        <p:spPr bwMode="auto">
          <a:xfrm>
            <a:off x="2227653" y="2809379"/>
            <a:ext cx="313542" cy="792088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Text Box 17"/>
          <p:cNvSpPr txBox="1">
            <a:spLocks noChangeArrowheads="1"/>
          </p:cNvSpPr>
          <p:nvPr/>
        </p:nvSpPr>
        <p:spPr bwMode="auto">
          <a:xfrm rot="-5400000">
            <a:off x="2119093" y="2937286"/>
            <a:ext cx="524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FEB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8" name="Rectangle 13"/>
          <p:cNvSpPr>
            <a:spLocks noChangeArrowheads="1"/>
          </p:cNvSpPr>
          <p:nvPr/>
        </p:nvSpPr>
        <p:spPr bwMode="auto">
          <a:xfrm>
            <a:off x="1435565" y="2809379"/>
            <a:ext cx="313542" cy="792088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9" name="Text Box 17"/>
          <p:cNvSpPr txBox="1">
            <a:spLocks noChangeArrowheads="1"/>
          </p:cNvSpPr>
          <p:nvPr/>
        </p:nvSpPr>
        <p:spPr bwMode="auto">
          <a:xfrm rot="-5400000">
            <a:off x="1327005" y="2937286"/>
            <a:ext cx="524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FEB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0" name="Figura a mano libera 209"/>
          <p:cNvSpPr/>
          <p:nvPr/>
        </p:nvSpPr>
        <p:spPr>
          <a:xfrm>
            <a:off x="1557867" y="3588478"/>
            <a:ext cx="1701800" cy="152400"/>
          </a:xfrm>
          <a:custGeom>
            <a:avLst/>
            <a:gdLst>
              <a:gd name="connsiteX0" fmla="*/ 0 w 1701800"/>
              <a:gd name="connsiteY0" fmla="*/ 16933 h 152400"/>
              <a:gd name="connsiteX1" fmla="*/ 0 w 1701800"/>
              <a:gd name="connsiteY1" fmla="*/ 152400 h 152400"/>
              <a:gd name="connsiteX2" fmla="*/ 1701800 w 1701800"/>
              <a:gd name="connsiteY2" fmla="*/ 152400 h 152400"/>
              <a:gd name="connsiteX3" fmla="*/ 1701800 w 1701800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800" h="152400">
                <a:moveTo>
                  <a:pt x="0" y="16933"/>
                </a:moveTo>
                <a:lnTo>
                  <a:pt x="0" y="152400"/>
                </a:lnTo>
                <a:lnTo>
                  <a:pt x="1701800" y="152400"/>
                </a:lnTo>
                <a:lnTo>
                  <a:pt x="1701800" y="0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4" name="Connettore 1 213"/>
          <p:cNvCxnSpPr>
            <a:endCxn id="206" idx="2"/>
          </p:cNvCxnSpPr>
          <p:nvPr/>
        </p:nvCxnSpPr>
        <p:spPr>
          <a:xfrm flipH="1" flipV="1">
            <a:off x="2384424" y="3601467"/>
            <a:ext cx="27336" cy="14401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1 214"/>
          <p:cNvCxnSpPr/>
          <p:nvPr/>
        </p:nvCxnSpPr>
        <p:spPr>
          <a:xfrm flipV="1">
            <a:off x="2987824" y="3745484"/>
            <a:ext cx="0" cy="576063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CasellaDiTesto 215"/>
          <p:cNvSpPr txBox="1"/>
          <p:nvPr/>
        </p:nvSpPr>
        <p:spPr>
          <a:xfrm>
            <a:off x="3563888" y="4229794"/>
            <a:ext cx="49167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D.B.</a:t>
            </a:r>
            <a:endParaRPr lang="it-IT" sz="1400" b="1" dirty="0"/>
          </a:p>
        </p:txBody>
      </p:sp>
      <p:cxnSp>
        <p:nvCxnSpPr>
          <p:cNvPr id="218" name="Connettore 1 217"/>
          <p:cNvCxnSpPr/>
          <p:nvPr/>
        </p:nvCxnSpPr>
        <p:spPr>
          <a:xfrm flipH="1" flipV="1">
            <a:off x="2954868" y="4325078"/>
            <a:ext cx="643465" cy="8466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139952" y="4321547"/>
            <a:ext cx="1545733" cy="84138"/>
            <a:chOff x="2829" y="1400"/>
            <a:chExt cx="1055" cy="53"/>
          </a:xfrm>
        </p:grpSpPr>
        <p:sp>
          <p:nvSpPr>
            <p:cNvPr id="223" name="AutoShape 33"/>
            <p:cNvSpPr>
              <a:spLocks noChangeArrowheads="1"/>
            </p:cNvSpPr>
            <p:nvPr/>
          </p:nvSpPr>
          <p:spPr bwMode="auto">
            <a:xfrm>
              <a:off x="2829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4" name="AutoShape 34"/>
            <p:cNvSpPr>
              <a:spLocks noChangeArrowheads="1"/>
            </p:cNvSpPr>
            <p:nvPr/>
          </p:nvSpPr>
          <p:spPr bwMode="auto">
            <a:xfrm>
              <a:off x="2956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5" name="AutoShape 35"/>
            <p:cNvSpPr>
              <a:spLocks noChangeArrowheads="1"/>
            </p:cNvSpPr>
            <p:nvPr/>
          </p:nvSpPr>
          <p:spPr bwMode="auto">
            <a:xfrm>
              <a:off x="3090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6" name="AutoShape 36"/>
            <p:cNvSpPr>
              <a:spLocks noChangeArrowheads="1"/>
            </p:cNvSpPr>
            <p:nvPr/>
          </p:nvSpPr>
          <p:spPr bwMode="auto">
            <a:xfrm>
              <a:off x="3218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7" name="AutoShape 37"/>
            <p:cNvSpPr>
              <a:spLocks noChangeArrowheads="1"/>
            </p:cNvSpPr>
            <p:nvPr/>
          </p:nvSpPr>
          <p:spPr bwMode="auto">
            <a:xfrm>
              <a:off x="3357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8" name="AutoShape 38"/>
            <p:cNvSpPr>
              <a:spLocks noChangeArrowheads="1"/>
            </p:cNvSpPr>
            <p:nvPr/>
          </p:nvSpPr>
          <p:spPr bwMode="auto">
            <a:xfrm>
              <a:off x="3485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9" name="AutoShape 39"/>
            <p:cNvSpPr>
              <a:spLocks noChangeArrowheads="1"/>
            </p:cNvSpPr>
            <p:nvPr/>
          </p:nvSpPr>
          <p:spPr bwMode="auto">
            <a:xfrm>
              <a:off x="3618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0" name="AutoShape 40"/>
            <p:cNvSpPr>
              <a:spLocks noChangeArrowheads="1"/>
            </p:cNvSpPr>
            <p:nvPr/>
          </p:nvSpPr>
          <p:spPr bwMode="auto">
            <a:xfrm>
              <a:off x="3746" y="1400"/>
              <a:ext cx="139" cy="54"/>
            </a:xfrm>
            <a:custGeom>
              <a:avLst/>
              <a:gdLst>
                <a:gd name="T0" fmla="*/ 0 w 192"/>
                <a:gd name="T1" fmla="*/ 1 h 96"/>
                <a:gd name="T2" fmla="*/ 1 w 192"/>
                <a:gd name="T3" fmla="*/ 0 h 96"/>
                <a:gd name="T4" fmla="*/ 1 w 192"/>
                <a:gd name="T5" fmla="*/ 0 h 96"/>
                <a:gd name="T6" fmla="*/ 1 w 192"/>
                <a:gd name="T7" fmla="*/ 1 h 96"/>
                <a:gd name="T8" fmla="*/ 1 w 192"/>
                <a:gd name="T9" fmla="*/ 1 h 96"/>
                <a:gd name="T10" fmla="*/ 1 w 192"/>
                <a:gd name="T11" fmla="*/ 1 h 96"/>
                <a:gd name="T12" fmla="*/ 0 w 192"/>
                <a:gd name="T13" fmla="*/ 1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96"/>
                <a:gd name="T23" fmla="*/ 192 w 192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96">
                  <a:moveTo>
                    <a:pt x="0" y="48"/>
                  </a:moveTo>
                  <a:lnTo>
                    <a:pt x="48" y="0"/>
                  </a:lnTo>
                  <a:lnTo>
                    <a:pt x="144" y="0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6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33" name="Oval 69"/>
          <p:cNvSpPr>
            <a:spLocks noChangeArrowheads="1"/>
          </p:cNvSpPr>
          <p:nvPr/>
        </p:nvSpPr>
        <p:spPr bwMode="auto">
          <a:xfrm>
            <a:off x="4349900" y="4825603"/>
            <a:ext cx="146515" cy="312737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5" name="Oval 80"/>
          <p:cNvSpPr>
            <a:spLocks noChangeArrowheads="1"/>
          </p:cNvSpPr>
          <p:nvPr/>
        </p:nvSpPr>
        <p:spPr bwMode="auto">
          <a:xfrm>
            <a:off x="4412902" y="5119289"/>
            <a:ext cx="70327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4" name="Line 70"/>
          <p:cNvSpPr>
            <a:spLocks noChangeShapeType="1"/>
          </p:cNvSpPr>
          <p:nvPr/>
        </p:nvSpPr>
        <p:spPr bwMode="auto">
          <a:xfrm>
            <a:off x="4283968" y="5060553"/>
            <a:ext cx="2520278" cy="1587"/>
          </a:xfrm>
          <a:prstGeom prst="line">
            <a:avLst/>
          </a:prstGeom>
          <a:noFill/>
          <a:ln w="1584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6" name="Line 99"/>
          <p:cNvSpPr>
            <a:spLocks noChangeShapeType="1"/>
          </p:cNvSpPr>
          <p:nvPr/>
        </p:nvSpPr>
        <p:spPr bwMode="auto">
          <a:xfrm>
            <a:off x="4431067" y="4917678"/>
            <a:ext cx="2373181" cy="1587"/>
          </a:xfrm>
          <a:prstGeom prst="line">
            <a:avLst/>
          </a:prstGeom>
          <a:noFill/>
          <a:ln w="1584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7" name="Line 100"/>
          <p:cNvSpPr>
            <a:spLocks noChangeShapeType="1"/>
          </p:cNvSpPr>
          <p:nvPr/>
        </p:nvSpPr>
        <p:spPr bwMode="auto">
          <a:xfrm>
            <a:off x="4431067" y="4990703"/>
            <a:ext cx="2373181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8" name="Line 101"/>
          <p:cNvSpPr>
            <a:spLocks noChangeShapeType="1"/>
          </p:cNvSpPr>
          <p:nvPr/>
        </p:nvSpPr>
        <p:spPr bwMode="auto">
          <a:xfrm>
            <a:off x="4581431" y="5133578"/>
            <a:ext cx="2222814" cy="1587"/>
          </a:xfrm>
          <a:prstGeom prst="line">
            <a:avLst/>
          </a:prstGeom>
          <a:noFill/>
          <a:ln w="1584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9" name="Line 102"/>
          <p:cNvSpPr>
            <a:spLocks noChangeShapeType="1"/>
          </p:cNvSpPr>
          <p:nvPr/>
        </p:nvSpPr>
        <p:spPr bwMode="auto">
          <a:xfrm>
            <a:off x="4427984" y="4825603"/>
            <a:ext cx="2376261" cy="3174"/>
          </a:xfrm>
          <a:prstGeom prst="line">
            <a:avLst/>
          </a:prstGeom>
          <a:noFill/>
          <a:ln w="1584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1" name="CasellaDiTesto 240"/>
          <p:cNvSpPr txBox="1"/>
          <p:nvPr/>
        </p:nvSpPr>
        <p:spPr>
          <a:xfrm>
            <a:off x="0" y="5493603"/>
            <a:ext cx="6343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All external cables are shielded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The shields are connected </a:t>
            </a:r>
            <a:r>
              <a:rPr lang="en-US" sz="1600" b="1" i="1" dirty="0" smtClean="0">
                <a:solidFill>
                  <a:srgbClr val="FF0000"/>
                </a:solidFill>
              </a:rPr>
              <a:t>(only) </a:t>
            </a:r>
            <a:r>
              <a:rPr lang="en-US" sz="1600" b="1" dirty="0" smtClean="0"/>
              <a:t> on the chamber frame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The far-ends are provided with ground straps, to be connected if useful 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0" y="0"/>
            <a:ext cx="9144000" cy="914400"/>
            <a:chOff x="0" y="0"/>
            <a:chExt cx="9144000" cy="1607461"/>
          </a:xfrm>
        </p:grpSpPr>
        <p:sp>
          <p:nvSpPr>
            <p:cNvPr id="121" name="TextBox 120"/>
            <p:cNvSpPr txBox="1"/>
            <p:nvPr/>
          </p:nvSpPr>
          <p:spPr>
            <a:xfrm>
              <a:off x="0" y="0"/>
              <a:ext cx="9144000" cy="160746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Shielding connection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815" y="109666"/>
              <a:ext cx="820837" cy="12298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3400" y="109666"/>
              <a:ext cx="846252" cy="12298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</p:grpSp>
      <p:sp>
        <p:nvSpPr>
          <p:cNvPr id="124" name="Date Placeholder 1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1A97-7839-4FF2-84D7-DD2CDD2D24BE}" type="datetime1">
              <a:rPr lang="en-US" smtClean="0"/>
              <a:t>7/24/2013</a:t>
            </a:fld>
            <a:endParaRPr lang="en-US"/>
          </a:p>
        </p:txBody>
      </p:sp>
      <p:sp>
        <p:nvSpPr>
          <p:cNvPr id="125" name="Footer Placeholder 1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15" y="109666"/>
            <a:ext cx="820837" cy="8809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109666"/>
            <a:ext cx="846252" cy="8809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3DF0-AE18-40AB-BF19-D0582C49DF76}" type="datetime1">
              <a:rPr lang="en-US" smtClean="0"/>
              <a:t>7/24/2013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6200" y="3042920"/>
          <a:ext cx="8991600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44"/>
                <a:gridCol w="4363156"/>
                <a:gridCol w="16002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 Delivery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FEB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batch shipment,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r>
                        <a:rPr lang="en-US" sz="2000" dirty="0" smtClean="0"/>
                        <a:t> Boards)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FEB (Final Shipment,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450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Boards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week of August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DB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batch shipment,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100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Boards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DB (Final batch shipment,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150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Boards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week of August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Coaxial cable with adapter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batch shipment,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en-US" sz="2000" baseline="0" dirty="0" smtClean="0"/>
                        <a:t> Chambers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Coaxial cable with adapter (Final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batch shipment,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r>
                        <a:rPr lang="en-US" sz="2000" dirty="0" smtClean="0"/>
                        <a:t> Chambers)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Title 4"/>
          <p:cNvGrpSpPr>
            <a:grpSpLocks noGrp="1"/>
          </p:cNvGrpSpPr>
          <p:nvPr/>
        </p:nvGrpSpPr>
        <p:grpSpPr>
          <a:xfrm>
            <a:off x="0" y="1"/>
            <a:ext cx="9144000" cy="1219200"/>
            <a:chOff x="0" y="0"/>
            <a:chExt cx="9144000" cy="3477417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347741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FEB/DB/Coaxial cable with Adapter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Current status</a:t>
              </a:r>
              <a:endParaRPr lang="en-GB" sz="10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3" y="252378"/>
              <a:ext cx="820837" cy="23556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252372"/>
              <a:ext cx="846252" cy="2355685"/>
            </a:xfrm>
            <a:prstGeom prst="rect">
              <a:avLst/>
            </a:prstGeom>
          </p:spPr>
        </p:pic>
      </p:grpSp>
      <p:pic>
        <p:nvPicPr>
          <p:cNvPr id="10" name="Picture 9" descr="F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447800"/>
            <a:ext cx="1219200" cy="1294983"/>
          </a:xfrm>
          <a:prstGeom prst="rect">
            <a:avLst/>
          </a:prstGeom>
        </p:spPr>
      </p:pic>
      <p:pic>
        <p:nvPicPr>
          <p:cNvPr id="11" name="Picture 10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1444171"/>
            <a:ext cx="1219200" cy="1451429"/>
          </a:xfrm>
          <a:prstGeom prst="rect">
            <a:avLst/>
          </a:prstGeom>
        </p:spPr>
      </p:pic>
      <p:pic>
        <p:nvPicPr>
          <p:cNvPr id="12" name="Picture 11" descr="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1447800"/>
            <a:ext cx="1108364" cy="129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295400"/>
            <a:ext cx="51219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7030A0"/>
                </a:solidFill>
              </a:rPr>
              <a:t> The total requirement of </a:t>
            </a:r>
            <a:r>
              <a:rPr lang="en-US" sz="2000" b="1" dirty="0" smtClean="0">
                <a:solidFill>
                  <a:srgbClr val="FF0000"/>
                </a:solidFill>
              </a:rPr>
              <a:t>200</a:t>
            </a:r>
            <a:r>
              <a:rPr lang="en-US" sz="2000" b="1" dirty="0" smtClean="0">
                <a:solidFill>
                  <a:srgbClr val="7030A0"/>
                </a:solidFill>
              </a:rPr>
              <a:t> Chambers</a:t>
            </a:r>
          </a:p>
          <a:p>
            <a:pPr>
              <a:buFont typeface="Wingdings" pitchFamily="2" charset="2"/>
              <a:buChar char="q"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7030A0"/>
                </a:solidFill>
              </a:rPr>
              <a:t> FEB = </a:t>
            </a:r>
            <a:r>
              <a:rPr lang="en-US" sz="2000" b="1" dirty="0" smtClean="0">
                <a:solidFill>
                  <a:srgbClr val="FF0000"/>
                </a:solidFill>
              </a:rPr>
              <a:t>600  </a:t>
            </a:r>
            <a:r>
              <a:rPr lang="en-US" sz="2000" b="1" dirty="0" smtClean="0">
                <a:solidFill>
                  <a:srgbClr val="7030A0"/>
                </a:solidFill>
              </a:rPr>
              <a:t>with </a:t>
            </a:r>
            <a:r>
              <a:rPr lang="en-US" sz="2000" b="1" dirty="0" smtClean="0">
                <a:solidFill>
                  <a:srgbClr val="FF0000"/>
                </a:solidFill>
              </a:rPr>
              <a:t>10</a:t>
            </a:r>
            <a:r>
              <a:rPr lang="en-US" sz="2000" b="1" dirty="0" smtClean="0">
                <a:solidFill>
                  <a:srgbClr val="7030A0"/>
                </a:solidFill>
              </a:rPr>
              <a:t>% contingency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7030A0"/>
                </a:solidFill>
              </a:rPr>
              <a:t> DB =  </a:t>
            </a:r>
            <a:r>
              <a:rPr lang="en-US" sz="2000" b="1" dirty="0" smtClean="0">
                <a:solidFill>
                  <a:srgbClr val="FF0000"/>
                </a:solidFill>
              </a:rPr>
              <a:t>200  </a:t>
            </a:r>
            <a:r>
              <a:rPr lang="en-US" sz="2000" b="1" dirty="0" smtClean="0">
                <a:solidFill>
                  <a:srgbClr val="7030A0"/>
                </a:solidFill>
              </a:rPr>
              <a:t>with </a:t>
            </a:r>
            <a:r>
              <a:rPr lang="en-US" sz="2000" b="1" dirty="0" smtClean="0">
                <a:solidFill>
                  <a:srgbClr val="FF0000"/>
                </a:solidFill>
              </a:rPr>
              <a:t>10</a:t>
            </a:r>
            <a:r>
              <a:rPr lang="en-US" sz="2000" b="1" dirty="0" smtClean="0">
                <a:solidFill>
                  <a:srgbClr val="7030A0"/>
                </a:solidFill>
              </a:rPr>
              <a:t>% contingency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7030A0"/>
                </a:solidFill>
              </a:rPr>
              <a:t> Coaxial cable with adapter Boards= </a:t>
            </a:r>
            <a:r>
              <a:rPr lang="en-US" sz="2000" b="1" dirty="0" smtClean="0">
                <a:solidFill>
                  <a:srgbClr val="FF0000"/>
                </a:solidFill>
              </a:rPr>
              <a:t>200</a:t>
            </a:r>
          </a:p>
          <a:p>
            <a:pPr>
              <a:buFont typeface="Wingdings" pitchFamily="2" charset="2"/>
              <a:buChar char="q"/>
            </a:pP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D6D-F2A9-4F83-B188-25035E28B51B}" type="datetime1">
              <a:rPr lang="en-US" smtClean="0"/>
              <a:t>7/24/2013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			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Cabling Current Status</a:t>
            </a:r>
            <a:endParaRPr lang="en-GB" sz="1200" b="1" dirty="0" smtClean="0"/>
          </a:p>
          <a:p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15" y="303969"/>
            <a:ext cx="820837" cy="762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228600"/>
            <a:ext cx="846252" cy="8462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1371600"/>
          <a:ext cx="89916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89"/>
                <a:gridCol w="2036011"/>
                <a:gridCol w="2133600"/>
                <a:gridCol w="21336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</a:t>
                      </a:r>
                      <a:r>
                        <a:rPr lang="en-US" baseline="0" dirty="0" smtClean="0"/>
                        <a:t> delivery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HV cables RE+4 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Tested in 904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 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P5-installation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HV cables RE-4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week of August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LV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cable 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RE+4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Patch panel connector pending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P5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LV cable RE-4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week of August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Signal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cable 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RE+4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Tested in 904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P5-Installation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Signal cable RE-4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Tested in 904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904 (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 damage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,2 increase length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) 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DCS cable RE+4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Tested in 904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P5- Installation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DCS cable RE-4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Tested in 904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Completed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904</a:t>
                      </a:r>
                      <a:endParaRPr 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1D8-63CA-4A23-84DE-3EF65DBA524C}" type="datetime1">
              <a:rPr lang="en-US" smtClean="0"/>
              <a:t>7/24/2013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			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H.V Module Current Status</a:t>
            </a:r>
            <a:endParaRPr lang="en-GB" sz="1200" b="1" dirty="0" smtClean="0"/>
          </a:p>
          <a:p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15" y="303969"/>
            <a:ext cx="820837" cy="762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228600"/>
            <a:ext cx="846252" cy="8462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1" y="1295400"/>
          <a:ext cx="9067799" cy="317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5359399"/>
                <a:gridCol w="1705056"/>
                <a:gridCol w="13175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</a:t>
                      </a:r>
                      <a:r>
                        <a:rPr lang="en-US" baseline="0" dirty="0" smtClean="0"/>
                        <a:t> Delivery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SY1527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 required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EASY Crate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 required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HV Board A3512N (6 Channel Board</a:t>
                      </a:r>
                      <a:r>
                        <a:rPr lang="en-US" sz="2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) and 3 HV boards per rack in USC</a:t>
                      </a:r>
                      <a:endParaRPr lang="en-US" sz="2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+2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September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A3485(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3-phase 400 </a:t>
                      </a:r>
                      <a:r>
                        <a:rPr lang="en-US" sz="1600" dirty="0" err="1" smtClean="0">
                          <a:solidFill>
                            <a:srgbClr val="00B050"/>
                          </a:solidFill>
                        </a:rPr>
                        <a:t>Vac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 . 48 </a:t>
                      </a:r>
                      <a:r>
                        <a:rPr lang="en-US" sz="1600" dirty="0" err="1" smtClean="0">
                          <a:solidFill>
                            <a:srgbClr val="00B050"/>
                          </a:solidFill>
                        </a:rPr>
                        <a:t>Vdc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 (2 </a:t>
                      </a:r>
                      <a:r>
                        <a:rPr lang="en-US" sz="1600" dirty="0" err="1" smtClean="0">
                          <a:solidFill>
                            <a:srgbClr val="00B050"/>
                          </a:solidFill>
                        </a:rPr>
                        <a:t>ch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 x 2.5 kW) Converter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September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Branch Controller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 required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HV Distributor Box </a:t>
                      </a:r>
                      <a:r>
                        <a:rPr lang="en-US" sz="2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(20 </a:t>
                      </a:r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input </a:t>
                      </a:r>
                      <a:r>
                        <a:rPr lang="en-US" sz="2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55 </a:t>
                      </a:r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output)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en-US" sz="2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+ </a:t>
                      </a:r>
                      <a:r>
                        <a:rPr lang="en-US" sz="2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September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getatt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0538" y="4919663"/>
            <a:ext cx="928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G:\AhmadPics\SalehCam\SalehCam20080620\dsc04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143500"/>
            <a:ext cx="14859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G:\AhmadPics\SalehCam\SalehCam20080620\dsc04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7413" y="5143500"/>
            <a:ext cx="1500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0" descr="C:\Users\Taimoor\Desktop\a3485 mao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1663" y="5305425"/>
            <a:ext cx="1785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009-8CCF-4B2E-977D-BA070ACFCB3D}" type="datetime1">
              <a:rPr lang="en-US" smtClean="0"/>
              <a:t>7/24/2013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			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L.V Module Current Status</a:t>
            </a:r>
            <a:endParaRPr lang="en-GB" sz="1200" b="1" dirty="0" smtClean="0"/>
          </a:p>
          <a:p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15" y="303969"/>
            <a:ext cx="820837" cy="762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228600"/>
            <a:ext cx="846252" cy="8462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295400"/>
          <a:ext cx="9144001" cy="288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2923674"/>
                <a:gridCol w="1925053"/>
                <a:gridCol w="962526"/>
                <a:gridCol w="1427747"/>
                <a:gridCol w="1219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</a:t>
                      </a:r>
                      <a:r>
                        <a:rPr lang="en-US" baseline="0" dirty="0" smtClean="0"/>
                        <a:t> delivery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1.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SY1527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not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required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2.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EASY Crate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September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3.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LV Board 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A3009</a:t>
                      </a: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(12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Channel Board)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September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4.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MAO (A3486/A3486S)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 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September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5.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Branch Controller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4" descr="getatt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513" y="4391025"/>
            <a:ext cx="9032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E:\AhmadCERN\BranchControla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462463"/>
            <a:ext cx="6096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:\AhmadCERN\RPC-PictorialView\HVSystemChain\EASY3000-Fro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3938" y="4724400"/>
            <a:ext cx="1643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0" descr="C:\Users\Taimoor\Desktop\a3485 mao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000625"/>
            <a:ext cx="1785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2" descr="E:\cern data\new pics\DSC059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724400"/>
            <a:ext cx="19351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2464-35C2-47FA-B325-E75BA9DA7E64}" type="datetime1">
              <a:rPr lang="en-US" smtClean="0"/>
              <a:t>7/24/2013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 H.V distributor will be prepare with new scheme and new method, develop easily 1-4, 1-2 and 1-1 circuit combination with less components(</a:t>
            </a:r>
            <a:r>
              <a:rPr lang="en-US" sz="2000" dirty="0" smtClean="0">
                <a:solidFill>
                  <a:srgbClr val="0070C0"/>
                </a:solidFill>
              </a:rPr>
              <a:t>white blocker, ring , ground cable and less sty-cast and glass box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1261884"/>
            <a:chOff x="0" y="0"/>
            <a:chExt cx="9144000" cy="1261884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9144000" cy="1261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H.V Distributor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15" y="304800"/>
              <a:ext cx="820837" cy="76283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400" y="304800"/>
              <a:ext cx="846252" cy="846252"/>
            </a:xfrm>
            <a:prstGeom prst="rect">
              <a:avLst/>
            </a:prstGeom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t="9259"/>
          <a:stretch>
            <a:fillRect/>
          </a:stretch>
        </p:blipFill>
        <p:spPr bwMode="auto">
          <a:xfrm>
            <a:off x="228600" y="4343400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 t="9722"/>
          <a:stretch>
            <a:fillRect/>
          </a:stretch>
        </p:blipFill>
        <p:spPr bwMode="auto">
          <a:xfrm>
            <a:off x="4495800" y="4343400"/>
            <a:ext cx="4033838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8E0C-1242-43C2-BF23-83824459AC97}" type="datetime1">
              <a:rPr lang="en-US" smtClean="0"/>
              <a:t>7/24/2013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E:\AhmadCERN\A3512Module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371600"/>
            <a:ext cx="914400" cy="1978025"/>
          </a:xfrm>
        </p:spPr>
      </p:pic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8A5EA-5084-446B-8DFE-147EF4CBB54E}" type="datetime1">
              <a:rPr lang="en-US" smtClean="0"/>
              <a:t>7/24/2013</a:t>
            </a:fld>
            <a:endParaRPr lang="en-US" smtClean="0"/>
          </a:p>
        </p:txBody>
      </p:sp>
      <p:sp>
        <p:nvSpPr>
          <p:cNvPr id="3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Waqar Ahmed - RE4 MPR</a:t>
            </a:r>
          </a:p>
        </p:txBody>
      </p:sp>
      <p:pic>
        <p:nvPicPr>
          <p:cNvPr id="13316" name="Picture 4" descr="G:\AhmadPics\SalehCam\SalehCam20080620\dsc04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447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G:\AhmadPics\SalehCam\SalehCam20080620\dsc04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4478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lbow Connector 7"/>
          <p:cNvCxnSpPr/>
          <p:nvPr/>
        </p:nvCxnSpPr>
        <p:spPr>
          <a:xfrm flipV="1">
            <a:off x="381000" y="2590800"/>
            <a:ext cx="1600200" cy="38100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0" y="3429000"/>
            <a:ext cx="1160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HV Module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1600200" y="3505200"/>
            <a:ext cx="2582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Distribution Box Input Side</a:t>
            </a: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419600" y="3429000"/>
            <a:ext cx="271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Distribution Box Output Side</a:t>
            </a:r>
          </a:p>
        </p:txBody>
      </p:sp>
      <p:pic>
        <p:nvPicPr>
          <p:cNvPr id="13322" name="Picture 14" descr="E:\AhmadCERN\RPC-PictorialView\HVSystemChain\JupitorConnec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667000"/>
            <a:ext cx="1558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Elbow Connector 13"/>
          <p:cNvCxnSpPr/>
          <p:nvPr/>
        </p:nvCxnSpPr>
        <p:spPr>
          <a:xfrm>
            <a:off x="6781800" y="2514600"/>
            <a:ext cx="685800" cy="45720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Picture 8" descr="E:\AhmadCERN\RPC-PictorialView\HVSystemChain\EmbilicalCa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6125" y="4572000"/>
            <a:ext cx="777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Box 19"/>
          <p:cNvSpPr txBox="1">
            <a:spLocks noChangeArrowheads="1"/>
          </p:cNvSpPr>
          <p:nvPr/>
        </p:nvSpPr>
        <p:spPr bwMode="auto">
          <a:xfrm>
            <a:off x="7162800" y="3124200"/>
            <a:ext cx="178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Jupiter Connector</a:t>
            </a:r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7848600" y="3733800"/>
            <a:ext cx="1447800" cy="22860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Box 22"/>
          <p:cNvSpPr txBox="1">
            <a:spLocks noChangeArrowheads="1"/>
          </p:cNvSpPr>
          <p:nvPr/>
        </p:nvSpPr>
        <p:spPr bwMode="auto">
          <a:xfrm>
            <a:off x="7924800" y="55626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400" dirty="0" smtClean="0"/>
              <a:t>200 meter long cable</a:t>
            </a:r>
            <a:endParaRPr lang="en-US" sz="1400" dirty="0"/>
          </a:p>
        </p:txBody>
      </p:sp>
      <p:pic>
        <p:nvPicPr>
          <p:cNvPr id="13328" name="Picture 2" descr="\\cern.ch\dfs\Users\j\jbutt\Desktop\untitled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114800"/>
            <a:ext cx="1924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TextBox 25"/>
          <p:cNvSpPr txBox="1">
            <a:spLocks noChangeArrowheads="1"/>
          </p:cNvSpPr>
          <p:nvPr/>
        </p:nvSpPr>
        <p:spPr bwMode="auto">
          <a:xfrm>
            <a:off x="6324600" y="5943600"/>
            <a:ext cx="120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Patch panel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7848600" y="5029200"/>
            <a:ext cx="51435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1" name="Picture 3" descr="\\cern.ch\dfs\Users\j\jbutt\Desktop\untitled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191000"/>
            <a:ext cx="11525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30"/>
          <p:cNvSpPr txBox="1">
            <a:spLocks noChangeArrowheads="1"/>
          </p:cNvSpPr>
          <p:nvPr/>
        </p:nvSpPr>
        <p:spPr bwMode="auto">
          <a:xfrm>
            <a:off x="3581400" y="4800600"/>
            <a:ext cx="2468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Female Tripolar Connector</a:t>
            </a:r>
          </a:p>
        </p:txBody>
      </p:sp>
      <p:pic>
        <p:nvPicPr>
          <p:cNvPr id="13333" name="Picture 5" descr="\\cern.ch\dfs\Users\j\jbutt\Desktop\DSC0439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4191000"/>
            <a:ext cx="12525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Box 35"/>
          <p:cNvSpPr txBox="1">
            <a:spLocks noChangeArrowheads="1"/>
          </p:cNvSpPr>
          <p:nvPr/>
        </p:nvSpPr>
        <p:spPr bwMode="auto">
          <a:xfrm>
            <a:off x="2362200" y="4800600"/>
            <a:ext cx="998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HV cable</a:t>
            </a:r>
          </a:p>
        </p:txBody>
      </p:sp>
      <p:pic>
        <p:nvPicPr>
          <p:cNvPr id="13335" name="Picture 6" descr="\\cern.ch\dfs\Users\j\jbutt\Desktop\ChamberPPn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3962400"/>
            <a:ext cx="8382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>
            <a:stCxn id="3075" idx="1"/>
            <a:endCxn id="3077" idx="3"/>
          </p:cNvCxnSpPr>
          <p:nvPr/>
        </p:nvCxnSpPr>
        <p:spPr>
          <a:xfrm rot="10800000">
            <a:off x="3462338" y="4475163"/>
            <a:ext cx="1185862" cy="444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990600" y="4191000"/>
            <a:ext cx="1262063" cy="444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8" name="TextBox 45"/>
          <p:cNvSpPr txBox="1">
            <a:spLocks noChangeArrowheads="1"/>
          </p:cNvSpPr>
          <p:nvPr/>
        </p:nvSpPr>
        <p:spPr bwMode="auto">
          <a:xfrm>
            <a:off x="304800" y="6248400"/>
            <a:ext cx="566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dirty="0"/>
              <a:t>RPC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E833-C87F-45FA-A0D8-E93E315A5DC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4" name="Title 33"/>
          <p:cNvGrpSpPr>
            <a:grpSpLocks noGrp="1"/>
          </p:cNvGrpSpPr>
          <p:nvPr/>
        </p:nvGrpSpPr>
        <p:grpSpPr>
          <a:xfrm>
            <a:off x="0" y="0"/>
            <a:ext cx="9144000" cy="1066800"/>
            <a:chOff x="0" y="0"/>
            <a:chExt cx="9144000" cy="1393133"/>
          </a:xfrm>
        </p:grpSpPr>
        <p:sp>
          <p:nvSpPr>
            <p:cNvPr id="35" name="TextBox 34"/>
            <p:cNvSpPr txBox="1"/>
            <p:nvPr/>
          </p:nvSpPr>
          <p:spPr>
            <a:xfrm>
              <a:off x="0" y="0"/>
              <a:ext cx="9144000" cy="139313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H.V Scheme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1815" y="199019"/>
              <a:ext cx="820837" cy="88931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53400" y="199019"/>
              <a:ext cx="846252" cy="889315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8458200" y="419100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USC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162800" y="3733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UXC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1261884"/>
            <a:chOff x="0" y="152400"/>
            <a:chExt cx="9144000" cy="112590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>
              <a:off x="0" y="152400"/>
              <a:ext cx="9144000" cy="11259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			</a:t>
              </a:r>
            </a:p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H.V Distributor requirement</a:t>
              </a:r>
              <a:endParaRPr lang="en-GB" sz="1100" dirty="0" smtClean="0"/>
            </a:p>
            <a:p>
              <a:r>
                <a:rPr lang="en-GB" dirty="0"/>
                <a:t>	</a:t>
              </a:r>
              <a:r>
                <a:rPr lang="en-GB" dirty="0" smtClean="0"/>
                <a:t>		</a:t>
              </a:r>
              <a:endParaRPr lang="en-GB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15" y="304800"/>
              <a:ext cx="820837" cy="762831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400" y="304800"/>
              <a:ext cx="846252" cy="846252"/>
            </a:xfrm>
            <a:prstGeom prst="rect">
              <a:avLst/>
            </a:prstGeom>
            <a:grpFill/>
          </p:spPr>
        </p:pic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209800"/>
          <a:ext cx="807720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544"/>
                <a:gridCol w="3402419"/>
                <a:gridCol w="1318437"/>
                <a:gridCol w="25908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H.V cables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360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Order in July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Sty-cast + catalyst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Six each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Order in July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dirty="0" smtClean="0"/>
                        <a:t>3.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Shrink wrap sleeve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 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Order in July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400" dirty="0" smtClean="0"/>
                        <a:t>4.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Ground cable (1.5 mm)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160m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Order in July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D470-C403-46DF-AF11-A01C5805572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447800"/>
            <a:ext cx="7635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7030A0"/>
                </a:solidFill>
              </a:rPr>
              <a:t> Components requirement for 12 H.V distributors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E1BC-359D-4BFD-8FF9-DB3FE468911C}" type="datetime1">
              <a:rPr lang="en-US" smtClean="0"/>
              <a:t>7/24/2013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Waqar Ahmed - RE4 MPR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1538</Words>
  <Application>Microsoft Office PowerPoint</Application>
  <PresentationFormat>On-screen Show (4:3)</PresentationFormat>
  <Paragraphs>464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LV cable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board electronics and HV/LV power system    (Waqar) Includes grounding, shielding and test procedures</dc:title>
  <dc:creator>Waqar</dc:creator>
  <cp:lastModifiedBy>Ian Crotty</cp:lastModifiedBy>
  <cp:revision>124</cp:revision>
  <dcterms:created xsi:type="dcterms:W3CDTF">2013-07-19T10:42:10Z</dcterms:created>
  <dcterms:modified xsi:type="dcterms:W3CDTF">2013-07-24T10:44:20Z</dcterms:modified>
</cp:coreProperties>
</file>