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Default Extension="bin" ContentType="application/vnd.openxmlformats-officedocument.oleObject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vml" ContentType="application/vnd.openxmlformats-officedocument.vmlDrawing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88" r:id="rId2"/>
  </p:sldMasterIdLst>
  <p:notesMasterIdLst>
    <p:notesMasterId r:id="rId10"/>
  </p:notesMasterIdLst>
  <p:sldIdLst>
    <p:sldId id="256" r:id="rId3"/>
    <p:sldId id="280" r:id="rId4"/>
    <p:sldId id="281" r:id="rId5"/>
    <p:sldId id="283" r:id="rId6"/>
    <p:sldId id="282" r:id="rId7"/>
    <p:sldId id="284" r:id="rId8"/>
    <p:sldId id="279" r:id="rId9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61" autoAdjust="0"/>
    <p:restoredTop sz="94709" autoAdjust="0"/>
  </p:normalViewPr>
  <p:slideViewPr>
    <p:cSldViewPr>
      <p:cViewPr varScale="1">
        <p:scale>
          <a:sx n="86" d="100"/>
          <a:sy n="86" d="100"/>
        </p:scale>
        <p:origin x="-7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rpc-cms-re4-upscope.web.cern.ch\rpc-cms-re4-upscope\RPC\Chamber%20production\Components\Gaps\ISR\SpacerTest\Pressuretest\BondTestsISR\Leak&amp;Calibration01\calibration0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ern.ch\dfs\Workspaces\c\cmsrpcforward\ChamberProduction\Components\Gaps\PressureTests\ResumePTestsJan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smoothMarker"/>
        <c:ser>
          <c:idx val="0"/>
          <c:order val="0"/>
          <c:trendline>
            <c:trendlineType val="linear"/>
            <c:dispRSqr val="1"/>
            <c:dispEq val="1"/>
            <c:trendlineLbl>
              <c:layout/>
              <c:numFmt formatCode="General" sourceLinked="0"/>
            </c:trendlineLbl>
          </c:trendline>
          <c:xVal>
            <c:numRef>
              <c:f>Sheet1!$C$57:$C$70</c:f>
              <c:numCache>
                <c:formatCode>General</c:formatCode>
                <c:ptCount val="14"/>
                <c:pt idx="0">
                  <c:v>-0.04</c:v>
                </c:pt>
                <c:pt idx="1">
                  <c:v>2.4500000000000002</c:v>
                </c:pt>
                <c:pt idx="2">
                  <c:v>6.32</c:v>
                </c:pt>
                <c:pt idx="3">
                  <c:v>14.99</c:v>
                </c:pt>
                <c:pt idx="4">
                  <c:v>17.45</c:v>
                </c:pt>
                <c:pt idx="5">
                  <c:v>24.05</c:v>
                </c:pt>
                <c:pt idx="6">
                  <c:v>29.32</c:v>
                </c:pt>
                <c:pt idx="7">
                  <c:v>32.17</c:v>
                </c:pt>
                <c:pt idx="8">
                  <c:v>36.479999999999997</c:v>
                </c:pt>
                <c:pt idx="9">
                  <c:v>40.549999999999997</c:v>
                </c:pt>
                <c:pt idx="10">
                  <c:v>30.44</c:v>
                </c:pt>
                <c:pt idx="11">
                  <c:v>24.33</c:v>
                </c:pt>
                <c:pt idx="12">
                  <c:v>9.07</c:v>
                </c:pt>
                <c:pt idx="13">
                  <c:v>0.16500000000000001</c:v>
                </c:pt>
              </c:numCache>
            </c:numRef>
          </c:xVal>
          <c:yVal>
            <c:numRef>
              <c:f>Sheet1!$F$57:$F$70</c:f>
              <c:numCache>
                <c:formatCode>General</c:formatCode>
                <c:ptCount val="14"/>
                <c:pt idx="0">
                  <c:v>0</c:v>
                </c:pt>
                <c:pt idx="1">
                  <c:v>2.5999999999999943</c:v>
                </c:pt>
                <c:pt idx="2">
                  <c:v>6.3999999999999915</c:v>
                </c:pt>
                <c:pt idx="3">
                  <c:v>14.200000000000003</c:v>
                </c:pt>
                <c:pt idx="4">
                  <c:v>17.799999999999997</c:v>
                </c:pt>
                <c:pt idx="5">
                  <c:v>24.200000000000003</c:v>
                </c:pt>
                <c:pt idx="6">
                  <c:v>29.5</c:v>
                </c:pt>
                <c:pt idx="7">
                  <c:v>32.4</c:v>
                </c:pt>
                <c:pt idx="8">
                  <c:v>36.599999999999994</c:v>
                </c:pt>
                <c:pt idx="9">
                  <c:v>40.599999999999994</c:v>
                </c:pt>
                <c:pt idx="10">
                  <c:v>30.599999999999994</c:v>
                </c:pt>
                <c:pt idx="11">
                  <c:v>24.299999999999997</c:v>
                </c:pt>
                <c:pt idx="12">
                  <c:v>9</c:v>
                </c:pt>
                <c:pt idx="13">
                  <c:v>0</c:v>
                </c:pt>
              </c:numCache>
            </c:numRef>
          </c:yVal>
          <c:smooth val="1"/>
        </c:ser>
        <c:axId val="109259392"/>
        <c:axId val="121188736"/>
      </c:scatterChart>
      <c:valAx>
        <c:axId val="109259392"/>
        <c:scaling>
          <c:orientation val="minMax"/>
        </c:scaling>
        <c:axPos val="b"/>
        <c:numFmt formatCode="General" sourceLinked="1"/>
        <c:tickLblPos val="nextTo"/>
        <c:crossAx val="121188736"/>
        <c:crosses val="autoZero"/>
        <c:crossBetween val="midCat"/>
      </c:valAx>
      <c:valAx>
        <c:axId val="121188736"/>
        <c:scaling>
          <c:orientation val="minMax"/>
        </c:scaling>
        <c:axPos val="l"/>
        <c:majorGridlines/>
        <c:numFmt formatCode="General" sourceLinked="1"/>
        <c:tickLblPos val="nextTo"/>
        <c:crossAx val="109259392"/>
        <c:crosses val="autoZero"/>
        <c:crossBetween val="midCat"/>
      </c:valAx>
    </c:plotArea>
    <c:legend>
      <c:legendPos val="r"/>
      <c:layout/>
    </c:legend>
    <c:plotVisOnly val="1"/>
  </c:chart>
  <c:spPr>
    <a:ln>
      <a:noFill/>
    </a:ln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barChart>
        <c:barDir val="bar"/>
        <c:grouping val="stacked"/>
        <c:ser>
          <c:idx val="0"/>
          <c:order val="0"/>
          <c:tx>
            <c:v>Pressure to Initial  Failure</c:v>
          </c:tx>
          <c:dLbls>
            <c:showVal val="1"/>
          </c:dLbls>
          <c:cat>
            <c:strRef>
              <c:f>Sheet1!$C$8:$C$15</c:f>
              <c:strCache>
                <c:ptCount val="8"/>
                <c:pt idx="0">
                  <c:v>•RE3/3 - TW19</c:v>
                </c:pt>
                <c:pt idx="1">
                  <c:v>•RE2/1 - TW16</c:v>
                </c:pt>
                <c:pt idx="2">
                  <c:v>•RE4/3 - TW02</c:v>
                </c:pt>
                <c:pt idx="3">
                  <c:v>•RE4/2 – B02</c:v>
                </c:pt>
                <c:pt idx="4">
                  <c:v>•RE4/2 – TW01</c:v>
                </c:pt>
                <c:pt idx="5">
                  <c:v>•RE1/2 – B12</c:v>
                </c:pt>
                <c:pt idx="6">
                  <c:v>•RE1/3 – TN12</c:v>
                </c:pt>
                <c:pt idx="7">
                  <c:v>•RE3/2 – TW18 </c:v>
                </c:pt>
              </c:strCache>
            </c:strRef>
          </c:cat>
          <c:val>
            <c:numRef>
              <c:f>Sheet1!$G$8:$G$15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16.600000000000001</c:v>
                </c:pt>
                <c:pt idx="3">
                  <c:v>94</c:v>
                </c:pt>
                <c:pt idx="4">
                  <c:v>120</c:v>
                </c:pt>
                <c:pt idx="5">
                  <c:v>116</c:v>
                </c:pt>
                <c:pt idx="6">
                  <c:v>153</c:v>
                </c:pt>
                <c:pt idx="7">
                  <c:v>146</c:v>
                </c:pt>
              </c:numCache>
            </c:numRef>
          </c:val>
        </c:ser>
        <c:overlap val="100"/>
        <c:axId val="130596224"/>
        <c:axId val="130623360"/>
      </c:barChart>
      <c:catAx>
        <c:axId val="130596224"/>
        <c:scaling>
          <c:orientation val="maxMin"/>
        </c:scaling>
        <c:axPos val="l"/>
        <c:tickLblPos val="nextTo"/>
        <c:crossAx val="130623360"/>
        <c:crosses val="autoZero"/>
        <c:auto val="1"/>
        <c:lblAlgn val="ctr"/>
        <c:lblOffset val="100"/>
      </c:catAx>
      <c:valAx>
        <c:axId val="130623360"/>
        <c:scaling>
          <c:orientation val="minMax"/>
          <c:max val="180"/>
          <c:min val="0"/>
        </c:scaling>
        <c:axPos val="t"/>
        <c:majorGridlines/>
        <c:numFmt formatCode="General" sourceLinked="1"/>
        <c:tickLblPos val="nextTo"/>
        <c:crossAx val="130596224"/>
        <c:crosses val="autoZero"/>
        <c:crossBetween val="between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0.50532</cdr:x>
      <cdr:y>0.91343</cdr:y>
    </cdr:from>
    <cdr:to>
      <cdr:x>0.82979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14625" y="2914649"/>
          <a:ext cx="1743075" cy="27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Pressure ADC</a:t>
          </a:r>
        </a:p>
      </cdr:txBody>
    </cdr:sp>
  </cdr:relSizeAnchor>
  <cdr:relSizeAnchor xmlns:cdr="http://schemas.openxmlformats.org/drawingml/2006/chartDrawing">
    <cdr:from>
      <cdr:x>0.00177</cdr:x>
      <cdr:y>0.14627</cdr:y>
    </cdr:from>
    <cdr:to>
      <cdr:x>0.23404</cdr:x>
      <cdr:y>0.26866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526" y="466725"/>
          <a:ext cx="1247775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Water Col</a:t>
          </a:r>
        </a:p>
      </cdr:txBody>
    </cdr:sp>
  </cdr:relSizeAnchor>
  <cdr:relSizeAnchor xmlns:cdr="http://schemas.openxmlformats.org/drawingml/2006/chartDrawing">
    <cdr:from>
      <cdr:x>0.30674</cdr:x>
      <cdr:y>0</cdr:y>
    </cdr:from>
    <cdr:to>
      <cdr:x>0.6578</cdr:x>
      <cdr:y>0.07377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647826" y="0"/>
          <a:ext cx="188595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WC (mBar)    Vs.    Pressure(ADC)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9C99C-70AB-48B8-A986-478364DC743A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B2F22-C239-44FD-B469-6ADBA9547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.png"/><Relationship Id="rId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19238" y="260350"/>
            <a:ext cx="5888037" cy="84137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tint val="0"/>
                  <a:invGamma/>
                </a:srgbClr>
              </a:gs>
              <a:gs pos="100000">
                <a:srgbClr val="006699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FFFFFF"/>
            </a:outerShdw>
          </a:effec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52463" y="6602413"/>
            <a:ext cx="1540487" cy="5514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2"/>
                </a:solidFill>
              </a:rPr>
              <a:t>Ian </a:t>
            </a:r>
            <a:r>
              <a:rPr lang="en-US" sz="1000" dirty="0" err="1">
                <a:solidFill>
                  <a:schemeClr val="tx2"/>
                </a:solidFill>
              </a:rPr>
              <a:t>Crotty</a:t>
            </a:r>
            <a:r>
              <a:rPr lang="en-US" sz="1000" dirty="0">
                <a:solidFill>
                  <a:schemeClr val="tx2"/>
                </a:solidFill>
              </a:rPr>
              <a:t>  </a:t>
            </a:r>
            <a:r>
              <a:rPr lang="en-US" sz="1000" dirty="0" smtClean="0">
                <a:solidFill>
                  <a:schemeClr val="tx2"/>
                </a:solidFill>
              </a:rPr>
              <a:t>18</a:t>
            </a:r>
            <a:r>
              <a:rPr lang="en-US" sz="1000" baseline="0" dirty="0" smtClean="0">
                <a:solidFill>
                  <a:schemeClr val="tx2"/>
                </a:solidFill>
              </a:rPr>
              <a:t> </a:t>
            </a:r>
            <a:r>
              <a:rPr lang="en-US" sz="1000" dirty="0" smtClean="0">
                <a:solidFill>
                  <a:schemeClr val="tx2"/>
                </a:solidFill>
              </a:rPr>
              <a:t>Jan  </a:t>
            </a:r>
            <a:r>
              <a:rPr lang="en-US" sz="1000" dirty="0" smtClean="0">
                <a:solidFill>
                  <a:schemeClr val="tx2"/>
                </a:solidFill>
              </a:rPr>
              <a:t>2011</a:t>
            </a:r>
            <a:endParaRPr lang="en-US" sz="1000" dirty="0">
              <a:solidFill>
                <a:schemeClr val="tx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79450" y="6565900"/>
            <a:ext cx="768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679450" y="2413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7407275" y="-125413"/>
            <a:ext cx="184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pic>
        <p:nvPicPr>
          <p:cNvPr id="3081" name="Picture 82" descr="CERNlogo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9450" y="261938"/>
            <a:ext cx="839788" cy="83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407275" y="261938"/>
          <a:ext cx="882650" cy="842962"/>
        </p:xfrm>
        <a:graphic>
          <a:graphicData uri="http://schemas.openxmlformats.org/presentationml/2006/ole">
            <p:oleObj spid="_x0000_s3074" name="Artwork" r:id="rId6" imgW="5906250" imgH="5906250" progId="">
              <p:embed/>
            </p:oleObj>
          </a:graphicData>
        </a:graphic>
      </p:graphicFrame>
      <p:sp>
        <p:nvSpPr>
          <p:cNvPr id="1110" name="Text Box 86"/>
          <p:cNvSpPr txBox="1">
            <a:spLocks noChangeArrowheads="1"/>
          </p:cNvSpPr>
          <p:nvPr userDrawn="1"/>
        </p:nvSpPr>
        <p:spPr bwMode="auto">
          <a:xfrm>
            <a:off x="679450" y="1568450"/>
            <a:ext cx="7610475" cy="4760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11" name="Text Box 87"/>
          <p:cNvSpPr txBox="1">
            <a:spLocks noChangeArrowheads="1"/>
          </p:cNvSpPr>
          <p:nvPr userDrawn="1"/>
        </p:nvSpPr>
        <p:spPr bwMode="auto">
          <a:xfrm flipH="1" flipV="1">
            <a:off x="503238" y="1023938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rot="10800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1112" name="Text Box 88"/>
          <p:cNvSpPr txBox="1">
            <a:spLocks noChangeArrowheads="1"/>
          </p:cNvSpPr>
          <p:nvPr userDrawn="1"/>
        </p:nvSpPr>
        <p:spPr bwMode="auto">
          <a:xfrm>
            <a:off x="501650" y="1660525"/>
            <a:ext cx="184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1115" name="AutoShape 91"/>
          <p:cNvSpPr>
            <a:spLocks noChangeArrowheads="1"/>
          </p:cNvSpPr>
          <p:nvPr userDrawn="1"/>
        </p:nvSpPr>
        <p:spPr bwMode="auto">
          <a:xfrm>
            <a:off x="3124200" y="2667000"/>
            <a:ext cx="914400" cy="11430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16" name="Text Box 92"/>
          <p:cNvSpPr txBox="1">
            <a:spLocks noChangeArrowheads="1"/>
          </p:cNvSpPr>
          <p:nvPr userDrawn="1"/>
        </p:nvSpPr>
        <p:spPr bwMode="auto">
          <a:xfrm>
            <a:off x="3124200" y="457200"/>
            <a:ext cx="25146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85750" indent="-285750" algn="ctr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rgbClr val="114FFB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rgbClr val="005400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rgbClr val="0000FF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2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2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2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2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76442-0A49-49B9-9899-8682EBC4CF65}" type="datetimeFigureOut">
              <a:rPr lang="en-US" smtClean="0"/>
              <a:pPr/>
              <a:t>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34F04-6936-4894-B67F-4CEBCD67D5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381000"/>
            <a:ext cx="5638800" cy="609600"/>
          </a:xfrm>
          <a:gradFill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</p:spPr>
        <p:txBody>
          <a:bodyPr/>
          <a:lstStyle/>
          <a:p>
            <a:pPr>
              <a:defRPr/>
            </a:pPr>
            <a:r>
              <a:rPr lang="en-US" dirty="0" smtClean="0"/>
              <a:t>Old and New Spacer Pop Tests</a:t>
            </a:r>
            <a:endParaRPr lang="en-US" dirty="0"/>
          </a:p>
        </p:txBody>
      </p:sp>
      <p:sp>
        <p:nvSpPr>
          <p:cNvPr id="5122" name="Subtitle 2"/>
          <p:cNvSpPr>
            <a:spLocks noGrp="1"/>
          </p:cNvSpPr>
          <p:nvPr>
            <p:ph type="subTitle" idx="1"/>
          </p:nvPr>
        </p:nvSpPr>
        <p:spPr bwMode="auto">
          <a:xfrm>
            <a:off x="304800" y="1143000"/>
            <a:ext cx="8458200" cy="5334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Calibration of 0-40mbar &amp; 0-200mbar Pressure sensors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Water column &amp; Digital pressure gauge </a:t>
            </a:r>
            <a:r>
              <a:rPr lang="en-US" dirty="0" smtClean="0"/>
              <a:t>calibration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Test to destruction of Old and New </a:t>
            </a:r>
            <a:r>
              <a:rPr lang="en-US" dirty="0" err="1" smtClean="0"/>
              <a:t>Kodel</a:t>
            </a:r>
            <a:r>
              <a:rPr lang="en-US" dirty="0" smtClean="0"/>
              <a:t> gaps.</a:t>
            </a:r>
          </a:p>
          <a:p>
            <a:r>
              <a:rPr lang="en-US" dirty="0" smtClean="0"/>
              <a:t>Leak and “</a:t>
            </a:r>
            <a:r>
              <a:rPr lang="en-US" dirty="0" smtClean="0"/>
              <a:t>P</a:t>
            </a:r>
            <a:r>
              <a:rPr lang="en-US" dirty="0" smtClean="0"/>
              <a:t>opped Spacer Test”.</a:t>
            </a:r>
          </a:p>
          <a:p>
            <a:r>
              <a:rPr lang="en-US" dirty="0" smtClean="0"/>
              <a:t>Conclusion.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885949" y="1685924"/>
          <a:ext cx="5372101" cy="3486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00800" y="16764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24 bit ADC </a:t>
            </a:r>
          </a:p>
          <a:p>
            <a:r>
              <a:rPr lang="en-US" dirty="0" smtClean="0"/>
              <a:t>Pico Recorder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4724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Sensor </a:t>
            </a:r>
            <a:r>
              <a:rPr lang="en-US" dirty="0" err="1" smtClean="0"/>
              <a:t>Technics</a:t>
            </a:r>
            <a:endParaRPr lang="en-US" dirty="0" smtClean="0"/>
          </a:p>
          <a:p>
            <a:r>
              <a:rPr lang="en-US" dirty="0" smtClean="0"/>
              <a:t>CTEM 7000 and9000 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600200" y="381000"/>
            <a:ext cx="5638800" cy="6096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tint val="0"/>
                  <a:invGamma/>
                </a:srgbClr>
              </a:gs>
              <a:gs pos="100000">
                <a:srgbClr val="006699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FFFFFF"/>
            </a:outerShdw>
          </a:effec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Calibration</a:t>
            </a:r>
            <a:r>
              <a:rPr kumimoji="0" lang="en-US" sz="20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of sensors &amp; ADC against WC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 l="16635" t="42734" r="25428" b="9233"/>
          <a:stretch>
            <a:fillRect/>
          </a:stretch>
        </p:blipFill>
        <p:spPr bwMode="auto">
          <a:xfrm>
            <a:off x="1752600" y="2438400"/>
            <a:ext cx="5257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 bwMode="auto">
          <a:xfrm>
            <a:off x="1600200" y="381000"/>
            <a:ext cx="5638800" cy="6096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tint val="0"/>
                  <a:invGamma/>
                </a:srgbClr>
              </a:gs>
              <a:gs pos="100000">
                <a:srgbClr val="006699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FFFFFF"/>
            </a:outerShdw>
          </a:effec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noProof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Method and plots of destructive Tests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6600" y="1524000"/>
            <a:ext cx="18288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Initial failure , the first spacer</a:t>
            </a:r>
            <a:endParaRPr lang="en-US" sz="1400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 rot="10800000" flipV="1">
            <a:off x="2895600" y="2057400"/>
            <a:ext cx="76200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105400" y="54864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2000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276600" y="54864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1000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7010400" y="54864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Time [s]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1828801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Pressure [mbar]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1143000" y="26670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100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1295400" y="37338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5</a:t>
            </a:r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1295400" y="48006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3429000" y="381000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Remaining spacer failures</a:t>
            </a:r>
            <a:endParaRPr lang="en-US" sz="1400" dirty="0"/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3276600" y="4267200"/>
            <a:ext cx="32004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553200" y="2133600"/>
            <a:ext cx="175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An example</a:t>
            </a:r>
          </a:p>
          <a:p>
            <a:r>
              <a:rPr lang="en-US" sz="1500" dirty="0" smtClean="0"/>
              <a:t>RE4/2 TW01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066800"/>
            <a:ext cx="5298701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 bwMode="auto">
          <a:xfrm>
            <a:off x="1600200" y="381000"/>
            <a:ext cx="5638800" cy="6096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tint val="0"/>
                  <a:invGamma/>
                </a:srgbClr>
              </a:gs>
              <a:gs pos="100000">
                <a:srgbClr val="006699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FFFFFF"/>
            </a:outerShdw>
          </a:effec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Individual spacer ID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343400" y="2590800"/>
            <a:ext cx="885825" cy="523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Evidence of a series of 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010400" y="2057400"/>
            <a:ext cx="1000125" cy="4476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5 ramps and failures.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Trapezoid 5"/>
          <p:cNvSpPr/>
          <p:nvPr/>
        </p:nvSpPr>
        <p:spPr bwMode="auto">
          <a:xfrm rot="10800000">
            <a:off x="609600" y="4648200"/>
            <a:ext cx="2971800" cy="1219200"/>
          </a:xfrm>
          <a:prstGeom prst="trapezoid">
            <a:avLst/>
          </a:prstGeom>
          <a:solidFill>
            <a:schemeClr val="bg2">
              <a:lumMod val="50000"/>
              <a:lumOff val="5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819400" y="4724400"/>
            <a:ext cx="76200" cy="762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819400" y="4953000"/>
            <a:ext cx="76200" cy="762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819400" y="5181600"/>
            <a:ext cx="76200" cy="762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2819400" y="5410200"/>
            <a:ext cx="76200" cy="762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2819400" y="5638800"/>
            <a:ext cx="76200" cy="762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5400" y="39624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RE3/2 TW18</a:t>
            </a:r>
            <a:endParaRPr lang="en-US" sz="1400" dirty="0"/>
          </a:p>
        </p:txBody>
      </p:sp>
      <p:sp>
        <p:nvSpPr>
          <p:cNvPr id="14" name="Left Arrow 13"/>
          <p:cNvSpPr/>
          <p:nvPr/>
        </p:nvSpPr>
        <p:spPr bwMode="auto">
          <a:xfrm>
            <a:off x="2133600" y="5105400"/>
            <a:ext cx="533400" cy="228600"/>
          </a:xfrm>
          <a:prstGeom prst="leftArrow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33800" y="55626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Propagation of bands of 5 spacers across gap width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1600200" y="381000"/>
            <a:ext cx="5638800" cy="6096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tint val="0"/>
                  <a:invGamma/>
                </a:srgbClr>
              </a:gs>
              <a:gs pos="100000">
                <a:srgbClr val="006699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FFFFFF"/>
            </a:outerShdw>
          </a:effec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Result</a:t>
            </a:r>
            <a:r>
              <a:rPr lang="en-US" sz="2000" b="1" kern="0" noProof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0" y="1066800"/>
          <a:ext cx="5486401" cy="2819400"/>
        </p:xfrm>
        <a:graphic>
          <a:graphicData uri="http://schemas.openxmlformats.org/drawingml/2006/table">
            <a:tbl>
              <a:tblPr/>
              <a:tblGrid>
                <a:gridCol w="1045629"/>
                <a:gridCol w="781072"/>
                <a:gridCol w="604701"/>
                <a:gridCol w="245659"/>
                <a:gridCol w="1599938"/>
                <a:gridCol w="604701"/>
                <a:gridCol w="604701"/>
              </a:tblGrid>
              <a:tr h="23495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gap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date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Initial Failure pressure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[mbar]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RE3/3 - TW19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10-Dec-2010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Digital P. gauge.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RE2/1 - TW16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10-Dec-2010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Digital P. gauge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RE4/3 - TW02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10-Dec-2010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WC. ~24 spacers "gone" before starting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950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RE4/2 – B02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14-Jan-2011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ADC. 'spacer test"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RE4/2 – TW01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13-Jan-2011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RE1/2 – B12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11-Jan-2011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ADC, error &lt; 40micro bar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RE1/3 – TN12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12-Jan-2011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ADC, error &lt; 40micro bar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RE3/2 – TW18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11-Jan-2011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001000" y="4343400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mbar</a:t>
            </a:r>
            <a:endParaRPr lang="en-US" sz="1000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3810000" y="3810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81600" y="1676400"/>
            <a:ext cx="3200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Operating pressures are 2-3 mbar . QA tests are done  @ 20mbar, which will not prejudice the integrity of the bond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4495800"/>
            <a:ext cx="20574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Numerous spacers already broken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133600" y="4876800"/>
            <a:ext cx="182880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362200"/>
            <a:ext cx="6345118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 bwMode="auto">
          <a:xfrm>
            <a:off x="1600200" y="152400"/>
            <a:ext cx="5638800" cy="838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tint val="0"/>
                  <a:invGamma/>
                </a:srgbClr>
              </a:gs>
              <a:gs pos="100000">
                <a:srgbClr val="006699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FFFFFF"/>
            </a:outerShdw>
          </a:effec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noProof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“Spacer test”  and leak test 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noProof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done using ADC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1752600"/>
            <a:ext cx="30480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“Standard finger thrust” gives approx 0.1-0.2mbar. Equivalent to 1-2mm WC</a:t>
            </a:r>
            <a:endParaRPr lang="en-US" sz="1200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048000" y="4191000"/>
            <a:ext cx="2133600" cy="2286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590800" y="4495801"/>
            <a:ext cx="1752600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Slope gives leak rate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410200" y="2743200"/>
            <a:ext cx="24384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Spacers can be counted to check for errors in procedure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648200" y="5715000"/>
            <a:ext cx="25908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Unglued or popped spacers will give higher values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 rot="10800000" flipV="1">
            <a:off x="4267200" y="3200400"/>
            <a:ext cx="1524000" cy="685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600200" y="381000"/>
            <a:ext cx="5638800" cy="609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Conclusions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6387" name="Subtitle 2"/>
          <p:cNvSpPr>
            <a:spLocks noGrp="1"/>
          </p:cNvSpPr>
          <p:nvPr>
            <p:ph type="subTitle" idx="4294967295"/>
          </p:nvPr>
        </p:nvSpPr>
        <p:spPr bwMode="auto">
          <a:xfrm>
            <a:off x="304800" y="1143000"/>
            <a:ext cx="8458200" cy="5334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Two</a:t>
            </a:r>
            <a:r>
              <a:rPr lang="en-US" dirty="0" smtClean="0"/>
              <a:t> of the 3 agreed “new” gaps were sacrificed  in addition </a:t>
            </a:r>
          </a:p>
          <a:p>
            <a:pPr marL="0" indent="0"/>
            <a:r>
              <a:rPr lang="en-US" dirty="0" smtClean="0"/>
              <a:t>to “old” gaps stored in the ISR, to establish pressure to failure.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The bonding of spacers in the “new” production from KODEL appear sufficient for our needs and similar to previous production. 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The use of an online log of pressure provides a reliable and </a:t>
            </a:r>
          </a:p>
          <a:p>
            <a:pPr marL="0" indent="0"/>
            <a:r>
              <a:rPr lang="en-US" dirty="0" smtClean="0"/>
              <a:t>simple popped spacer test combined with a leak test.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The reason for two “new” gaps having popped spacers at </a:t>
            </a:r>
          </a:p>
          <a:p>
            <a:pPr marL="0" indent="0"/>
            <a:r>
              <a:rPr lang="en-US" dirty="0" smtClean="0"/>
              <a:t>less than 20 mbar has not been clarified.</a:t>
            </a:r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Thanks to </a:t>
            </a:r>
            <a:r>
              <a:rPr lang="en-US" dirty="0" err="1" smtClean="0"/>
              <a:t>Abeera</a:t>
            </a:r>
            <a:r>
              <a:rPr lang="en-US" dirty="0" smtClean="0"/>
              <a:t> </a:t>
            </a:r>
            <a:r>
              <a:rPr lang="en-US" smtClean="0"/>
              <a:t>and Luigi</a:t>
            </a:r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003E3E"/>
      </a:lt2>
      <a:accent1>
        <a:srgbClr val="FFD798"/>
      </a:accent1>
      <a:accent2>
        <a:srgbClr val="8CF4EA"/>
      </a:accent2>
      <a:accent3>
        <a:srgbClr val="FFFFFF"/>
      </a:accent3>
      <a:accent4>
        <a:srgbClr val="000000"/>
      </a:accent4>
      <a:accent5>
        <a:srgbClr val="FFE8CA"/>
      </a:accent5>
      <a:accent6>
        <a:srgbClr val="7EDDD4"/>
      </a:accent6>
      <a:hlink>
        <a:srgbClr val="FE9B03"/>
      </a:hlink>
      <a:folHlink>
        <a:srgbClr val="00D0D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395</Words>
  <Application>Microsoft Office PowerPoint</Application>
  <PresentationFormat>On-screen Show (4:3)</PresentationFormat>
  <Paragraphs>99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2_Default Design</vt:lpstr>
      <vt:lpstr>Custom Design</vt:lpstr>
      <vt:lpstr>Artwork</vt:lpstr>
      <vt:lpstr>Old and New Spacer Pop Tests</vt:lpstr>
      <vt:lpstr>Slide 2</vt:lpstr>
      <vt:lpstr>Slide 3</vt:lpstr>
      <vt:lpstr>Slide 4</vt:lpstr>
      <vt:lpstr>Slide 5</vt:lpstr>
      <vt:lpstr>Slide 6</vt:lpstr>
      <vt:lpstr>Conclusions 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icrotty2</dc:creator>
  <cp:lastModifiedBy>icrotty2</cp:lastModifiedBy>
  <cp:revision>138</cp:revision>
  <dcterms:created xsi:type="dcterms:W3CDTF">2010-11-27T17:15:33Z</dcterms:created>
  <dcterms:modified xsi:type="dcterms:W3CDTF">2011-01-17T18:22:42Z</dcterms:modified>
</cp:coreProperties>
</file>