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0" r:id="rId4"/>
    <p:sldId id="259" r:id="rId5"/>
    <p:sldId id="261" r:id="rId6"/>
    <p:sldId id="258" r:id="rId7"/>
    <p:sldId id="265" r:id="rId8"/>
    <p:sldId id="267" r:id="rId9"/>
    <p:sldId id="262" r:id="rId10"/>
    <p:sldId id="263" r:id="rId11"/>
    <p:sldId id="264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4B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86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E81AF-0B6F-4973-8514-8BD6CD2B54A4}" type="datetimeFigureOut">
              <a:rPr lang="fr-FR" smtClean="0"/>
              <a:pPr/>
              <a:t>18/12/2012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08F02-065D-4721-934A-91B9186584E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408F02-065D-4721-934A-91B9186584E7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D5ACC6F-A9CD-44C1-95B3-41FE42050DA9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76495-6544-4567-A7C6-7473FC13E0CB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10DD-B3E4-4F25-84A9-D0D9D0275B79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7266-81AA-4ADF-9901-F5929AA4E250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C3F1-45AE-49CC-B62F-DF5988D5FED1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4802-8DF5-4C71-8DF3-A844DDFC8824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1D90ADB-3CA9-4EB8-B5B9-4A4D574964B8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59E868B-1F1E-48E3-8F01-581298BB6805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C294-DB95-4710-BE8D-D0D321BF48EA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E42A7-950B-44B3-AD4D-2AC63C163D5C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83A7-D8EA-4C9B-808F-7ED560AEA20B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BB55287-1F63-463E-9266-356BD9D584DC}" type="datetime1">
              <a:rPr lang="fr-FR" smtClean="0"/>
              <a:pPr/>
              <a:t>18/12/2012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892292-2EC2-4093-9213-06AC6E9C64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01622" y="580986"/>
            <a:ext cx="7772400" cy="1470025"/>
          </a:xfrm>
        </p:spPr>
        <p:txBody>
          <a:bodyPr/>
          <a:lstStyle/>
          <a:p>
            <a:r>
              <a:rPr lang="fr-FR" dirty="0" err="1" smtClean="0"/>
              <a:t>Results</a:t>
            </a:r>
            <a:r>
              <a:rPr lang="fr-FR" dirty="0" smtClean="0"/>
              <a:t> </a:t>
            </a:r>
            <a:r>
              <a:rPr lang="fr-FR" dirty="0" err="1" smtClean="0"/>
              <a:t>Overview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06708" y="2479662"/>
            <a:ext cx="6400800" cy="17526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RPC Gaps</a:t>
            </a:r>
          </a:p>
          <a:p>
            <a:pPr algn="r"/>
            <a:r>
              <a:rPr lang="fr-FR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18</a:t>
            </a:r>
            <a:r>
              <a:rPr lang="fr-FR" baseline="30000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th</a:t>
            </a:r>
            <a:r>
              <a:rPr lang="fr-FR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 of </a:t>
            </a:r>
            <a:r>
              <a:rPr lang="fr-FR" dirty="0" err="1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December</a:t>
            </a:r>
            <a:r>
              <a:rPr lang="fr-FR" dirty="0" smtClean="0">
                <a:solidFill>
                  <a:schemeClr val="bg1">
                    <a:lumMod val="75000"/>
                  </a:schemeClr>
                </a:solidFill>
                <a:latin typeface="+mj-lt"/>
              </a:rPr>
              <a:t> 2012</a:t>
            </a:r>
            <a:endParaRPr lang="fr-FR" dirty="0">
              <a:solidFill>
                <a:schemeClr val="bg1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Image 3" descr="ugent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67071" y="4378338"/>
            <a:ext cx="2417733" cy="1711684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297705" y="6240501"/>
            <a:ext cx="6572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Department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of </a:t>
            </a: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Physics</a:t>
            </a:r>
            <a:r>
              <a:rPr lang="fr-FR" sz="16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and </a:t>
            </a:r>
            <a:r>
              <a:rPr lang="fr-FR" sz="16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Astronomy</a:t>
            </a:r>
            <a:endParaRPr lang="fr-FR" sz="16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7" name="Image 6" descr="bul-pho-2009-090_0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9979" y="361908"/>
            <a:ext cx="8229600" cy="1066800"/>
          </a:xfrm>
        </p:spPr>
        <p:txBody>
          <a:bodyPr>
            <a:normAutofit/>
          </a:bodyPr>
          <a:lstStyle/>
          <a:p>
            <a:r>
              <a:rPr lang="fr-FR" sz="3600" dirty="0" err="1" smtClean="0"/>
              <a:t>Comparison</a:t>
            </a:r>
            <a:r>
              <a:rPr lang="fr-FR" sz="3600" dirty="0" smtClean="0"/>
              <a:t> of the </a:t>
            </a:r>
            <a:r>
              <a:rPr lang="fr-FR" sz="3600" dirty="0" err="1" smtClean="0"/>
              <a:t>Results</a:t>
            </a:r>
            <a:endParaRPr lang="fr-FR" sz="3600" dirty="0"/>
          </a:p>
        </p:txBody>
      </p:sp>
      <p:pic>
        <p:nvPicPr>
          <p:cNvPr id="4" name="Espace réservé du contenu 3" descr="TopNarrow_Kode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953" y="2386449"/>
            <a:ext cx="4337064" cy="2941227"/>
          </a:xfrm>
        </p:spPr>
      </p:pic>
      <p:pic>
        <p:nvPicPr>
          <p:cNvPr id="5" name="Image 4" descr="TopNarrow_Ghe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4371" y="2386449"/>
            <a:ext cx="4329189" cy="2935887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760499" y="1749402"/>
            <a:ext cx="200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j-lt"/>
              </a:rPr>
              <a:t>KODEL</a:t>
            </a:r>
            <a:endParaRPr lang="fr-FR" sz="2400" dirty="0"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215085" y="1712889"/>
            <a:ext cx="200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j-lt"/>
              </a:rPr>
              <a:t>GENT</a:t>
            </a:r>
            <a:endParaRPr lang="fr-FR" dirty="0">
              <a:latin typeface="+mj-lt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11" name="Image 10" descr="bul-pho-2009-090_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9979" y="361908"/>
            <a:ext cx="8229600" cy="1066800"/>
          </a:xfrm>
        </p:spPr>
        <p:txBody>
          <a:bodyPr>
            <a:normAutofit/>
          </a:bodyPr>
          <a:lstStyle/>
          <a:p>
            <a:r>
              <a:rPr lang="fr-FR" sz="3600" dirty="0" err="1" smtClean="0"/>
              <a:t>Comparison</a:t>
            </a:r>
            <a:r>
              <a:rPr lang="fr-FR" sz="3600" dirty="0" smtClean="0"/>
              <a:t> of the </a:t>
            </a:r>
            <a:r>
              <a:rPr lang="fr-FR" sz="3600" dirty="0" err="1" smtClean="0"/>
              <a:t>Results</a:t>
            </a:r>
            <a:endParaRPr lang="fr-FR" sz="3600" dirty="0"/>
          </a:p>
        </p:txBody>
      </p:sp>
      <p:pic>
        <p:nvPicPr>
          <p:cNvPr id="4" name="Espace réservé du contenu 3" descr="TopWide_Kodel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7873" y="2406635"/>
            <a:ext cx="4370640" cy="2994067"/>
          </a:xfrm>
        </p:spPr>
      </p:pic>
      <p:pic>
        <p:nvPicPr>
          <p:cNvPr id="5" name="Image 4" descr="TopWide_Ghen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495" y="2413813"/>
            <a:ext cx="4408065" cy="298937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760499" y="1749402"/>
            <a:ext cx="200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j-lt"/>
              </a:rPr>
              <a:t>KODEL</a:t>
            </a:r>
            <a:endParaRPr lang="fr-FR" sz="2400" dirty="0"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6215085" y="1712889"/>
            <a:ext cx="200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j-lt"/>
              </a:rPr>
              <a:t>GENT</a:t>
            </a:r>
            <a:endParaRPr lang="fr-FR" dirty="0">
              <a:latin typeface="+mj-lt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11" name="Image 10" descr="bul-pho-2009-090_0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804" y="353985"/>
            <a:ext cx="8229600" cy="1066800"/>
          </a:xfrm>
        </p:spPr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3466" y="2249424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000" dirty="0" smtClean="0">
                <a:latin typeface="+mj-lt"/>
              </a:rPr>
              <a:t>	17 over 21 gaps have a </a:t>
            </a:r>
            <a:r>
              <a:rPr lang="fr-FR" sz="2000" dirty="0" err="1" smtClean="0">
                <a:latin typeface="+mj-lt"/>
              </a:rPr>
              <a:t>leak</a:t>
            </a:r>
            <a:r>
              <a:rPr lang="fr-FR" sz="2000" dirty="0" smtClean="0">
                <a:latin typeface="+mj-lt"/>
              </a:rPr>
              <a:t> rate </a:t>
            </a:r>
            <a:r>
              <a:rPr lang="fr-FR" sz="2000" dirty="0" err="1" smtClean="0">
                <a:latin typeface="+mj-lt"/>
              </a:rPr>
              <a:t>lower</a:t>
            </a:r>
            <a:r>
              <a:rPr lang="fr-FR" sz="2000" dirty="0" smtClean="0">
                <a:latin typeface="+mj-lt"/>
              </a:rPr>
              <a:t> </a:t>
            </a:r>
            <a:r>
              <a:rPr lang="fr-FR" sz="2000" dirty="0" err="1" smtClean="0">
                <a:latin typeface="+mj-lt"/>
              </a:rPr>
              <a:t>than</a:t>
            </a:r>
            <a:r>
              <a:rPr lang="fr-FR" sz="2000" dirty="0" smtClean="0">
                <a:latin typeface="+mj-lt"/>
              </a:rPr>
              <a:t> 0.2 ± 0.01 mbar/10min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12</a:t>
            </a:fld>
            <a:endParaRPr lang="fr-FR"/>
          </a:p>
        </p:txBody>
      </p:sp>
      <p:pic>
        <p:nvPicPr>
          <p:cNvPr id="5" name="Image 4" descr="bul-pho-2009-090_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75" y="463524"/>
            <a:ext cx="8229600" cy="1066800"/>
          </a:xfrm>
        </p:spPr>
        <p:txBody>
          <a:bodyPr>
            <a:normAutofit/>
          </a:bodyPr>
          <a:lstStyle/>
          <a:p>
            <a:r>
              <a:rPr lang="fr-FR" sz="3200" dirty="0" err="1" smtClean="0"/>
              <a:t>Different</a:t>
            </a:r>
            <a:r>
              <a:rPr lang="fr-FR" sz="3200" dirty="0" smtClean="0"/>
              <a:t> </a:t>
            </a:r>
            <a:r>
              <a:rPr lang="fr-FR" sz="3200" dirty="0" err="1" smtClean="0"/>
              <a:t>Gas</a:t>
            </a:r>
            <a:r>
              <a:rPr lang="fr-FR" sz="3200" dirty="0" smtClean="0"/>
              <a:t> </a:t>
            </a:r>
            <a:r>
              <a:rPr lang="fr-FR" sz="3200" dirty="0" err="1" smtClean="0"/>
              <a:t>leak</a:t>
            </a:r>
            <a:r>
              <a:rPr lang="fr-FR" sz="3200" dirty="0" smtClean="0"/>
              <a:t> </a:t>
            </a:r>
            <a:r>
              <a:rPr lang="fr-FR" sz="3200" dirty="0" err="1" smtClean="0"/>
              <a:t>cuts</a:t>
            </a:r>
            <a:r>
              <a:rPr lang="fr-FR" sz="3200" dirty="0" smtClean="0"/>
              <a:t> </a:t>
            </a:r>
            <a:r>
              <a:rPr lang="fr-FR" sz="3200" dirty="0" err="1" smtClean="0"/>
              <a:t>applied</a:t>
            </a:r>
            <a:endParaRPr lang="fr-FR" sz="3200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628596" y="1493811"/>
          <a:ext cx="7886809" cy="460248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85418"/>
                <a:gridCol w="2056397"/>
                <a:gridCol w="2032029"/>
                <a:gridCol w="1812965"/>
              </a:tblGrid>
              <a:tr h="229840"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Gap Type</a:t>
                      </a: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RE4/3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 TW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RE4/3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 TN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RE4/3 B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51615"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Leak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to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certified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for 600s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with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+20mbar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(CERN)</a:t>
                      </a: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0.1mbar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0.3mbar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733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Leak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to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certified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for 600s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with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+20mbar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as </a:t>
                      </a:r>
                      <a:r>
                        <a:rPr lang="fr-FR" sz="1400" b="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decided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on the 10</a:t>
                      </a:r>
                      <a:r>
                        <a:rPr lang="fr-FR" sz="1400" b="0" baseline="300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th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of May (KODEL)</a:t>
                      </a:r>
                      <a:endParaRPr lang="fr-FR" sz="1400" b="0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algn="ctr"/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0.3mbar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0.5mbar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733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Leak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to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certified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for 600s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with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+20mbar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as </a:t>
                      </a:r>
                      <a:r>
                        <a:rPr lang="fr-FR" sz="1400" b="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decided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on the 23</a:t>
                      </a:r>
                      <a:r>
                        <a:rPr lang="fr-FR" sz="1400" b="0" baseline="3000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rd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of </a:t>
                      </a:r>
                      <a:r>
                        <a:rPr lang="fr-FR" sz="1400" b="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October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(KODEL)</a:t>
                      </a:r>
                      <a:endParaRPr lang="fr-FR" sz="1400" b="0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algn="ctr"/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0.3mbar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51615"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1mm in the water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column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(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precision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of the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reading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</a:t>
                      </a: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0.4mbar)</a:t>
                      </a:r>
                      <a:endParaRPr lang="fr-FR" sz="14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</a:t>
                      </a: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</a:t>
                      </a: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</a:t>
                      </a: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</a:t>
                      </a: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)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0727"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New possible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cuts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for the  sites</a:t>
                      </a: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7" name="Image 6" descr="bul-pho-2009-090_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75" y="361908"/>
            <a:ext cx="8229600" cy="1066800"/>
          </a:xfrm>
        </p:spPr>
        <p:txBody>
          <a:bodyPr>
            <a:normAutofit/>
          </a:bodyPr>
          <a:lstStyle/>
          <a:p>
            <a:r>
              <a:rPr lang="fr-FR" sz="3200" dirty="0" err="1" smtClean="0"/>
              <a:t>Leak</a:t>
            </a:r>
            <a:r>
              <a:rPr lang="fr-FR" sz="3200" dirty="0" smtClean="0"/>
              <a:t> tests </a:t>
            </a:r>
            <a:r>
              <a:rPr lang="fr-FR" sz="3200" dirty="0" err="1" smtClean="0"/>
              <a:t>using</a:t>
            </a:r>
            <a:r>
              <a:rPr lang="fr-FR" sz="3200" dirty="0" smtClean="0"/>
              <a:t> a </a:t>
            </a:r>
            <a:r>
              <a:rPr lang="fr-FR" sz="3200" dirty="0" err="1" smtClean="0"/>
              <a:t>PicoLog</a:t>
            </a:r>
            <a:r>
              <a:rPr lang="fr-FR" sz="3200" dirty="0" smtClean="0"/>
              <a:t> ADC</a:t>
            </a:r>
            <a:endParaRPr lang="fr-FR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414" y="1455733"/>
            <a:ext cx="4981959" cy="3505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2765204" y="2587636"/>
            <a:ext cx="346275" cy="17052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4305" y="3244870"/>
            <a:ext cx="4987951" cy="350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776929" y="4887956"/>
            <a:ext cx="1679598" cy="766772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 rot="10800000">
            <a:off x="2772230" y="2764183"/>
            <a:ext cx="2994066" cy="2884527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rot="10800000">
            <a:off x="3111483" y="2593658"/>
            <a:ext cx="4345045" cy="2300317"/>
          </a:xfrm>
          <a:prstGeom prst="lin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5375286" y="1930402"/>
            <a:ext cx="3067092" cy="1790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lang="fr-FR" sz="2000" dirty="0" smtClean="0">
                <a:latin typeface="+mj-lt"/>
              </a:rPr>
              <a:t>	</a:t>
            </a:r>
            <a:r>
              <a:rPr lang="fr-FR" sz="2000" dirty="0" err="1" smtClean="0">
                <a:latin typeface="+mj-lt"/>
              </a:rPr>
              <a:t>Slope</a:t>
            </a:r>
            <a:r>
              <a:rPr lang="fr-FR" sz="2000" dirty="0" smtClean="0">
                <a:latin typeface="+mj-lt"/>
              </a:rPr>
              <a:t> </a:t>
            </a:r>
            <a:r>
              <a:rPr lang="fr-FR" sz="2000" dirty="0" err="1">
                <a:latin typeface="+mj-lt"/>
              </a:rPr>
              <a:t>calculation</a:t>
            </a:r>
            <a:r>
              <a:rPr lang="fr-FR" sz="2000" dirty="0">
                <a:latin typeface="+mj-lt"/>
              </a:rPr>
              <a:t> over </a:t>
            </a:r>
            <a:r>
              <a:rPr lang="fr-FR" sz="2000" dirty="0" smtClean="0">
                <a:latin typeface="+mj-lt"/>
              </a:rPr>
              <a:t>200sec </a:t>
            </a:r>
            <a:r>
              <a:rPr lang="fr-FR" sz="2000" dirty="0" err="1">
                <a:latin typeface="+mj-lt"/>
              </a:rPr>
              <a:t>after</a:t>
            </a:r>
            <a:r>
              <a:rPr lang="fr-FR" sz="2000" dirty="0">
                <a:latin typeface="+mj-lt"/>
              </a:rPr>
              <a:t> </a:t>
            </a:r>
            <a:r>
              <a:rPr lang="fr-FR" sz="2000" dirty="0" smtClean="0">
                <a:latin typeface="+mj-lt"/>
              </a:rPr>
              <a:t>1000sec for +20mbar tests</a:t>
            </a:r>
            <a:endParaRPr lang="fr-FR" sz="2000" dirty="0">
              <a:latin typeface="+mj-lt"/>
            </a:endParaRP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>
          <a:xfrm>
            <a:off x="153927" y="5508676"/>
            <a:ext cx="3432223" cy="1790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lang="fr-FR" sz="2000" dirty="0" smtClean="0">
                <a:latin typeface="+mj-lt"/>
              </a:rPr>
              <a:t>	</a:t>
            </a:r>
            <a:r>
              <a:rPr lang="fr-FR" sz="2000" dirty="0" err="1" smtClean="0">
                <a:latin typeface="+mj-lt"/>
              </a:rPr>
              <a:t>Same</a:t>
            </a:r>
            <a:r>
              <a:rPr lang="fr-FR" sz="2000" dirty="0" smtClean="0">
                <a:latin typeface="+mj-lt"/>
              </a:rPr>
              <a:t> </a:t>
            </a:r>
            <a:r>
              <a:rPr lang="fr-FR" sz="2000" dirty="0" err="1" smtClean="0">
                <a:latin typeface="+mj-lt"/>
              </a:rPr>
              <a:t>procedure</a:t>
            </a:r>
            <a:r>
              <a:rPr lang="fr-FR" sz="2000" dirty="0" smtClean="0">
                <a:latin typeface="+mj-lt"/>
              </a:rPr>
              <a:t> </a:t>
            </a:r>
            <a:r>
              <a:rPr lang="fr-FR" sz="2000" dirty="0" err="1" smtClean="0">
                <a:latin typeface="+mj-lt"/>
              </a:rPr>
              <a:t>after</a:t>
            </a:r>
            <a:r>
              <a:rPr lang="fr-FR" sz="2000" dirty="0" smtClean="0">
                <a:latin typeface="+mj-lt"/>
              </a:rPr>
              <a:t> 1800sec for +5mbar tests</a:t>
            </a:r>
            <a:endParaRPr lang="fr-FR" sz="2000" dirty="0">
              <a:latin typeface="+mj-lt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15" name="Image 14" descr="bul-pho-2009-090_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 t="20770" r="1483" b="3041"/>
          <a:stretch>
            <a:fillRect/>
          </a:stretch>
        </p:blipFill>
        <p:spPr bwMode="auto">
          <a:xfrm>
            <a:off x="332878" y="1339820"/>
            <a:ext cx="6466415" cy="3125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9539" y="241272"/>
            <a:ext cx="8917047" cy="1143000"/>
          </a:xfrm>
        </p:spPr>
        <p:txBody>
          <a:bodyPr>
            <a:noAutofit/>
          </a:bodyPr>
          <a:lstStyle/>
          <a:p>
            <a:r>
              <a:rPr lang="fr-FR" sz="3200" dirty="0" err="1" smtClean="0"/>
              <a:t>Measurement</a:t>
            </a:r>
            <a:r>
              <a:rPr lang="fr-FR" sz="3200" dirty="0" smtClean="0"/>
              <a:t> of the dispersion on the B017 gap</a:t>
            </a:r>
            <a:endParaRPr lang="fr-FR" sz="3200" dirty="0"/>
          </a:p>
        </p:txBody>
      </p:sp>
      <p:sp>
        <p:nvSpPr>
          <p:cNvPr id="26" name="Ellipse 25"/>
          <p:cNvSpPr/>
          <p:nvPr/>
        </p:nvSpPr>
        <p:spPr>
          <a:xfrm>
            <a:off x="4128558" y="230612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avec flèche 5"/>
          <p:cNvCxnSpPr/>
          <p:nvPr/>
        </p:nvCxnSpPr>
        <p:spPr>
          <a:xfrm rot="5400000" flipH="1" flipV="1">
            <a:off x="3881140" y="2466695"/>
            <a:ext cx="401643" cy="146047"/>
          </a:xfrm>
          <a:prstGeom prst="straightConnector1">
            <a:avLst/>
          </a:prstGeom>
          <a:ln w="38100">
            <a:solidFill>
              <a:srgbClr val="9F4B31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8" name="Image 7" descr="B017 - 20mb_dispersionfit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025" y="3648078"/>
            <a:ext cx="4384671" cy="2986112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-65151" y="5094459"/>
            <a:ext cx="51562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latin typeface="+mj-lt"/>
              </a:rPr>
              <a:t>Dispersion of the points </a:t>
            </a:r>
            <a:r>
              <a:rPr lang="fr-FR" sz="2000" dirty="0" err="1" smtClean="0">
                <a:latin typeface="+mj-lt"/>
              </a:rPr>
              <a:t>around</a:t>
            </a:r>
            <a:r>
              <a:rPr lang="fr-FR" sz="2000" dirty="0" smtClean="0">
                <a:latin typeface="+mj-lt"/>
              </a:rPr>
              <a:t> the fit line</a:t>
            </a:r>
          </a:p>
          <a:p>
            <a:pPr algn="ctr"/>
            <a:r>
              <a:rPr lang="fr-FR" sz="2000" dirty="0" smtClean="0">
                <a:latin typeface="+mj-lt"/>
              </a:rPr>
              <a:t>Sigma = 0.005mbar</a:t>
            </a:r>
            <a:endParaRPr lang="fr-FR" sz="2000" dirty="0">
              <a:latin typeface="+mj-lt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308194" y="3538539"/>
            <a:ext cx="259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latin typeface="+mj-lt"/>
              </a:rPr>
              <a:t>Slope</a:t>
            </a:r>
            <a:r>
              <a:rPr lang="fr-FR" dirty="0" smtClean="0">
                <a:latin typeface="+mj-lt"/>
              </a:rPr>
              <a:t> = </a:t>
            </a:r>
            <a:r>
              <a:rPr lang="fr-FR" dirty="0">
                <a:latin typeface="+mj-lt"/>
              </a:rPr>
              <a:t>-</a:t>
            </a:r>
            <a:r>
              <a:rPr lang="fr-FR" dirty="0" smtClean="0">
                <a:latin typeface="+mj-lt"/>
              </a:rPr>
              <a:t>0.0001 mbar/s</a:t>
            </a:r>
            <a:endParaRPr lang="fr-FR" dirty="0">
              <a:latin typeface="+mj-lt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11" name="Image 10" descr="bul-pho-2009-090_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6300" y="182565"/>
            <a:ext cx="8229600" cy="1238220"/>
          </a:xfrm>
        </p:spPr>
        <p:txBody>
          <a:bodyPr>
            <a:normAutofit/>
          </a:bodyPr>
          <a:lstStyle/>
          <a:p>
            <a:r>
              <a:rPr lang="fr-FR" sz="3200" dirty="0" err="1" smtClean="0">
                <a:solidFill>
                  <a:schemeClr val="accent2">
                    <a:lumMod val="50000"/>
                  </a:schemeClr>
                </a:solidFill>
              </a:rPr>
              <a:t>Repeatability</a:t>
            </a:r>
            <a:r>
              <a:rPr lang="fr-FR" sz="3200" dirty="0" smtClean="0">
                <a:solidFill>
                  <a:schemeClr val="accent2">
                    <a:lumMod val="50000"/>
                  </a:schemeClr>
                </a:solidFill>
              </a:rPr>
              <a:t> of the </a:t>
            </a:r>
            <a:r>
              <a:rPr lang="fr-FR" sz="3200" dirty="0" err="1" smtClean="0">
                <a:solidFill>
                  <a:schemeClr val="accent2">
                    <a:lumMod val="50000"/>
                  </a:schemeClr>
                </a:solidFill>
              </a:rPr>
              <a:t>measurements</a:t>
            </a:r>
            <a:endParaRPr lang="fr-FR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Espace réservé du contenu 3" descr="B017 - 20mb_dispersionfi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2461" y="2367278"/>
            <a:ext cx="3221018" cy="2193625"/>
          </a:xfrm>
        </p:spPr>
      </p:pic>
      <p:pic>
        <p:nvPicPr>
          <p:cNvPr id="5" name="Image 4" descr="B017 - 5mb_dispersionfi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461" y="4631083"/>
            <a:ext cx="3221019" cy="2193626"/>
          </a:xfrm>
          <a:prstGeom prst="rect">
            <a:avLst/>
          </a:prstGeom>
        </p:spPr>
      </p:pic>
      <p:pic>
        <p:nvPicPr>
          <p:cNvPr id="6" name="Image 5" descr="TW008 - 20mb_dispersionfi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778" y="2370123"/>
            <a:ext cx="3212111" cy="2187558"/>
          </a:xfrm>
          <a:prstGeom prst="rect">
            <a:avLst/>
          </a:prstGeom>
        </p:spPr>
      </p:pic>
      <p:pic>
        <p:nvPicPr>
          <p:cNvPr id="7" name="Image 6" descr="TW008 - 5mb_dispersionfit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9778" y="4636447"/>
            <a:ext cx="3213144" cy="2188262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748631" y="3173409"/>
            <a:ext cx="1387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>
                <a:latin typeface="+mj-lt"/>
              </a:rPr>
              <a:t>RMS = 0.008 mbar</a:t>
            </a:r>
            <a:endParaRPr lang="fr-FR" dirty="0"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7748632" y="5473728"/>
            <a:ext cx="1395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dirty="0" smtClean="0">
                <a:latin typeface="+mj-lt"/>
              </a:rPr>
              <a:t>RMS = 0.010 mbar</a:t>
            </a:r>
            <a:endParaRPr lang="fr-FR" dirty="0">
              <a:latin typeface="+mj-lt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0" y="3173409"/>
            <a:ext cx="13874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j-lt"/>
              </a:rPr>
              <a:t>RMS = 0.004 mbar</a:t>
            </a:r>
            <a:endParaRPr lang="fr-FR" dirty="0"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5473728"/>
            <a:ext cx="13953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j-lt"/>
              </a:rPr>
              <a:t>RMS = 0.004 mbar</a:t>
            </a:r>
            <a:endParaRPr lang="fr-FR" dirty="0">
              <a:latin typeface="+mj-lt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26953" y="1274733"/>
            <a:ext cx="7193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+mj-lt"/>
              </a:rPr>
              <a:t>10 </a:t>
            </a:r>
            <a:r>
              <a:rPr lang="fr-FR" dirty="0" err="1" smtClean="0">
                <a:latin typeface="+mj-lt"/>
              </a:rPr>
              <a:t>measurements</a:t>
            </a:r>
            <a:r>
              <a:rPr lang="fr-FR" dirty="0" smtClean="0">
                <a:latin typeface="+mj-lt"/>
              </a:rPr>
              <a:t> on gaps B017 &amp; TW008</a:t>
            </a:r>
            <a:br>
              <a:rPr lang="fr-FR" dirty="0" smtClean="0">
                <a:latin typeface="+mj-lt"/>
              </a:rPr>
            </a:br>
            <a:r>
              <a:rPr lang="fr-FR" dirty="0" smtClean="0">
                <a:latin typeface="+mj-lt"/>
              </a:rPr>
              <a:t>2 </a:t>
            </a:r>
            <a:r>
              <a:rPr lang="fr-FR" dirty="0" err="1" smtClean="0">
                <a:latin typeface="+mj-lt"/>
              </a:rPr>
              <a:t>different</a:t>
            </a:r>
            <a:r>
              <a:rPr lang="fr-FR" dirty="0" smtClean="0">
                <a:latin typeface="+mj-lt"/>
              </a:rPr>
              <a:t> </a:t>
            </a:r>
            <a:r>
              <a:rPr lang="fr-FR" dirty="0" err="1" smtClean="0">
                <a:latin typeface="+mj-lt"/>
              </a:rPr>
              <a:t>overpressures</a:t>
            </a:r>
            <a:r>
              <a:rPr lang="fr-FR" dirty="0" smtClean="0">
                <a:latin typeface="+mj-lt"/>
              </a:rPr>
              <a:t> : +20mbar and +5mbar</a:t>
            </a:r>
            <a:br>
              <a:rPr lang="fr-FR" dirty="0" smtClean="0">
                <a:latin typeface="+mj-lt"/>
              </a:rPr>
            </a:br>
            <a:r>
              <a:rPr lang="fr-FR" dirty="0" smtClean="0">
                <a:latin typeface="+mj-lt"/>
              </a:rPr>
              <a:t>Conclusion : dispersion </a:t>
            </a:r>
            <a:r>
              <a:rPr lang="fr-FR" dirty="0" err="1" smtClean="0">
                <a:latin typeface="+mj-lt"/>
              </a:rPr>
              <a:t>is</a:t>
            </a:r>
            <a:r>
              <a:rPr lang="fr-FR" dirty="0" smtClean="0">
                <a:latin typeface="+mj-lt"/>
              </a:rPr>
              <a:t> </a:t>
            </a:r>
            <a:r>
              <a:rPr lang="fr-FR" dirty="0" smtClean="0">
                <a:latin typeface="+mj-lt"/>
              </a:rPr>
              <a:t>~0.01mbar</a:t>
            </a:r>
            <a:endParaRPr lang="fr-FR" dirty="0">
              <a:latin typeface="+mj-lt"/>
            </a:endParaRP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16" name="Image 15" descr="bul-pho-2009-090_0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388" y="252369"/>
            <a:ext cx="8229600" cy="10668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Dispersion as a </a:t>
            </a:r>
            <a:r>
              <a:rPr lang="fr-FR" sz="3200" dirty="0" err="1" smtClean="0"/>
              <a:t>function</a:t>
            </a:r>
            <a:r>
              <a:rPr lang="fr-FR" sz="3200" dirty="0" smtClean="0"/>
              <a:t> of </a:t>
            </a:r>
            <a:r>
              <a:rPr lang="fr-FR" sz="3200" dirty="0" err="1" smtClean="0"/>
              <a:t>P</a:t>
            </a:r>
            <a:r>
              <a:rPr lang="fr-FR" sz="3200" baseline="-25000" dirty="0" err="1" smtClean="0"/>
              <a:t>atm</a:t>
            </a:r>
            <a:endParaRPr lang="fr-FR" sz="3200" baseline="-25000" dirty="0"/>
          </a:p>
        </p:txBody>
      </p:sp>
      <p:pic>
        <p:nvPicPr>
          <p:cNvPr id="4" name="Espace réservé du contenu 3" descr="B017 - 5mb_dispersio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08213" y="4704495"/>
            <a:ext cx="3607191" cy="2120214"/>
          </a:xfrm>
        </p:spPr>
      </p:pic>
      <p:pic>
        <p:nvPicPr>
          <p:cNvPr id="5" name="Image 4" descr="B017 - 20mb_dispers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0617" y="2260584"/>
            <a:ext cx="3573848" cy="2100616"/>
          </a:xfrm>
          <a:prstGeom prst="rect">
            <a:avLst/>
          </a:prstGeom>
        </p:spPr>
      </p:pic>
      <p:pic>
        <p:nvPicPr>
          <p:cNvPr id="6" name="Image 5" descr="TW008 - 5mb_dispersi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832" y="4706955"/>
            <a:ext cx="3583038" cy="2106018"/>
          </a:xfrm>
          <a:prstGeom prst="rect">
            <a:avLst/>
          </a:prstGeom>
        </p:spPr>
      </p:pic>
      <p:pic>
        <p:nvPicPr>
          <p:cNvPr id="7" name="Image 6" descr="TW008 - 20mb_dispersio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1933" y="2290717"/>
            <a:ext cx="3573820" cy="21006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650129" y="1384272"/>
            <a:ext cx="5806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+mj-lt"/>
              </a:rPr>
              <a:t>Dispersion has no </a:t>
            </a:r>
            <a:r>
              <a:rPr lang="fr-FR" dirty="0" err="1" smtClean="0">
                <a:latin typeface="+mj-lt"/>
              </a:rPr>
              <a:t>link</a:t>
            </a:r>
            <a:r>
              <a:rPr lang="fr-FR" dirty="0" smtClean="0">
                <a:latin typeface="+mj-lt"/>
              </a:rPr>
              <a:t> </a:t>
            </a:r>
            <a:r>
              <a:rPr lang="fr-FR" dirty="0" err="1" smtClean="0">
                <a:latin typeface="+mj-lt"/>
              </a:rPr>
              <a:t>with</a:t>
            </a:r>
            <a:r>
              <a:rPr lang="fr-FR" dirty="0" smtClean="0">
                <a:latin typeface="+mj-lt"/>
              </a:rPr>
              <a:t> the </a:t>
            </a:r>
            <a:r>
              <a:rPr lang="en-US" dirty="0" err="1" smtClean="0">
                <a:latin typeface="+mj-lt"/>
              </a:rPr>
              <a:t>Atmospherical</a:t>
            </a:r>
            <a:r>
              <a:rPr lang="fr-FR" dirty="0" smtClean="0">
                <a:latin typeface="+mj-lt"/>
              </a:rPr>
              <a:t> Pressure</a:t>
            </a:r>
            <a:endParaRPr lang="fr-FR" dirty="0">
              <a:latin typeface="+mj-lt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1005601" y="5206262"/>
            <a:ext cx="1022364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1001677" y="3756029"/>
            <a:ext cx="2811501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5302260" y="6186498"/>
            <a:ext cx="2811501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5280361" y="3727471"/>
            <a:ext cx="2811501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1018364" y="6311939"/>
            <a:ext cx="2811501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2807501" y="5204674"/>
            <a:ext cx="1022364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993726" y="2917818"/>
            <a:ext cx="1022364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782863" y="2917818"/>
            <a:ext cx="1022364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5302260" y="5335627"/>
            <a:ext cx="1570059" cy="1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7639092" y="5327676"/>
            <a:ext cx="474669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5288312" y="2893833"/>
            <a:ext cx="1570059" cy="1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7625144" y="2885882"/>
            <a:ext cx="474669" cy="1588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Espace réservé du numéro de diapositive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26" name="Image 25" descr="bul-pho-2009-090_0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388" y="215856"/>
            <a:ext cx="8178912" cy="985851"/>
          </a:xfrm>
        </p:spPr>
        <p:txBody>
          <a:bodyPr>
            <a:normAutofit/>
          </a:bodyPr>
          <a:lstStyle/>
          <a:p>
            <a:r>
              <a:rPr lang="fr-FR" sz="3200" dirty="0" smtClean="0"/>
              <a:t>Pressure Drop values</a:t>
            </a:r>
            <a:endParaRPr lang="fr-FR" sz="3200" dirty="0"/>
          </a:p>
        </p:txBody>
      </p:sp>
      <p:pic>
        <p:nvPicPr>
          <p:cNvPr id="4" name="Espace réservé du contenu 3" descr="B017 - 20mb_PressureDrop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67686" y="1856712"/>
            <a:ext cx="3595413" cy="2448600"/>
          </a:xfrm>
        </p:spPr>
      </p:pic>
      <p:pic>
        <p:nvPicPr>
          <p:cNvPr id="5" name="Image 4" descr="B017 - 5mb_PressureDro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9303" y="4400102"/>
            <a:ext cx="3613796" cy="2461120"/>
          </a:xfrm>
          <a:prstGeom prst="rect">
            <a:avLst/>
          </a:prstGeom>
        </p:spPr>
      </p:pic>
      <p:pic>
        <p:nvPicPr>
          <p:cNvPr id="6" name="Image 5" descr="TW008 - 5mb_PressureDr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5" y="4374596"/>
            <a:ext cx="3651247" cy="2486626"/>
          </a:xfrm>
          <a:prstGeom prst="rect">
            <a:avLst/>
          </a:prstGeom>
        </p:spPr>
      </p:pic>
      <p:pic>
        <p:nvPicPr>
          <p:cNvPr id="7" name="Image 6" descr="TW008 - 20mb_PressureDrop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48" y="1809103"/>
            <a:ext cx="3611704" cy="2459696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367071" y="3674086"/>
            <a:ext cx="2336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latin typeface="+mj-lt"/>
              </a:rPr>
              <a:t>Negative</a:t>
            </a:r>
            <a:r>
              <a:rPr lang="fr-FR" dirty="0" smtClean="0">
                <a:latin typeface="+mj-lt"/>
              </a:rPr>
              <a:t> </a:t>
            </a:r>
            <a:r>
              <a:rPr lang="fr-FR" dirty="0" err="1" smtClean="0">
                <a:latin typeface="+mj-lt"/>
              </a:rPr>
              <a:t>leak</a:t>
            </a:r>
            <a:r>
              <a:rPr lang="fr-FR" dirty="0" smtClean="0">
                <a:latin typeface="+mj-lt"/>
              </a:rPr>
              <a:t> value</a:t>
            </a:r>
          </a:p>
          <a:p>
            <a:pPr algn="ctr"/>
            <a:r>
              <a:rPr lang="fr-FR" dirty="0" smtClean="0">
                <a:latin typeface="+mj-lt"/>
              </a:rPr>
              <a:t>=</a:t>
            </a:r>
          </a:p>
          <a:p>
            <a:pPr algn="ctr"/>
            <a:r>
              <a:rPr lang="fr-FR" dirty="0" smtClean="0">
                <a:latin typeface="+mj-lt"/>
              </a:rPr>
              <a:t>No Pressure Drop</a:t>
            </a:r>
            <a:endParaRPr lang="fr-FR" dirty="0"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9980" y="997167"/>
            <a:ext cx="376083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+mj-lt"/>
              </a:rPr>
              <a:t>Values in the DB for the TW008 :</a:t>
            </a:r>
          </a:p>
          <a:p>
            <a:r>
              <a:rPr lang="fr-FR" sz="1600" dirty="0" smtClean="0">
                <a:latin typeface="+mj-lt"/>
              </a:rPr>
              <a:t>KODEL  0.12mbar/10min</a:t>
            </a:r>
          </a:p>
          <a:p>
            <a:r>
              <a:rPr lang="fr-FR" sz="1600" dirty="0" smtClean="0">
                <a:latin typeface="+mj-lt"/>
              </a:rPr>
              <a:t>GENT   0.07mbar/10min</a:t>
            </a:r>
            <a:endParaRPr lang="fr-FR" sz="1600" dirty="0"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726918" y="1046443"/>
            <a:ext cx="33361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latin typeface="+mj-lt"/>
              </a:rPr>
              <a:t>Values in the DB for the B017 :</a:t>
            </a:r>
          </a:p>
          <a:p>
            <a:r>
              <a:rPr lang="fr-FR" sz="1600" dirty="0" smtClean="0">
                <a:latin typeface="+mj-lt"/>
              </a:rPr>
              <a:t>KODEL  0.10mbar/10min</a:t>
            </a:r>
          </a:p>
          <a:p>
            <a:r>
              <a:rPr lang="fr-FR" sz="1600" dirty="0" smtClean="0">
                <a:latin typeface="+mj-lt"/>
              </a:rPr>
              <a:t>GENT   0.06mbar/10min</a:t>
            </a:r>
            <a:endParaRPr lang="fr-FR" sz="1600" dirty="0">
              <a:latin typeface="+mj-lt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3" name="Image 12" descr="bul-pho-2009-090_0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210645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09518" y="507960"/>
            <a:ext cx="8229600" cy="10668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8</a:t>
            </a:fld>
            <a:endParaRPr lang="fr-FR"/>
          </a:p>
        </p:txBody>
      </p:sp>
      <p:graphicFrame>
        <p:nvGraphicFramePr>
          <p:cNvPr id="5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592082" y="1931967"/>
          <a:ext cx="7886809" cy="1463040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985418"/>
                <a:gridCol w="2056397"/>
                <a:gridCol w="2032029"/>
                <a:gridCol w="1812965"/>
              </a:tblGrid>
              <a:tr h="229840"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Gap Type</a:t>
                      </a:r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RE4/3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 TW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RE4/3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 TN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RE4/3 B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7339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Leak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to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be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certified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for 600s </a:t>
                      </a:r>
                      <a:r>
                        <a:rPr lang="fr-FR" sz="1400" b="0" dirty="0" err="1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with</a:t>
                      </a:r>
                      <a:r>
                        <a:rPr lang="fr-FR" sz="1400" b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+20mbar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 the sites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baseline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?</a:t>
                      </a:r>
                      <a:endParaRPr lang="fr-FR" sz="1400" b="0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  <a:p>
                      <a:pPr algn="ctr"/>
                      <a:endParaRPr lang="fr-FR" sz="1400" b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0.2mbar</a:t>
                      </a:r>
                    </a:p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+0.1mbar</a:t>
                      </a:r>
                      <a:endParaRPr lang="fr-FR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0.3mbar</a:t>
                      </a:r>
                      <a:endParaRPr kumimoji="0" lang="fr-FR" sz="140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+0.1mbar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0.4mbar</a:t>
                      </a:r>
                      <a:endParaRPr kumimoji="0" lang="fr-FR" sz="140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+0.1mbar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9979" y="361908"/>
            <a:ext cx="8229600" cy="1066800"/>
          </a:xfrm>
        </p:spPr>
        <p:txBody>
          <a:bodyPr>
            <a:normAutofit/>
          </a:bodyPr>
          <a:lstStyle/>
          <a:p>
            <a:r>
              <a:rPr lang="fr-FR" sz="3600" dirty="0" err="1" smtClean="0"/>
              <a:t>Comparison</a:t>
            </a:r>
            <a:r>
              <a:rPr lang="fr-FR" sz="3600" dirty="0" smtClean="0"/>
              <a:t> of the </a:t>
            </a:r>
            <a:r>
              <a:rPr lang="fr-FR" sz="3600" dirty="0" err="1" smtClean="0"/>
              <a:t>Results</a:t>
            </a:r>
            <a:endParaRPr lang="fr-FR" sz="3600" dirty="0"/>
          </a:p>
        </p:txBody>
      </p:sp>
      <p:pic>
        <p:nvPicPr>
          <p:cNvPr id="4" name="Espace réservé du contenu 3" descr="Bottom_Kode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953" y="2443149"/>
            <a:ext cx="4289703" cy="2909109"/>
          </a:xfrm>
        </p:spPr>
      </p:pic>
      <p:pic>
        <p:nvPicPr>
          <p:cNvPr id="5" name="Image 4" descr="Bottom_Ghe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370123"/>
            <a:ext cx="4391524" cy="297816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1760499" y="1749402"/>
            <a:ext cx="200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j-lt"/>
              </a:rPr>
              <a:t>KODEL</a:t>
            </a:r>
            <a:endParaRPr lang="fr-FR" sz="2400" dirty="0"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215085" y="1712889"/>
            <a:ext cx="2008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+mj-lt"/>
              </a:rPr>
              <a:t>GENT</a:t>
            </a:r>
            <a:endParaRPr lang="fr-FR" dirty="0">
              <a:latin typeface="+mj-lt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92292-2EC2-4093-9213-06AC6E9C6414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11" name="Image 10" descr="bul-pho-2009-090_0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203988"/>
            <a:ext cx="653459" cy="65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Urbai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325</TotalTime>
  <Words>284</Words>
  <Application>Microsoft Office PowerPoint</Application>
  <PresentationFormat>Affichage à l'écran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Urbain</vt:lpstr>
      <vt:lpstr>Results Overview</vt:lpstr>
      <vt:lpstr>Different Gas leak cuts applied</vt:lpstr>
      <vt:lpstr>Leak tests using a PicoLog ADC</vt:lpstr>
      <vt:lpstr>Measurement of the dispersion on the B017 gap</vt:lpstr>
      <vt:lpstr>Repeatability of the measurements</vt:lpstr>
      <vt:lpstr>Dispersion as a function of Patm</vt:lpstr>
      <vt:lpstr>Pressure Drop values</vt:lpstr>
      <vt:lpstr>Diapositive 8</vt:lpstr>
      <vt:lpstr>Comparison of the Results</vt:lpstr>
      <vt:lpstr>Comparison of the Results</vt:lpstr>
      <vt:lpstr>Comparison of the Results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Alex</dc:creator>
  <cp:lastModifiedBy>Alex</cp:lastModifiedBy>
  <cp:revision>51</cp:revision>
  <dcterms:created xsi:type="dcterms:W3CDTF">2012-12-17T16:42:28Z</dcterms:created>
  <dcterms:modified xsi:type="dcterms:W3CDTF">2012-12-18T13:21:56Z</dcterms:modified>
</cp:coreProperties>
</file>