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57" r:id="rId5"/>
    <p:sldId id="260" r:id="rId6"/>
    <p:sldId id="262" r:id="rId7"/>
    <p:sldId id="263" r:id="rId8"/>
    <p:sldId id="264" r:id="rId9"/>
    <p:sldId id="265" r:id="rId10"/>
    <p:sldId id="269" r:id="rId11"/>
    <p:sldId id="268" r:id="rId12"/>
    <p:sldId id="270" r:id="rId13"/>
    <p:sldId id="271" r:id="rId14"/>
    <p:sldId id="272" r:id="rId15"/>
    <p:sldId id="273" r:id="rId16"/>
    <p:sldId id="275" r:id="rId17"/>
    <p:sldId id="274" r:id="rId18"/>
    <p:sldId id="25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528"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94ED33-340D-452E-8E58-90F1AACAE83F}" type="datetimeFigureOut">
              <a:rPr lang="en-GB" smtClean="0"/>
              <a:pPr/>
              <a:t>27/02/2012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BDBE6-C825-4CCD-9A31-878D2C8E7117}" type="slidenum">
              <a:rPr lang="en-GB" smtClean="0"/>
              <a:pPr/>
              <a:t>‹#›</a:t>
            </a:fld>
            <a:endParaRPr lang="en-GB" dirty="0"/>
          </a:p>
        </p:txBody>
      </p:sp>
    </p:spTree>
    <p:extLst>
      <p:ext uri="{BB962C8B-B14F-4D97-AF65-F5344CB8AC3E}">
        <p14:creationId xmlns:p14="http://schemas.microsoft.com/office/powerpoint/2010/main" xmlns="" val="340324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94ED33-340D-452E-8E58-90F1AACAE83F}" type="datetimeFigureOut">
              <a:rPr lang="en-GB" smtClean="0"/>
              <a:pPr/>
              <a:t>27/02/2012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BDBE6-C825-4CCD-9A31-878D2C8E7117}" type="slidenum">
              <a:rPr lang="en-GB" smtClean="0"/>
              <a:pPr/>
              <a:t>‹#›</a:t>
            </a:fld>
            <a:endParaRPr lang="en-GB" dirty="0"/>
          </a:p>
        </p:txBody>
      </p:sp>
    </p:spTree>
    <p:extLst>
      <p:ext uri="{BB962C8B-B14F-4D97-AF65-F5344CB8AC3E}">
        <p14:creationId xmlns:p14="http://schemas.microsoft.com/office/powerpoint/2010/main" xmlns="" val="3963777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94ED33-340D-452E-8E58-90F1AACAE83F}" type="datetimeFigureOut">
              <a:rPr lang="en-GB" smtClean="0"/>
              <a:pPr/>
              <a:t>27/02/2012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BDBE6-C825-4CCD-9A31-878D2C8E7117}" type="slidenum">
              <a:rPr lang="en-GB" smtClean="0"/>
              <a:pPr/>
              <a:t>‹#›</a:t>
            </a:fld>
            <a:endParaRPr lang="en-GB" dirty="0"/>
          </a:p>
        </p:txBody>
      </p:sp>
    </p:spTree>
    <p:extLst>
      <p:ext uri="{BB962C8B-B14F-4D97-AF65-F5344CB8AC3E}">
        <p14:creationId xmlns:p14="http://schemas.microsoft.com/office/powerpoint/2010/main" xmlns="" val="4113677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94ED33-340D-452E-8E58-90F1AACAE83F}" type="datetimeFigureOut">
              <a:rPr lang="en-GB" smtClean="0"/>
              <a:pPr/>
              <a:t>27/02/2012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BDBE6-C825-4CCD-9A31-878D2C8E7117}" type="slidenum">
              <a:rPr lang="en-GB" smtClean="0"/>
              <a:pPr/>
              <a:t>‹#›</a:t>
            </a:fld>
            <a:endParaRPr lang="en-GB" dirty="0"/>
          </a:p>
        </p:txBody>
      </p:sp>
    </p:spTree>
    <p:extLst>
      <p:ext uri="{BB962C8B-B14F-4D97-AF65-F5344CB8AC3E}">
        <p14:creationId xmlns:p14="http://schemas.microsoft.com/office/powerpoint/2010/main" xmlns="" val="284372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94ED33-340D-452E-8E58-90F1AACAE83F}" type="datetimeFigureOut">
              <a:rPr lang="en-GB" smtClean="0"/>
              <a:pPr/>
              <a:t>27/02/2012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BDBE6-C825-4CCD-9A31-878D2C8E7117}" type="slidenum">
              <a:rPr lang="en-GB" smtClean="0"/>
              <a:pPr/>
              <a:t>‹#›</a:t>
            </a:fld>
            <a:endParaRPr lang="en-GB" dirty="0"/>
          </a:p>
        </p:txBody>
      </p:sp>
    </p:spTree>
    <p:extLst>
      <p:ext uri="{BB962C8B-B14F-4D97-AF65-F5344CB8AC3E}">
        <p14:creationId xmlns:p14="http://schemas.microsoft.com/office/powerpoint/2010/main" xmlns="" val="4229317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94ED33-340D-452E-8E58-90F1AACAE83F}" type="datetimeFigureOut">
              <a:rPr lang="en-GB" smtClean="0"/>
              <a:pPr/>
              <a:t>27/02/2012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BDBE6-C825-4CCD-9A31-878D2C8E7117}" type="slidenum">
              <a:rPr lang="en-GB" smtClean="0"/>
              <a:pPr/>
              <a:t>‹#›</a:t>
            </a:fld>
            <a:endParaRPr lang="en-GB" dirty="0"/>
          </a:p>
        </p:txBody>
      </p:sp>
    </p:spTree>
    <p:extLst>
      <p:ext uri="{BB962C8B-B14F-4D97-AF65-F5344CB8AC3E}">
        <p14:creationId xmlns:p14="http://schemas.microsoft.com/office/powerpoint/2010/main" xmlns="" val="2269900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94ED33-340D-452E-8E58-90F1AACAE83F}" type="datetimeFigureOut">
              <a:rPr lang="en-GB" smtClean="0"/>
              <a:pPr/>
              <a:t>27/02/2012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6CBDBE6-C825-4CCD-9A31-878D2C8E7117}" type="slidenum">
              <a:rPr lang="en-GB" smtClean="0"/>
              <a:pPr/>
              <a:t>‹#›</a:t>
            </a:fld>
            <a:endParaRPr lang="en-GB" dirty="0"/>
          </a:p>
        </p:txBody>
      </p:sp>
    </p:spTree>
    <p:extLst>
      <p:ext uri="{BB962C8B-B14F-4D97-AF65-F5344CB8AC3E}">
        <p14:creationId xmlns:p14="http://schemas.microsoft.com/office/powerpoint/2010/main" xmlns="" val="2381027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94ED33-340D-452E-8E58-90F1AACAE83F}" type="datetimeFigureOut">
              <a:rPr lang="en-GB" smtClean="0"/>
              <a:pPr/>
              <a:t>27/02/2012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6CBDBE6-C825-4CCD-9A31-878D2C8E7117}" type="slidenum">
              <a:rPr lang="en-GB" smtClean="0"/>
              <a:pPr/>
              <a:t>‹#›</a:t>
            </a:fld>
            <a:endParaRPr lang="en-GB" dirty="0"/>
          </a:p>
        </p:txBody>
      </p:sp>
    </p:spTree>
    <p:extLst>
      <p:ext uri="{BB962C8B-B14F-4D97-AF65-F5344CB8AC3E}">
        <p14:creationId xmlns:p14="http://schemas.microsoft.com/office/powerpoint/2010/main" xmlns="" val="4246406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94ED33-340D-452E-8E58-90F1AACAE83F}" type="datetimeFigureOut">
              <a:rPr lang="en-GB" smtClean="0"/>
              <a:pPr/>
              <a:t>27/02/2012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6CBDBE6-C825-4CCD-9A31-878D2C8E7117}" type="slidenum">
              <a:rPr lang="en-GB" smtClean="0"/>
              <a:pPr/>
              <a:t>‹#›</a:t>
            </a:fld>
            <a:endParaRPr lang="en-GB" dirty="0"/>
          </a:p>
        </p:txBody>
      </p:sp>
    </p:spTree>
    <p:extLst>
      <p:ext uri="{BB962C8B-B14F-4D97-AF65-F5344CB8AC3E}">
        <p14:creationId xmlns:p14="http://schemas.microsoft.com/office/powerpoint/2010/main" xmlns="" val="4273579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94ED33-340D-452E-8E58-90F1AACAE83F}" type="datetimeFigureOut">
              <a:rPr lang="en-GB" smtClean="0"/>
              <a:pPr/>
              <a:t>27/02/2012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BDBE6-C825-4CCD-9A31-878D2C8E7117}" type="slidenum">
              <a:rPr lang="en-GB" smtClean="0"/>
              <a:pPr/>
              <a:t>‹#›</a:t>
            </a:fld>
            <a:endParaRPr lang="en-GB" dirty="0"/>
          </a:p>
        </p:txBody>
      </p:sp>
    </p:spTree>
    <p:extLst>
      <p:ext uri="{BB962C8B-B14F-4D97-AF65-F5344CB8AC3E}">
        <p14:creationId xmlns:p14="http://schemas.microsoft.com/office/powerpoint/2010/main" xmlns="" val="303184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94ED33-340D-452E-8E58-90F1AACAE83F}" type="datetimeFigureOut">
              <a:rPr lang="en-GB" smtClean="0"/>
              <a:pPr/>
              <a:t>27/02/2012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BDBE6-C825-4CCD-9A31-878D2C8E7117}" type="slidenum">
              <a:rPr lang="en-GB" smtClean="0"/>
              <a:pPr/>
              <a:t>‹#›</a:t>
            </a:fld>
            <a:endParaRPr lang="en-GB" dirty="0"/>
          </a:p>
        </p:txBody>
      </p:sp>
    </p:spTree>
    <p:extLst>
      <p:ext uri="{BB962C8B-B14F-4D97-AF65-F5344CB8AC3E}">
        <p14:creationId xmlns:p14="http://schemas.microsoft.com/office/powerpoint/2010/main" xmlns="" val="388624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4ED33-340D-452E-8E58-90F1AACAE83F}" type="datetimeFigureOut">
              <a:rPr lang="en-GB" smtClean="0"/>
              <a:pPr/>
              <a:t>27/02/2012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BDBE6-C825-4CCD-9A31-878D2C8E7117}" type="slidenum">
              <a:rPr lang="en-GB" smtClean="0"/>
              <a:pPr/>
              <a:t>‹#›</a:t>
            </a:fld>
            <a:endParaRPr lang="en-GB" dirty="0"/>
          </a:p>
        </p:txBody>
      </p:sp>
    </p:spTree>
    <p:extLst>
      <p:ext uri="{BB962C8B-B14F-4D97-AF65-F5344CB8AC3E}">
        <p14:creationId xmlns:p14="http://schemas.microsoft.com/office/powerpoint/2010/main" xmlns="" val="1283287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GT expedition to check on PU contamination as reported by KODEL</a:t>
            </a:r>
            <a:endParaRPr lang="en-GB" dirty="0"/>
          </a:p>
        </p:txBody>
      </p:sp>
      <p:sp>
        <p:nvSpPr>
          <p:cNvPr id="3" name="Subtitle 2"/>
          <p:cNvSpPr>
            <a:spLocks noGrp="1"/>
          </p:cNvSpPr>
          <p:nvPr>
            <p:ph type="subTitle" idx="1"/>
          </p:nvPr>
        </p:nvSpPr>
        <p:spPr/>
        <p:txBody>
          <a:bodyPr/>
          <a:lstStyle/>
          <a:p>
            <a:r>
              <a:rPr lang="en-US" dirty="0" smtClean="0"/>
              <a:t>Paolo </a:t>
            </a:r>
            <a:r>
              <a:rPr lang="en-US" dirty="0" err="1" smtClean="0"/>
              <a:t>Vitulo</a:t>
            </a:r>
            <a:endParaRPr lang="en-US" dirty="0" smtClean="0"/>
          </a:p>
          <a:p>
            <a:r>
              <a:rPr lang="en-US" dirty="0" smtClean="0"/>
              <a:t>Ian </a:t>
            </a:r>
            <a:r>
              <a:rPr lang="en-US" dirty="0" err="1" smtClean="0"/>
              <a:t>Crotty</a:t>
            </a:r>
            <a:endParaRPr lang="en-US" dirty="0" smtClean="0"/>
          </a:p>
          <a:p>
            <a:r>
              <a:rPr lang="en-US" dirty="0" smtClean="0"/>
              <a:t>23/4 February 2012</a:t>
            </a:r>
            <a:endParaRPr lang="en-GB" dirty="0"/>
          </a:p>
        </p:txBody>
      </p:sp>
    </p:spTree>
    <p:extLst>
      <p:ext uri="{BB962C8B-B14F-4D97-AF65-F5344CB8AC3E}">
        <p14:creationId xmlns:p14="http://schemas.microsoft.com/office/powerpoint/2010/main" xmlns="" val="1934982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Will the </a:t>
            </a:r>
            <a:r>
              <a:rPr lang="en-US" sz="3200" dirty="0" err="1" smtClean="0"/>
              <a:t>kraft</a:t>
            </a:r>
            <a:r>
              <a:rPr lang="en-US" sz="3200" dirty="0" smtClean="0"/>
              <a:t> paper stick to the HPL due to panels remaining wet while packing them </a:t>
            </a:r>
            <a:r>
              <a:rPr lang="en-US" dirty="0" smtClean="0"/>
              <a:t>? </a:t>
            </a:r>
            <a:endParaRPr lang="en-US" dirty="0"/>
          </a:p>
        </p:txBody>
      </p:sp>
      <p:pic>
        <p:nvPicPr>
          <p:cNvPr id="4" name="Content Placeholder 3" descr="IMG_2072.JPG"/>
          <p:cNvPicPr>
            <a:picLocks noGrp="1" noChangeAspect="1"/>
          </p:cNvPicPr>
          <p:nvPr>
            <p:ph idx="1"/>
          </p:nvPr>
        </p:nvPicPr>
        <p:blipFill>
          <a:blip r:embed="rId2" cstate="print"/>
          <a:stretch>
            <a:fillRect/>
          </a:stretch>
        </p:blipFill>
        <p:spPr>
          <a:xfrm>
            <a:off x="827585" y="1916832"/>
            <a:ext cx="3552394" cy="2664296"/>
          </a:xfrm>
          <a:ln>
            <a:solidFill>
              <a:srgbClr val="FFC000"/>
            </a:solidFill>
          </a:ln>
        </p:spPr>
      </p:pic>
      <p:sp>
        <p:nvSpPr>
          <p:cNvPr id="5" name="TextBox 4"/>
          <p:cNvSpPr txBox="1"/>
          <p:nvPr/>
        </p:nvSpPr>
        <p:spPr>
          <a:xfrm>
            <a:off x="539552" y="1628800"/>
            <a:ext cx="2160240" cy="1200329"/>
          </a:xfrm>
          <a:prstGeom prst="rect">
            <a:avLst/>
          </a:prstGeom>
          <a:solidFill>
            <a:srgbClr val="FFC000"/>
          </a:solidFill>
        </p:spPr>
        <p:txBody>
          <a:bodyPr wrap="square" rtlCol="0">
            <a:spAutoFit/>
          </a:bodyPr>
          <a:lstStyle/>
          <a:p>
            <a:r>
              <a:rPr lang="en-US" dirty="0" smtClean="0"/>
              <a:t>Kraft paper soaked in one of the 3 solvents and enclosed </a:t>
            </a:r>
            <a:r>
              <a:rPr lang="en-US" dirty="0" err="1" smtClean="0"/>
              <a:t>uner</a:t>
            </a:r>
            <a:r>
              <a:rPr lang="en-US" dirty="0" smtClean="0"/>
              <a:t> PE sheet .</a:t>
            </a:r>
            <a:endParaRPr lang="en-US" dirty="0"/>
          </a:p>
        </p:txBody>
      </p:sp>
      <p:pic>
        <p:nvPicPr>
          <p:cNvPr id="6" name="Picture 5" descr="IMG_2069.JPG"/>
          <p:cNvPicPr>
            <a:picLocks noChangeAspect="1"/>
          </p:cNvPicPr>
          <p:nvPr/>
        </p:nvPicPr>
        <p:blipFill>
          <a:blip r:embed="rId3" cstate="print"/>
          <a:stretch>
            <a:fillRect/>
          </a:stretch>
        </p:blipFill>
        <p:spPr>
          <a:xfrm>
            <a:off x="4644008" y="2996952"/>
            <a:ext cx="4128458" cy="3096344"/>
          </a:xfrm>
          <a:prstGeom prst="rect">
            <a:avLst/>
          </a:prstGeom>
        </p:spPr>
      </p:pic>
      <p:sp>
        <p:nvSpPr>
          <p:cNvPr id="7" name="TextBox 6"/>
          <p:cNvSpPr txBox="1"/>
          <p:nvPr/>
        </p:nvSpPr>
        <p:spPr>
          <a:xfrm>
            <a:off x="6156176" y="5157192"/>
            <a:ext cx="2088232" cy="646331"/>
          </a:xfrm>
          <a:prstGeom prst="rect">
            <a:avLst/>
          </a:prstGeom>
          <a:solidFill>
            <a:srgbClr val="FFC000"/>
          </a:solidFill>
        </p:spPr>
        <p:txBody>
          <a:bodyPr wrap="square" rtlCol="0">
            <a:spAutoFit/>
          </a:bodyPr>
          <a:lstStyle/>
          <a:p>
            <a:r>
              <a:rPr lang="en-US" dirty="0" smtClean="0"/>
              <a:t>Weights were applied over night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sticking of papers to HPL</a:t>
            </a:r>
            <a:endParaRPr lang="en-US" dirty="0"/>
          </a:p>
        </p:txBody>
      </p:sp>
      <p:pic>
        <p:nvPicPr>
          <p:cNvPr id="4" name="Content Placeholder 3" descr="IMG_2075.JPG"/>
          <p:cNvPicPr>
            <a:picLocks noGrp="1" noChangeAspect="1"/>
          </p:cNvPicPr>
          <p:nvPr>
            <p:ph idx="1"/>
          </p:nvPr>
        </p:nvPicPr>
        <p:blipFill>
          <a:blip r:embed="rId2" cstate="print"/>
          <a:stretch>
            <a:fillRect/>
          </a:stretch>
        </p:blipFill>
        <p:spPr>
          <a:xfrm>
            <a:off x="1554691" y="1600200"/>
            <a:ext cx="6034617" cy="4525963"/>
          </a:xfrm>
          <a:prstGeom prst="rect">
            <a:avLst/>
          </a:prstGeom>
        </p:spPr>
      </p:pic>
      <p:sp>
        <p:nvSpPr>
          <p:cNvPr id="5" name="TextBox 4"/>
          <p:cNvSpPr txBox="1"/>
          <p:nvPr/>
        </p:nvSpPr>
        <p:spPr>
          <a:xfrm>
            <a:off x="683568" y="4005064"/>
            <a:ext cx="2088232" cy="923330"/>
          </a:xfrm>
          <a:prstGeom prst="rect">
            <a:avLst/>
          </a:prstGeom>
          <a:solidFill>
            <a:srgbClr val="FFC000"/>
          </a:solidFill>
        </p:spPr>
        <p:txBody>
          <a:bodyPr wrap="square" rtlCol="0">
            <a:spAutoFit/>
          </a:bodyPr>
          <a:lstStyle/>
          <a:p>
            <a:r>
              <a:rPr lang="en-US" dirty="0" smtClean="0"/>
              <a:t>The paper is released leaving almost no traces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Is there anything leaching out of the HPL </a:t>
            </a:r>
            <a:br>
              <a:rPr lang="en-US" sz="2800" dirty="0" smtClean="0"/>
            </a:br>
            <a:r>
              <a:rPr lang="en-US" sz="2800" dirty="0" smtClean="0"/>
              <a:t>and remaining on the surface  ?</a:t>
            </a:r>
            <a:endParaRPr lang="en-US" sz="2800" dirty="0"/>
          </a:p>
        </p:txBody>
      </p:sp>
      <p:pic>
        <p:nvPicPr>
          <p:cNvPr id="4" name="Content Placeholder 3" descr="IMG_2081.JPG"/>
          <p:cNvPicPr>
            <a:picLocks noGrp="1" noChangeAspect="1"/>
          </p:cNvPicPr>
          <p:nvPr>
            <p:ph idx="1"/>
          </p:nvPr>
        </p:nvPicPr>
        <p:blipFill>
          <a:blip r:embed="rId2" cstate="print"/>
          <a:stretch>
            <a:fillRect/>
          </a:stretch>
        </p:blipFill>
        <p:spPr>
          <a:xfrm>
            <a:off x="323528" y="1340768"/>
            <a:ext cx="4358613" cy="3268960"/>
          </a:xfrm>
        </p:spPr>
      </p:pic>
      <p:pic>
        <p:nvPicPr>
          <p:cNvPr id="5" name="Picture 4" descr="IMG_2085.JPG"/>
          <p:cNvPicPr>
            <a:picLocks noChangeAspect="1"/>
          </p:cNvPicPr>
          <p:nvPr/>
        </p:nvPicPr>
        <p:blipFill>
          <a:blip r:embed="rId3" cstate="print"/>
          <a:stretch>
            <a:fillRect/>
          </a:stretch>
        </p:blipFill>
        <p:spPr>
          <a:xfrm>
            <a:off x="1043608" y="3861048"/>
            <a:ext cx="3707904" cy="2780928"/>
          </a:xfrm>
          <a:prstGeom prst="rect">
            <a:avLst/>
          </a:prstGeom>
        </p:spPr>
      </p:pic>
      <p:pic>
        <p:nvPicPr>
          <p:cNvPr id="7" name="Picture 6" descr="IMG_2090.JPG"/>
          <p:cNvPicPr>
            <a:picLocks noChangeAspect="1"/>
          </p:cNvPicPr>
          <p:nvPr/>
        </p:nvPicPr>
        <p:blipFill>
          <a:blip r:embed="rId4" cstate="print"/>
          <a:stretch>
            <a:fillRect/>
          </a:stretch>
        </p:blipFill>
        <p:spPr>
          <a:xfrm>
            <a:off x="4860032" y="2276872"/>
            <a:ext cx="3936437" cy="2952328"/>
          </a:xfrm>
          <a:prstGeom prst="rect">
            <a:avLst/>
          </a:prstGeom>
        </p:spPr>
      </p:pic>
      <p:sp>
        <p:nvSpPr>
          <p:cNvPr id="8" name="TextBox 7"/>
          <p:cNvSpPr txBox="1"/>
          <p:nvPr/>
        </p:nvSpPr>
        <p:spPr>
          <a:xfrm>
            <a:off x="395536" y="1484784"/>
            <a:ext cx="1944216" cy="1200329"/>
          </a:xfrm>
          <a:prstGeom prst="rect">
            <a:avLst/>
          </a:prstGeom>
          <a:solidFill>
            <a:srgbClr val="FFC000"/>
          </a:solidFill>
        </p:spPr>
        <p:txBody>
          <a:bodyPr wrap="square" rtlCol="0">
            <a:spAutoFit/>
          </a:bodyPr>
          <a:lstStyle/>
          <a:p>
            <a:r>
              <a:rPr lang="en-US" dirty="0" smtClean="0"/>
              <a:t>A</a:t>
            </a:r>
            <a:r>
              <a:rPr lang="en-US" dirty="0" smtClean="0"/>
              <a:t>brading with MEK from the GT cleaning machine &amp;  “Scotch Bright”</a:t>
            </a:r>
            <a:endParaRPr lang="en-US" dirty="0"/>
          </a:p>
        </p:txBody>
      </p:sp>
      <p:sp>
        <p:nvSpPr>
          <p:cNvPr id="9" name="TextBox 8"/>
          <p:cNvSpPr txBox="1"/>
          <p:nvPr/>
        </p:nvSpPr>
        <p:spPr>
          <a:xfrm>
            <a:off x="683568" y="4653136"/>
            <a:ext cx="1800200" cy="369332"/>
          </a:xfrm>
          <a:prstGeom prst="rect">
            <a:avLst/>
          </a:prstGeom>
          <a:solidFill>
            <a:srgbClr val="FFC000"/>
          </a:solidFill>
        </p:spPr>
        <p:txBody>
          <a:bodyPr wrap="square" rtlCol="0">
            <a:spAutoFit/>
          </a:bodyPr>
          <a:lstStyle/>
          <a:p>
            <a:r>
              <a:rPr lang="en-US" dirty="0" smtClean="0"/>
              <a:t>Cleaning with IPA</a:t>
            </a:r>
            <a:endParaRPr lang="en-US" dirty="0"/>
          </a:p>
        </p:txBody>
      </p:sp>
      <p:sp>
        <p:nvSpPr>
          <p:cNvPr id="10" name="TextBox 9"/>
          <p:cNvSpPr txBox="1"/>
          <p:nvPr/>
        </p:nvSpPr>
        <p:spPr>
          <a:xfrm>
            <a:off x="5796136" y="5085184"/>
            <a:ext cx="1584176" cy="646331"/>
          </a:xfrm>
          <a:prstGeom prst="rect">
            <a:avLst/>
          </a:prstGeom>
          <a:solidFill>
            <a:srgbClr val="FFC000"/>
          </a:solidFill>
        </p:spPr>
        <p:txBody>
          <a:bodyPr wrap="square" rtlCol="0">
            <a:spAutoFit/>
          </a:bodyPr>
          <a:lstStyle/>
          <a:p>
            <a:r>
              <a:rPr lang="en-US" dirty="0" smtClean="0"/>
              <a:t>Clean dry &amp; dull finish </a:t>
            </a:r>
            <a:endParaRPr lang="en-US" dirty="0"/>
          </a:p>
        </p:txBody>
      </p:sp>
      <p:sp>
        <p:nvSpPr>
          <p:cNvPr id="11" name="TextBox 10"/>
          <p:cNvSpPr txBox="1"/>
          <p:nvPr/>
        </p:nvSpPr>
        <p:spPr>
          <a:xfrm>
            <a:off x="6444208" y="5877272"/>
            <a:ext cx="2232248" cy="646331"/>
          </a:xfrm>
          <a:prstGeom prst="rect">
            <a:avLst/>
          </a:prstGeom>
          <a:solidFill>
            <a:srgbClr val="FFC000"/>
          </a:solidFill>
        </p:spPr>
        <p:txBody>
          <a:bodyPr wrap="square" rtlCol="0">
            <a:spAutoFit/>
          </a:bodyPr>
          <a:lstStyle/>
          <a:p>
            <a:r>
              <a:rPr lang="en-US" dirty="0" smtClean="0"/>
              <a:t>Also  vigorously with the 2 other solvents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Going into the melamine layer of the HPL </a:t>
            </a:r>
            <a:endParaRPr lang="en-US" sz="2800" dirty="0"/>
          </a:p>
        </p:txBody>
      </p:sp>
      <p:pic>
        <p:nvPicPr>
          <p:cNvPr id="4" name="Content Placeholder 3" descr="IMG_2101.JPG"/>
          <p:cNvPicPr>
            <a:picLocks noGrp="1" noChangeAspect="1"/>
          </p:cNvPicPr>
          <p:nvPr>
            <p:ph idx="1"/>
          </p:nvPr>
        </p:nvPicPr>
        <p:blipFill>
          <a:blip r:embed="rId2" cstate="print"/>
          <a:stretch>
            <a:fillRect/>
          </a:stretch>
        </p:blipFill>
        <p:spPr>
          <a:xfrm>
            <a:off x="323528" y="1628800"/>
            <a:ext cx="3878560" cy="2908920"/>
          </a:xfrm>
        </p:spPr>
      </p:pic>
      <p:pic>
        <p:nvPicPr>
          <p:cNvPr id="5" name="Picture 4" descr="IMG_2102.JPG"/>
          <p:cNvPicPr>
            <a:picLocks noChangeAspect="1"/>
          </p:cNvPicPr>
          <p:nvPr/>
        </p:nvPicPr>
        <p:blipFill>
          <a:blip r:embed="rId3" cstate="print"/>
          <a:stretch>
            <a:fillRect/>
          </a:stretch>
        </p:blipFill>
        <p:spPr>
          <a:xfrm>
            <a:off x="3995936" y="3068960"/>
            <a:ext cx="4283968" cy="3212976"/>
          </a:xfrm>
          <a:prstGeom prst="rect">
            <a:avLst/>
          </a:prstGeom>
        </p:spPr>
      </p:pic>
      <p:sp>
        <p:nvSpPr>
          <p:cNvPr id="6" name="TextBox 5"/>
          <p:cNvSpPr txBox="1"/>
          <p:nvPr/>
        </p:nvSpPr>
        <p:spPr>
          <a:xfrm>
            <a:off x="683568" y="4581128"/>
            <a:ext cx="3168352" cy="1477328"/>
          </a:xfrm>
          <a:prstGeom prst="rect">
            <a:avLst/>
          </a:prstGeom>
          <a:solidFill>
            <a:srgbClr val="FFC000"/>
          </a:solidFill>
        </p:spPr>
        <p:txBody>
          <a:bodyPr wrap="square" rtlCol="0">
            <a:spAutoFit/>
          </a:bodyPr>
          <a:lstStyle/>
          <a:p>
            <a:r>
              <a:rPr lang="en-US" dirty="0" smtClean="0"/>
              <a:t>Using 125 abrasive paper  some small quantity of the melamine surface was taken for analysis. We will have these with the week</a:t>
            </a:r>
            <a:endParaRPr lang="en-US" dirty="0"/>
          </a:p>
        </p:txBody>
      </p:sp>
      <p:sp>
        <p:nvSpPr>
          <p:cNvPr id="7" name="TextBox 6"/>
          <p:cNvSpPr txBox="1"/>
          <p:nvPr/>
        </p:nvSpPr>
        <p:spPr>
          <a:xfrm>
            <a:off x="5508104" y="1844824"/>
            <a:ext cx="2232248" cy="923330"/>
          </a:xfrm>
          <a:prstGeom prst="rect">
            <a:avLst/>
          </a:prstGeom>
          <a:solidFill>
            <a:srgbClr val="FFC000"/>
          </a:solidFill>
        </p:spPr>
        <p:txBody>
          <a:bodyPr wrap="square" rtlCol="0">
            <a:spAutoFit/>
          </a:bodyPr>
          <a:lstStyle/>
          <a:p>
            <a:r>
              <a:rPr lang="en-US" dirty="0" smtClean="0"/>
              <a:t>The surface is dry, no leaching  of  “oil” type products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to the </a:t>
            </a:r>
            <a:r>
              <a:rPr lang="en-US" dirty="0" err="1" smtClean="0"/>
              <a:t>P</a:t>
            </a:r>
            <a:r>
              <a:rPr lang="en-US" dirty="0" err="1" smtClean="0"/>
              <a:t>henolic</a:t>
            </a:r>
            <a:r>
              <a:rPr lang="en-US" dirty="0" smtClean="0"/>
              <a:t> core</a:t>
            </a:r>
            <a:endParaRPr lang="en-US" dirty="0"/>
          </a:p>
        </p:txBody>
      </p:sp>
      <p:pic>
        <p:nvPicPr>
          <p:cNvPr id="4" name="Content Placeholder 3" descr="IMG_2105.JPG"/>
          <p:cNvPicPr>
            <a:picLocks noGrp="1" noChangeAspect="1"/>
          </p:cNvPicPr>
          <p:nvPr>
            <p:ph idx="1"/>
          </p:nvPr>
        </p:nvPicPr>
        <p:blipFill>
          <a:blip r:embed="rId2" cstate="print"/>
          <a:stretch>
            <a:fillRect/>
          </a:stretch>
        </p:blipFill>
        <p:spPr>
          <a:xfrm>
            <a:off x="683568" y="1340768"/>
            <a:ext cx="2822443" cy="2116832"/>
          </a:xfrm>
        </p:spPr>
      </p:pic>
      <p:pic>
        <p:nvPicPr>
          <p:cNvPr id="5" name="Picture 4" descr="IMG_2107.JPG"/>
          <p:cNvPicPr>
            <a:picLocks noChangeAspect="1"/>
          </p:cNvPicPr>
          <p:nvPr/>
        </p:nvPicPr>
        <p:blipFill>
          <a:blip r:embed="rId3" cstate="print"/>
          <a:srcRect l="16629" t="19004" r="17806" b="41087"/>
          <a:stretch>
            <a:fillRect/>
          </a:stretch>
        </p:blipFill>
        <p:spPr>
          <a:xfrm>
            <a:off x="2195736" y="3429000"/>
            <a:ext cx="6624736" cy="3024336"/>
          </a:xfrm>
          <a:prstGeom prst="rect">
            <a:avLst/>
          </a:prstGeom>
        </p:spPr>
      </p:pic>
      <p:sp>
        <p:nvSpPr>
          <p:cNvPr id="6" name="TextBox 5"/>
          <p:cNvSpPr txBox="1"/>
          <p:nvPr/>
        </p:nvSpPr>
        <p:spPr>
          <a:xfrm>
            <a:off x="683568" y="4293096"/>
            <a:ext cx="2016224" cy="369332"/>
          </a:xfrm>
          <a:prstGeom prst="rect">
            <a:avLst/>
          </a:prstGeom>
          <a:solidFill>
            <a:srgbClr val="FFC000"/>
          </a:solidFill>
        </p:spPr>
        <p:txBody>
          <a:bodyPr wrap="square" rtlCol="0">
            <a:spAutoFit/>
          </a:bodyPr>
          <a:lstStyle/>
          <a:p>
            <a:r>
              <a:rPr lang="en-US" dirty="0" smtClean="0"/>
              <a:t>Melamine extent</a:t>
            </a:r>
            <a:endParaRPr lang="en-US" dirty="0"/>
          </a:p>
        </p:txBody>
      </p:sp>
      <p:sp>
        <p:nvSpPr>
          <p:cNvPr id="7" name="Oval 6"/>
          <p:cNvSpPr/>
          <p:nvPr/>
        </p:nvSpPr>
        <p:spPr>
          <a:xfrm rot="600172">
            <a:off x="3891224" y="4221199"/>
            <a:ext cx="3456384" cy="158417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6" idx="3"/>
          </p:cNvCxnSpPr>
          <p:nvPr/>
        </p:nvCxnSpPr>
        <p:spPr>
          <a:xfrm>
            <a:off x="2699792" y="4477762"/>
            <a:ext cx="1224136" cy="39139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372200" y="3212976"/>
            <a:ext cx="1944216" cy="369332"/>
          </a:xfrm>
          <a:prstGeom prst="rect">
            <a:avLst/>
          </a:prstGeom>
          <a:solidFill>
            <a:srgbClr val="00B050"/>
          </a:solidFill>
        </p:spPr>
        <p:txBody>
          <a:bodyPr wrap="square" rtlCol="0">
            <a:spAutoFit/>
          </a:bodyPr>
          <a:lstStyle/>
          <a:p>
            <a:r>
              <a:rPr lang="en-US" dirty="0" err="1" smtClean="0"/>
              <a:t>Phenolic</a:t>
            </a:r>
            <a:r>
              <a:rPr lang="en-US" dirty="0" smtClean="0"/>
              <a:t>  layer</a:t>
            </a:r>
            <a:endParaRPr lang="en-US" dirty="0"/>
          </a:p>
        </p:txBody>
      </p:sp>
      <p:cxnSp>
        <p:nvCxnSpPr>
          <p:cNvPr id="13" name="Straight Arrow Connector 12"/>
          <p:cNvCxnSpPr>
            <a:stCxn id="11" idx="2"/>
          </p:cNvCxnSpPr>
          <p:nvPr/>
        </p:nvCxnSpPr>
        <p:spPr>
          <a:xfrm flipH="1">
            <a:off x="5652120" y="3582308"/>
            <a:ext cx="1692188" cy="1214844"/>
          </a:xfrm>
          <a:prstGeom prst="straightConnector1">
            <a:avLst/>
          </a:prstGeom>
          <a:ln w="41275">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99592" y="5445224"/>
            <a:ext cx="2664296" cy="923330"/>
          </a:xfrm>
          <a:prstGeom prst="rect">
            <a:avLst/>
          </a:prstGeom>
          <a:solidFill>
            <a:srgbClr val="FFC000"/>
          </a:solidFill>
        </p:spPr>
        <p:txBody>
          <a:bodyPr wrap="square" rtlCol="0">
            <a:spAutoFit/>
          </a:bodyPr>
          <a:lstStyle/>
          <a:p>
            <a:r>
              <a:rPr lang="en-US" dirty="0" smtClean="0"/>
              <a:t>Again another sample (</a:t>
            </a:r>
            <a:r>
              <a:rPr lang="en-US" dirty="0" err="1" smtClean="0"/>
              <a:t>phenolic</a:t>
            </a:r>
            <a:r>
              <a:rPr lang="en-US" dirty="0" smtClean="0"/>
              <a:t>) was taken for analysis</a:t>
            </a:r>
            <a:endParaRPr lang="en-US" dirty="0"/>
          </a:p>
        </p:txBody>
      </p:sp>
      <p:sp>
        <p:nvSpPr>
          <p:cNvPr id="15" name="TextBox 14"/>
          <p:cNvSpPr txBox="1"/>
          <p:nvPr/>
        </p:nvSpPr>
        <p:spPr>
          <a:xfrm>
            <a:off x="4716016" y="1412776"/>
            <a:ext cx="3384376" cy="1477328"/>
          </a:xfrm>
          <a:prstGeom prst="rect">
            <a:avLst/>
          </a:prstGeom>
          <a:noFill/>
        </p:spPr>
        <p:txBody>
          <a:bodyPr wrap="square" rtlCol="0">
            <a:spAutoFit/>
          </a:bodyPr>
          <a:lstStyle/>
          <a:p>
            <a:r>
              <a:rPr lang="en-US" dirty="0" smtClean="0"/>
              <a:t>Still no leaching of a “wetting”  or “dirty” substance coming from within the HPL core. This procedure was performed on both faces of the HPL.</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t>
            </a:r>
            <a:endParaRPr lang="en-US" dirty="0"/>
          </a:p>
        </p:txBody>
      </p:sp>
      <p:sp>
        <p:nvSpPr>
          <p:cNvPr id="3" name="Content Placeholder 2"/>
          <p:cNvSpPr>
            <a:spLocks noGrp="1"/>
          </p:cNvSpPr>
          <p:nvPr>
            <p:ph idx="1"/>
          </p:nvPr>
        </p:nvSpPr>
        <p:spPr/>
        <p:txBody>
          <a:bodyPr>
            <a:normAutofit fontScale="85000" lnSpcReduction="10000"/>
          </a:bodyPr>
          <a:lstStyle/>
          <a:p>
            <a:r>
              <a:rPr lang="en-US" sz="2400" dirty="0" smtClean="0"/>
              <a:t>The sheets(of one box) of HPL delivered from Riva, after cutting, are clean except for the usual dust due to milling out the various formats.</a:t>
            </a:r>
          </a:p>
          <a:p>
            <a:r>
              <a:rPr lang="en-US" sz="2400" dirty="0" smtClean="0"/>
              <a:t>Cleaning with Acetone, MEK or IPA produces a good clean (to the eye) surface. </a:t>
            </a:r>
          </a:p>
          <a:p>
            <a:r>
              <a:rPr lang="en-US" sz="2400" dirty="0" smtClean="0"/>
              <a:t>Kraft paper does not tend to stick to the HPL due to it being wet &amp; compressed with any of the 3 solvents, including the MEK from the GT machine.</a:t>
            </a:r>
          </a:p>
          <a:p>
            <a:r>
              <a:rPr lang="en-US" sz="2400" dirty="0" smtClean="0"/>
              <a:t>4 different levels (superficial, dulling of the mirror finish, abrading of melamine and finally grinding into the core of the panel) of the HPL were tested for leaching of any dirty or oily type products. None were observed by eye.</a:t>
            </a:r>
            <a:endParaRPr lang="en-US" sz="2400" dirty="0" smtClean="0"/>
          </a:p>
          <a:p>
            <a:r>
              <a:rPr lang="en-US" sz="2400" dirty="0" smtClean="0"/>
              <a:t>Samples of the MEK in the GT machine, the roller material, the bristles of the brush, the powder from the upper(melamine) abrading and the core of the HPL have been sent for analysis at CERN labs. None </a:t>
            </a:r>
            <a:r>
              <a:rPr lang="en-US" sz="2400" dirty="0" smtClean="0"/>
              <a:t>of the samples </a:t>
            </a:r>
            <a:r>
              <a:rPr lang="en-US" sz="2400" dirty="0" smtClean="0"/>
              <a:t>taken in GT have </a:t>
            </a:r>
            <a:r>
              <a:rPr lang="en-US" sz="2400" dirty="0" smtClean="0"/>
              <a:t>yet been </a:t>
            </a:r>
            <a:r>
              <a:rPr lang="en-US" sz="2400" dirty="0" err="1" smtClean="0"/>
              <a:t>analysed</a:t>
            </a:r>
            <a:r>
              <a:rPr lang="en-US" sz="2400" dirty="0" smtClean="0"/>
              <a:t> since </a:t>
            </a:r>
            <a:r>
              <a:rPr lang="en-US" sz="2400" dirty="0" smtClean="0"/>
              <a:t>their delivery this Monday.</a:t>
            </a:r>
          </a:p>
          <a:p>
            <a:endParaRPr lang="en-US" sz="2400" dirty="0" smtClean="0"/>
          </a:p>
          <a:p>
            <a:endParaRPr lang="en-US" sz="2400"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GT damaged due to snow !!</a:t>
            </a:r>
            <a:endParaRPr lang="en-US" dirty="0"/>
          </a:p>
        </p:txBody>
      </p:sp>
      <p:pic>
        <p:nvPicPr>
          <p:cNvPr id="4" name="Content Placeholder 3" descr="IMG_2061.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photos</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smtClean="0"/>
          </a:p>
          <a:p>
            <a:r>
              <a:rPr lang="en-US" dirty="0" smtClean="0"/>
              <a:t>http</a:t>
            </a:r>
            <a:r>
              <a:rPr lang="en-US" dirty="0" smtClean="0"/>
              <a:t>://rpc-cms-re4-upscope.web.cern.ch/rpc-cms-re4-upscope/RPC/Chamber%20production/Components/HPL/CleaningGT/GTVisit2324Feb2012/</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Wild goose chasse</a:t>
            </a:r>
            <a:endParaRPr lang="en-GB" dirty="0"/>
          </a:p>
        </p:txBody>
      </p:sp>
      <p:sp>
        <p:nvSpPr>
          <p:cNvPr id="3" name="Content Placeholder 2"/>
          <p:cNvSpPr>
            <a:spLocks noGrp="1"/>
          </p:cNvSpPr>
          <p:nvPr>
            <p:ph idx="1"/>
          </p:nvPr>
        </p:nvSpPr>
        <p:spPr/>
        <p:txBody>
          <a:bodyPr/>
          <a:lstStyle/>
          <a:p>
            <a:r>
              <a:rPr lang="en-GB" dirty="0"/>
              <a:t>http://www.phrases.org.uk/meanings/wild-goose-chase.html</a:t>
            </a:r>
          </a:p>
        </p:txBody>
      </p:sp>
    </p:spTree>
    <p:extLst>
      <p:ext uri="{BB962C8B-B14F-4D97-AF65-F5344CB8AC3E}">
        <p14:creationId xmlns:p14="http://schemas.microsoft.com/office/powerpoint/2010/main" xmlns="" val="1166343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GB"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Sample </a:t>
            </a:r>
            <a:r>
              <a:rPr lang="en-US" dirty="0" smtClean="0"/>
              <a:t>inspection before cleaning(from Riva)</a:t>
            </a:r>
          </a:p>
          <a:p>
            <a:r>
              <a:rPr lang="en-US" dirty="0" smtClean="0"/>
              <a:t>Cleaning with Acetone, IPA, MEK.</a:t>
            </a:r>
          </a:p>
          <a:p>
            <a:r>
              <a:rPr lang="en-US" dirty="0" smtClean="0"/>
              <a:t>Compression of Kraft onto HPL.</a:t>
            </a:r>
          </a:p>
          <a:p>
            <a:r>
              <a:rPr lang="en-US" dirty="0" smtClean="0"/>
              <a:t>Abrasion of layers.</a:t>
            </a:r>
          </a:p>
          <a:p>
            <a:pPr>
              <a:buNone/>
            </a:pPr>
            <a:endParaRPr lang="en-GB" dirty="0"/>
          </a:p>
        </p:txBody>
      </p:sp>
    </p:spTree>
    <p:extLst>
      <p:ext uri="{BB962C8B-B14F-4D97-AF65-F5344CB8AC3E}">
        <p14:creationId xmlns:p14="http://schemas.microsoft.com/office/powerpoint/2010/main" xmlns="" val="4023921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Sampling from Batch </a:t>
            </a:r>
            <a:endParaRPr lang="en-GB"/>
          </a:p>
        </p:txBody>
      </p:sp>
      <p:sp>
        <p:nvSpPr>
          <p:cNvPr id="3" name="Content Placeholder 2"/>
          <p:cNvSpPr>
            <a:spLocks noGrp="1"/>
          </p:cNvSpPr>
          <p:nvPr>
            <p:ph idx="1"/>
          </p:nvPr>
        </p:nvSpPr>
        <p:spPr/>
        <p:txBody>
          <a:bodyPr>
            <a:normAutofit fontScale="92500" lnSpcReduction="20000"/>
          </a:bodyPr>
          <a:lstStyle/>
          <a:p>
            <a:r>
              <a:rPr lang="en-US" dirty="0" smtClean="0"/>
              <a:t>22 sheets were inspected from the box of 360.? </a:t>
            </a:r>
            <a:r>
              <a:rPr lang="en-US" dirty="0" smtClean="0"/>
              <a:t>Probability </a:t>
            </a:r>
            <a:r>
              <a:rPr lang="en-US" dirty="0" smtClean="0"/>
              <a:t>of find a missing a bad </a:t>
            </a:r>
            <a:r>
              <a:rPr lang="en-US" dirty="0" smtClean="0"/>
              <a:t>one with 90% bad while taking 10 samples,</a:t>
            </a:r>
          </a:p>
          <a:p>
            <a:pPr>
              <a:buNone/>
            </a:pPr>
            <a:r>
              <a:rPr lang="en-US" dirty="0" smtClean="0"/>
              <a:t>	</a:t>
            </a:r>
            <a:r>
              <a:rPr lang="en-US" dirty="0" smtClean="0"/>
              <a:t>		</a:t>
            </a:r>
            <a:r>
              <a:rPr lang="en-US" dirty="0" smtClean="0"/>
              <a:t>  = x 10^-9</a:t>
            </a:r>
            <a:endParaRPr lang="en-US" dirty="0" smtClean="0"/>
          </a:p>
          <a:p>
            <a:r>
              <a:rPr lang="en-US" dirty="0" smtClean="0"/>
              <a:t>All were found to be “clean from cutting”.</a:t>
            </a:r>
          </a:p>
          <a:p>
            <a:pPr marL="0" indent="0">
              <a:buNone/>
            </a:pPr>
            <a:r>
              <a:rPr lang="en-US" dirty="0" smtClean="0"/>
              <a:t>That is there is some dust in the areas of the cut.</a:t>
            </a:r>
          </a:p>
          <a:p>
            <a:pPr marL="0" indent="0">
              <a:buNone/>
            </a:pPr>
            <a:r>
              <a:rPr lang="en-US" dirty="0" smtClean="0"/>
              <a:t>Bakelite is very shiny making it difficult to focus on the surface with a camera.</a:t>
            </a:r>
          </a:p>
          <a:p>
            <a:pPr marL="0" indent="0">
              <a:buNone/>
            </a:pPr>
            <a:endParaRPr lang="en-US" dirty="0"/>
          </a:p>
          <a:p>
            <a:pPr marL="0" indent="0">
              <a:buNone/>
            </a:pPr>
            <a:r>
              <a:rPr lang="en-US" dirty="0" smtClean="0"/>
              <a:t>Bar Code example; 8E19E111215020793</a:t>
            </a:r>
          </a:p>
          <a:p>
            <a:pPr marL="0" indent="0">
              <a:buNone/>
            </a:pPr>
            <a:endParaRPr lang="en-GB" dirty="0"/>
          </a:p>
        </p:txBody>
      </p:sp>
    </p:spTree>
    <p:extLst>
      <p:ext uri="{BB962C8B-B14F-4D97-AF65-F5344CB8AC3E}">
        <p14:creationId xmlns:p14="http://schemas.microsoft.com/office/powerpoint/2010/main" xmlns="" val="1541507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607" y="269776"/>
            <a:ext cx="8229600" cy="1143000"/>
          </a:xfrm>
        </p:spPr>
        <p:txBody>
          <a:bodyPr/>
          <a:lstStyle/>
          <a:p>
            <a:r>
              <a:rPr lang="en-US" dirty="0" smtClean="0"/>
              <a:t>Layout of (9)test areas</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47664" y="1628800"/>
            <a:ext cx="6034617" cy="4525963"/>
          </a:xfrm>
        </p:spPr>
      </p:pic>
      <p:sp>
        <p:nvSpPr>
          <p:cNvPr id="3" name="TextBox 2"/>
          <p:cNvSpPr txBox="1"/>
          <p:nvPr/>
        </p:nvSpPr>
        <p:spPr>
          <a:xfrm>
            <a:off x="683568" y="5103674"/>
            <a:ext cx="3528391" cy="1477328"/>
          </a:xfrm>
          <a:prstGeom prst="rect">
            <a:avLst/>
          </a:prstGeom>
          <a:solidFill>
            <a:srgbClr val="FF0000"/>
          </a:solidFill>
        </p:spPr>
        <p:txBody>
          <a:bodyPr wrap="square" rtlCol="0">
            <a:spAutoFit/>
          </a:bodyPr>
          <a:lstStyle/>
          <a:p>
            <a:r>
              <a:rPr lang="en-US" dirty="0" smtClean="0"/>
              <a:t>3 methods of cleaning;</a:t>
            </a:r>
          </a:p>
          <a:p>
            <a:pPr marL="342900" indent="-342900">
              <a:buAutoNum type="arabicPlain"/>
            </a:pPr>
            <a:r>
              <a:rPr lang="en-US" dirty="0" smtClean="0"/>
              <a:t>Pour </a:t>
            </a:r>
            <a:r>
              <a:rPr lang="en-US" dirty="0" smtClean="0"/>
              <a:t>on &amp; leave to evaporate</a:t>
            </a:r>
          </a:p>
          <a:p>
            <a:pPr marL="342900" indent="-342900">
              <a:buAutoNum type="arabicPlain"/>
            </a:pPr>
            <a:r>
              <a:rPr lang="en-US" dirty="0" smtClean="0"/>
              <a:t>Pour on wipe immediately</a:t>
            </a:r>
          </a:p>
          <a:p>
            <a:pPr marL="342900" indent="-342900">
              <a:buAutoNum type="arabicPlain"/>
            </a:pPr>
            <a:r>
              <a:rPr lang="en-US" dirty="0" smtClean="0"/>
              <a:t>Wipe with wet cleaning paper</a:t>
            </a:r>
            <a:r>
              <a:rPr lang="en-US" dirty="0" smtClean="0"/>
              <a:t>.</a:t>
            </a:r>
          </a:p>
          <a:p>
            <a:pPr marL="342900" indent="-342900"/>
            <a:r>
              <a:rPr lang="en-US" dirty="0" smtClean="0"/>
              <a:t>Temperature </a:t>
            </a:r>
            <a:r>
              <a:rPr lang="en-US" dirty="0" smtClean="0"/>
              <a:t>in the shade ~</a:t>
            </a:r>
            <a:r>
              <a:rPr lang="en-US" dirty="0" smtClean="0"/>
              <a:t>16degC</a:t>
            </a:r>
            <a:endParaRPr lang="en-US" dirty="0" smtClean="0"/>
          </a:p>
        </p:txBody>
      </p:sp>
      <p:sp>
        <p:nvSpPr>
          <p:cNvPr id="5" name="TextBox 4"/>
          <p:cNvSpPr txBox="1"/>
          <p:nvPr/>
        </p:nvSpPr>
        <p:spPr>
          <a:xfrm>
            <a:off x="1925773" y="1988840"/>
            <a:ext cx="1044116" cy="369332"/>
          </a:xfrm>
          <a:prstGeom prst="rect">
            <a:avLst/>
          </a:prstGeom>
          <a:solidFill>
            <a:srgbClr val="FFFF00"/>
          </a:solidFill>
        </p:spPr>
        <p:txBody>
          <a:bodyPr wrap="square" rtlCol="0">
            <a:spAutoFit/>
          </a:bodyPr>
          <a:lstStyle/>
          <a:p>
            <a:r>
              <a:rPr lang="en-US" dirty="0" smtClean="0"/>
              <a:t>Acetone</a:t>
            </a:r>
            <a:endParaRPr lang="en-GB" dirty="0"/>
          </a:p>
        </p:txBody>
      </p:sp>
      <p:sp>
        <p:nvSpPr>
          <p:cNvPr id="6" name="TextBox 5"/>
          <p:cNvSpPr txBox="1"/>
          <p:nvPr/>
        </p:nvSpPr>
        <p:spPr>
          <a:xfrm>
            <a:off x="4166693" y="2137212"/>
            <a:ext cx="936104" cy="369332"/>
          </a:xfrm>
          <a:prstGeom prst="rect">
            <a:avLst/>
          </a:prstGeom>
          <a:solidFill>
            <a:srgbClr val="FFFF00"/>
          </a:solidFill>
        </p:spPr>
        <p:txBody>
          <a:bodyPr wrap="square" rtlCol="0">
            <a:spAutoFit/>
          </a:bodyPr>
          <a:lstStyle/>
          <a:p>
            <a:r>
              <a:rPr lang="en-US" dirty="0" smtClean="0"/>
              <a:t>MEK</a:t>
            </a:r>
          </a:p>
        </p:txBody>
      </p:sp>
      <p:sp>
        <p:nvSpPr>
          <p:cNvPr id="7" name="TextBox 6"/>
          <p:cNvSpPr txBox="1"/>
          <p:nvPr/>
        </p:nvSpPr>
        <p:spPr>
          <a:xfrm>
            <a:off x="5724128" y="2173506"/>
            <a:ext cx="720080" cy="369332"/>
          </a:xfrm>
          <a:prstGeom prst="rect">
            <a:avLst/>
          </a:prstGeom>
          <a:solidFill>
            <a:srgbClr val="FFFF00"/>
          </a:solidFill>
        </p:spPr>
        <p:txBody>
          <a:bodyPr wrap="square" rtlCol="0">
            <a:spAutoFit/>
          </a:bodyPr>
          <a:lstStyle/>
          <a:p>
            <a:r>
              <a:rPr lang="en-US" dirty="0" smtClean="0"/>
              <a:t>IPA</a:t>
            </a:r>
            <a:endParaRPr lang="en-GB" dirty="0"/>
          </a:p>
        </p:txBody>
      </p:sp>
      <p:cxnSp>
        <p:nvCxnSpPr>
          <p:cNvPr id="10" name="Straight Arrow Connector 9"/>
          <p:cNvCxnSpPr/>
          <p:nvPr/>
        </p:nvCxnSpPr>
        <p:spPr>
          <a:xfrm flipV="1">
            <a:off x="2447831" y="3046894"/>
            <a:ext cx="900033" cy="2038290"/>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447831" y="4005064"/>
            <a:ext cx="1188065" cy="1080120"/>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 idx="0"/>
          </p:cNvCxnSpPr>
          <p:nvPr/>
        </p:nvCxnSpPr>
        <p:spPr>
          <a:xfrm flipV="1">
            <a:off x="2447764" y="4599618"/>
            <a:ext cx="1260140" cy="504056"/>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08104" y="1268760"/>
            <a:ext cx="2232248" cy="646331"/>
          </a:xfrm>
          <a:prstGeom prst="rect">
            <a:avLst/>
          </a:prstGeom>
          <a:solidFill>
            <a:schemeClr val="accent1">
              <a:lumMod val="75000"/>
            </a:schemeClr>
          </a:solidFill>
        </p:spPr>
        <p:txBody>
          <a:bodyPr wrap="square" rtlCol="0">
            <a:spAutoFit/>
          </a:bodyPr>
          <a:lstStyle/>
          <a:p>
            <a:r>
              <a:rPr lang="en-GB" dirty="0" smtClean="0"/>
              <a:t>Bar Code: 8E19E111215020793</a:t>
            </a:r>
            <a:endParaRPr lang="en-GB" dirty="0"/>
          </a:p>
        </p:txBody>
      </p:sp>
    </p:spTree>
    <p:extLst>
      <p:ext uri="{BB962C8B-B14F-4D97-AF65-F5344CB8AC3E}">
        <p14:creationId xmlns:p14="http://schemas.microsoft.com/office/powerpoint/2010/main" xmlns="" val="212055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Cleaning with Acetone</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699792" y="2060848"/>
            <a:ext cx="6034617" cy="4525963"/>
          </a:xfrm>
        </p:spPr>
      </p:pic>
      <p:sp>
        <p:nvSpPr>
          <p:cNvPr id="5" name="TextBox 4"/>
          <p:cNvSpPr txBox="1"/>
          <p:nvPr/>
        </p:nvSpPr>
        <p:spPr>
          <a:xfrm>
            <a:off x="1979712" y="5517232"/>
            <a:ext cx="3312368" cy="1200329"/>
          </a:xfrm>
          <a:prstGeom prst="rect">
            <a:avLst/>
          </a:prstGeom>
          <a:solidFill>
            <a:schemeClr val="accent6">
              <a:lumMod val="75000"/>
            </a:schemeClr>
          </a:solidFill>
        </p:spPr>
        <p:txBody>
          <a:bodyPr wrap="square" rtlCol="0">
            <a:spAutoFit/>
          </a:bodyPr>
          <a:lstStyle/>
          <a:p>
            <a:r>
              <a:rPr lang="en-US" dirty="0" smtClean="0"/>
              <a:t>Acetone (from a squeeze bottle) after evaporation leaves fine deposits as shown. These can be readily removed with IPA.</a:t>
            </a:r>
            <a:endParaRPr lang="en-GB" dirty="0"/>
          </a:p>
        </p:txBody>
      </p:sp>
      <p:sp>
        <p:nvSpPr>
          <p:cNvPr id="6" name="TextBox 5"/>
          <p:cNvSpPr txBox="1"/>
          <p:nvPr/>
        </p:nvSpPr>
        <p:spPr>
          <a:xfrm>
            <a:off x="683568" y="1304104"/>
            <a:ext cx="3528392" cy="646331"/>
          </a:xfrm>
          <a:prstGeom prst="rect">
            <a:avLst/>
          </a:prstGeom>
          <a:solidFill>
            <a:schemeClr val="tx2">
              <a:lumMod val="60000"/>
              <a:lumOff val="40000"/>
            </a:schemeClr>
          </a:solidFill>
        </p:spPr>
        <p:txBody>
          <a:bodyPr wrap="square" rtlCol="0">
            <a:spAutoFit/>
          </a:bodyPr>
          <a:lstStyle/>
          <a:p>
            <a:r>
              <a:rPr lang="en-US" dirty="0" smtClean="0"/>
              <a:t>Wiping off the Acetone left a clean surface with no marks</a:t>
            </a:r>
            <a:endParaRPr lang="en-GB" dirty="0"/>
          </a:p>
        </p:txBody>
      </p:sp>
    </p:spTree>
    <p:extLst>
      <p:ext uri="{BB962C8B-B14F-4D97-AF65-F5344CB8AC3E}">
        <p14:creationId xmlns:p14="http://schemas.microsoft.com/office/powerpoint/2010/main" xmlns="" val="4001041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Cleaning with MEK from clean source</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54691" y="1600200"/>
            <a:ext cx="6034617" cy="4525963"/>
          </a:xfrm>
        </p:spPr>
      </p:pic>
      <p:sp>
        <p:nvSpPr>
          <p:cNvPr id="5" name="TextBox 4"/>
          <p:cNvSpPr txBox="1"/>
          <p:nvPr/>
        </p:nvSpPr>
        <p:spPr>
          <a:xfrm>
            <a:off x="467544" y="2204864"/>
            <a:ext cx="2304256" cy="923330"/>
          </a:xfrm>
          <a:prstGeom prst="rect">
            <a:avLst/>
          </a:prstGeom>
          <a:solidFill>
            <a:srgbClr val="FF0000"/>
          </a:solidFill>
        </p:spPr>
        <p:txBody>
          <a:bodyPr wrap="square" rtlCol="0">
            <a:spAutoFit/>
          </a:bodyPr>
          <a:lstStyle/>
          <a:p>
            <a:r>
              <a:rPr lang="en-US" dirty="0" smtClean="0"/>
              <a:t>Large pool, 15-20cm) of clean MEK, left to evaporate.</a:t>
            </a:r>
            <a:endParaRPr lang="en-US" dirty="0"/>
          </a:p>
        </p:txBody>
      </p:sp>
    </p:spTree>
    <p:extLst>
      <p:ext uri="{BB962C8B-B14F-4D97-AF65-F5344CB8AC3E}">
        <p14:creationId xmlns:p14="http://schemas.microsoft.com/office/powerpoint/2010/main" xmlns="" val="159582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Cleaning with MEK from clean source</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54691" y="1600200"/>
            <a:ext cx="6034617" cy="4525963"/>
          </a:xfrm>
        </p:spPr>
      </p:pic>
      <p:sp>
        <p:nvSpPr>
          <p:cNvPr id="5" name="TextBox 4"/>
          <p:cNvSpPr txBox="1"/>
          <p:nvPr/>
        </p:nvSpPr>
        <p:spPr>
          <a:xfrm>
            <a:off x="827584" y="2276872"/>
            <a:ext cx="1872208" cy="923330"/>
          </a:xfrm>
          <a:prstGeom prst="rect">
            <a:avLst/>
          </a:prstGeom>
          <a:solidFill>
            <a:srgbClr val="FF0000"/>
          </a:solidFill>
        </p:spPr>
        <p:txBody>
          <a:bodyPr wrap="square" rtlCol="0">
            <a:spAutoFit/>
          </a:bodyPr>
          <a:lstStyle/>
          <a:p>
            <a:r>
              <a:rPr lang="en-US" dirty="0" smtClean="0"/>
              <a:t>Interference patterns after evaporation</a:t>
            </a:r>
            <a:endParaRPr lang="en-US" dirty="0"/>
          </a:p>
        </p:txBody>
      </p:sp>
      <p:cxnSp>
        <p:nvCxnSpPr>
          <p:cNvPr id="7" name="Straight Arrow Connector 6"/>
          <p:cNvCxnSpPr/>
          <p:nvPr/>
        </p:nvCxnSpPr>
        <p:spPr>
          <a:xfrm>
            <a:off x="2699792" y="3212976"/>
            <a:ext cx="1296144" cy="129614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699792" y="2924944"/>
            <a:ext cx="2304256" cy="216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83347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Cleaning with IPA</a:t>
            </a:r>
            <a:endParaRPr lang="en-US" dirty="0"/>
          </a:p>
        </p:txBody>
      </p:sp>
      <p:pic>
        <p:nvPicPr>
          <p:cNvPr id="4" name="Content Placeholder 3" descr="IMG_2055.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Conclusion after cleaning with </a:t>
            </a:r>
            <a:r>
              <a:rPr lang="en-US" dirty="0" err="1" smtClean="0"/>
              <a:t>Acetone,MEK</a:t>
            </a:r>
            <a:r>
              <a:rPr lang="en-US" dirty="0" smtClean="0"/>
              <a:t> &amp; IPA</a:t>
            </a:r>
            <a:endParaRPr lang="en-US" dirty="0"/>
          </a:p>
        </p:txBody>
      </p:sp>
      <p:sp>
        <p:nvSpPr>
          <p:cNvPr id="3" name="Content Placeholder 2"/>
          <p:cNvSpPr>
            <a:spLocks noGrp="1"/>
          </p:cNvSpPr>
          <p:nvPr>
            <p:ph idx="1"/>
          </p:nvPr>
        </p:nvSpPr>
        <p:spPr/>
        <p:txBody>
          <a:bodyPr/>
          <a:lstStyle/>
          <a:p>
            <a:r>
              <a:rPr lang="en-US" dirty="0" smtClean="0"/>
              <a:t>In all 3 cases the wiping method removes all traces.</a:t>
            </a:r>
          </a:p>
          <a:p>
            <a:r>
              <a:rPr lang="en-US" dirty="0" smtClean="0"/>
              <a:t>In the evaporating pool method ;</a:t>
            </a:r>
          </a:p>
          <a:p>
            <a:pPr>
              <a:buNone/>
            </a:pPr>
            <a:r>
              <a:rPr lang="en-US" dirty="0" smtClean="0"/>
              <a:t>	</a:t>
            </a:r>
            <a:r>
              <a:rPr lang="en-US" dirty="0" smtClean="0"/>
              <a:t>	Acetone leaves small round dry deposits.</a:t>
            </a:r>
          </a:p>
          <a:p>
            <a:pPr>
              <a:buNone/>
            </a:pPr>
            <a:r>
              <a:rPr lang="en-US" dirty="0" smtClean="0"/>
              <a:t>	</a:t>
            </a:r>
            <a:r>
              <a:rPr lang="en-US" dirty="0" smtClean="0"/>
              <a:t>	MEK leaves dry interference patterns.</a:t>
            </a:r>
          </a:p>
          <a:p>
            <a:pPr>
              <a:buNone/>
            </a:pPr>
            <a:r>
              <a:rPr lang="en-US" dirty="0" smtClean="0"/>
              <a:t>	</a:t>
            </a:r>
            <a:r>
              <a:rPr lang="en-US" dirty="0" smtClean="0"/>
              <a:t>	IPA leaves the slightest dry deposits.</a:t>
            </a:r>
          </a:p>
          <a:p>
            <a:pPr>
              <a:buNone/>
            </a:pPr>
            <a:r>
              <a:rPr lang="en-US" dirty="0" smtClean="0"/>
              <a:t>The slightest wipe with paper &amp; IPA removes all marks.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588</Words>
  <Application>Microsoft Office PowerPoint</Application>
  <PresentationFormat>On-screen Show (4:3)</PresentationFormat>
  <Paragraphs>75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GT expedition to check on PU contamination as reported by KODEL</vt:lpstr>
      <vt:lpstr>Contents</vt:lpstr>
      <vt:lpstr>Sampling from Batch </vt:lpstr>
      <vt:lpstr>Layout of (9)test areas</vt:lpstr>
      <vt:lpstr>Cleaning with Acetone</vt:lpstr>
      <vt:lpstr>Cleaning with MEK from clean source</vt:lpstr>
      <vt:lpstr>Cleaning with MEK from clean source</vt:lpstr>
      <vt:lpstr>Cleaning with IPA</vt:lpstr>
      <vt:lpstr>Conclusion after cleaning with Acetone,MEK &amp; IPA</vt:lpstr>
      <vt:lpstr>Will the kraft paper stick to the HPL due to panels remaining wet while packing them ? </vt:lpstr>
      <vt:lpstr>No sticking of papers to HPL</vt:lpstr>
      <vt:lpstr>Is there anything leaching out of the HPL  and remaining on the surface  ?</vt:lpstr>
      <vt:lpstr>Going into the melamine layer of the HPL </vt:lpstr>
      <vt:lpstr>Going to the Phenolic core</vt:lpstr>
      <vt:lpstr>Conclusions </vt:lpstr>
      <vt:lpstr>GT damaged due to snow !!</vt:lpstr>
      <vt:lpstr>Other photos  </vt:lpstr>
      <vt:lpstr>Wild goose chasse</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 expedition to check on PU contamination as reported by KODEL</dc:title>
  <dc:creator>Ian Crotty</dc:creator>
  <cp:lastModifiedBy>icrotty2</cp:lastModifiedBy>
  <cp:revision>47</cp:revision>
  <dcterms:created xsi:type="dcterms:W3CDTF">2012-02-27T10:23:08Z</dcterms:created>
  <dcterms:modified xsi:type="dcterms:W3CDTF">2012-02-27T19:46:59Z</dcterms:modified>
</cp:coreProperties>
</file>