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5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70" r:id="rId17"/>
    <p:sldId id="257" r:id="rId18"/>
    <p:sldId id="259" r:id="rId19"/>
    <p:sldId id="260" r:id="rId20"/>
    <p:sldId id="263" r:id="rId21"/>
    <p:sldId id="264" r:id="rId22"/>
    <p:sldId id="261" r:id="rId23"/>
    <p:sldId id="262" r:id="rId24"/>
    <p:sldId id="285" r:id="rId25"/>
    <p:sldId id="284" r:id="rId26"/>
    <p:sldId id="266" r:id="rId27"/>
    <p:sldId id="267" r:id="rId28"/>
    <p:sldId id="268" r:id="rId29"/>
    <p:sldId id="269" r:id="rId30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-143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dirty="0" smtClean="0"/>
              <a:t>RPC </a:t>
            </a:r>
            <a:r>
              <a:rPr lang="it-IT" dirty="0" err="1" smtClean="0"/>
              <a:t>Consolidation</a:t>
            </a:r>
            <a:r>
              <a:rPr lang="it-IT" dirty="0" smtClean="0"/>
              <a:t> Workshop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Salvatore Buontempo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C8080-4EC0-4445-B05A-F53E6C2F3BBD}" type="slidenum">
              <a:rPr lang="it-IT" smtClean="0"/>
              <a:pPr/>
              <a:t>‹#›</a:t>
            </a:fld>
            <a:endParaRPr lang="it-IT"/>
          </a:p>
        </p:txBody>
      </p:sp>
      <p:pic>
        <p:nvPicPr>
          <p:cNvPr id="7" name="Picture 11" descr="infnlogo.gi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763" y="79512"/>
            <a:ext cx="1207441" cy="768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4" descr="CMS_logo.gif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29600" y="1524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CFC81-7629-4DDC-81C3-A83713E6FD39}" type="datetimeFigureOut">
              <a:rPr lang="it-IT" smtClean="0"/>
              <a:pPr/>
              <a:t>27.02.12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C8080-4EC0-4445-B05A-F53E6C2F3BBD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CFC81-7629-4DDC-81C3-A83713E6FD39}" type="datetimeFigureOut">
              <a:rPr lang="it-IT" smtClean="0"/>
              <a:pPr/>
              <a:t>27.02.12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C8080-4EC0-4445-B05A-F53E6C2F3BBD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CFC81-7629-4DDC-81C3-A83713E6FD39}" type="datetimeFigureOut">
              <a:rPr lang="it-IT" smtClean="0"/>
              <a:pPr/>
              <a:t>27.02.12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C8080-4EC0-4445-B05A-F53E6C2F3BBD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CFC81-7629-4DDC-81C3-A83713E6FD39}" type="datetimeFigureOut">
              <a:rPr lang="it-IT" smtClean="0"/>
              <a:pPr/>
              <a:t>27.02.12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C8080-4EC0-4445-B05A-F53E6C2F3BBD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CFC81-7629-4DDC-81C3-A83713E6FD39}" type="datetimeFigureOut">
              <a:rPr lang="it-IT" smtClean="0"/>
              <a:pPr/>
              <a:t>27.02.12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C8080-4EC0-4445-B05A-F53E6C2F3BBD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CFC81-7629-4DDC-81C3-A83713E6FD39}" type="datetimeFigureOut">
              <a:rPr lang="it-IT" smtClean="0"/>
              <a:pPr/>
              <a:t>27.02.12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C8080-4EC0-4445-B05A-F53E6C2F3BBD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CFC81-7629-4DDC-81C3-A83713E6FD39}" type="datetimeFigureOut">
              <a:rPr lang="it-IT" smtClean="0"/>
              <a:pPr/>
              <a:t>27.02.12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C8080-4EC0-4445-B05A-F53E6C2F3BBD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CFC81-7629-4DDC-81C3-A83713E6FD39}" type="datetimeFigureOut">
              <a:rPr lang="it-IT" smtClean="0"/>
              <a:pPr/>
              <a:t>27.02.12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C8080-4EC0-4445-B05A-F53E6C2F3BBD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CFC81-7629-4DDC-81C3-A83713E6FD39}" type="datetimeFigureOut">
              <a:rPr lang="it-IT" smtClean="0"/>
              <a:pPr/>
              <a:t>27.02.12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C8080-4EC0-4445-B05A-F53E6C2F3BBD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CFC81-7629-4DDC-81C3-A83713E6FD39}" type="datetimeFigureOut">
              <a:rPr lang="it-IT" smtClean="0"/>
              <a:pPr/>
              <a:t>27.02.12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C8080-4EC0-4445-B05A-F53E6C2F3BBD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dirty="0" smtClean="0"/>
              <a:t>RPC </a:t>
            </a:r>
            <a:r>
              <a:rPr lang="it-IT" dirty="0" err="1" smtClean="0"/>
              <a:t>Consolidation</a:t>
            </a:r>
            <a:r>
              <a:rPr lang="it-IT" dirty="0" smtClean="0"/>
              <a:t> Workshop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dirty="0" smtClean="0"/>
              <a:t>Salvatore Buontempo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FC8080-4EC0-4445-B05A-F53E6C2F3BBD}" type="slidenum">
              <a:rPr lang="it-IT" smtClean="0"/>
              <a:pPr/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jpeg"/><Relationship Id="rId3" Type="http://schemas.openxmlformats.org/officeDocument/2006/relationships/image" Target="../media/image16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jpeg"/><Relationship Id="rId3" Type="http://schemas.openxmlformats.org/officeDocument/2006/relationships/image" Target="../media/image18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jpeg"/><Relationship Id="rId3" Type="http://schemas.openxmlformats.org/officeDocument/2006/relationships/image" Target="../media/image20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1105155"/>
            <a:ext cx="9144000" cy="1470025"/>
          </a:xfrm>
        </p:spPr>
        <p:txBody>
          <a:bodyPr>
            <a:normAutofit/>
          </a:bodyPr>
          <a:lstStyle/>
          <a:p>
            <a:r>
              <a:rPr lang="it-IT" dirty="0" smtClean="0"/>
              <a:t>Bakelite </a:t>
            </a:r>
            <a:r>
              <a:rPr lang="it-IT" dirty="0" err="1" smtClean="0"/>
              <a:t>surface</a:t>
            </a:r>
            <a:r>
              <a:rPr lang="it-IT" dirty="0" smtClean="0"/>
              <a:t> vs Gap production</a:t>
            </a:r>
            <a:endParaRPr lang="it-IT" sz="36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983672" y="3415144"/>
            <a:ext cx="7772401" cy="2528455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endParaRPr lang="it-IT" sz="2400" dirty="0" smtClean="0"/>
          </a:p>
          <a:p>
            <a:pPr algn="l">
              <a:buFont typeface="Arial" pitchFamily="34" charset="0"/>
              <a:buChar char="•"/>
            </a:pPr>
            <a:r>
              <a:rPr lang="it-IT" sz="2400" dirty="0" smtClean="0"/>
              <a:t> Evaluation of First </a:t>
            </a:r>
            <a:r>
              <a:rPr lang="it-IT" sz="2400" dirty="0" err="1" smtClean="0"/>
              <a:t>samples</a:t>
            </a:r>
            <a:r>
              <a:rPr lang="it-IT" sz="2400" dirty="0" smtClean="0"/>
              <a:t> </a:t>
            </a:r>
            <a:r>
              <a:rPr lang="it-IT" sz="2400" dirty="0" err="1" smtClean="0"/>
              <a:t>sent</a:t>
            </a:r>
            <a:r>
              <a:rPr lang="it-IT" sz="2400" dirty="0" smtClean="0"/>
              <a:t> back from Korea</a:t>
            </a:r>
            <a:endParaRPr lang="it-IT" sz="1800" dirty="0" smtClean="0"/>
          </a:p>
          <a:p>
            <a:pPr algn="l">
              <a:buFont typeface="Arial" pitchFamily="34" charset="0"/>
              <a:buChar char="•"/>
            </a:pPr>
            <a:r>
              <a:rPr lang="it-IT" sz="2400" dirty="0" smtClean="0"/>
              <a:t> </a:t>
            </a:r>
            <a:r>
              <a:rPr lang="it-IT" sz="2400" dirty="0" err="1" smtClean="0"/>
              <a:t>Tests</a:t>
            </a:r>
            <a:r>
              <a:rPr lang="it-IT" sz="2400" dirty="0" smtClean="0"/>
              <a:t> and </a:t>
            </a:r>
            <a:r>
              <a:rPr lang="it-IT" sz="2400" dirty="0" smtClean="0"/>
              <a:t>QC of </a:t>
            </a:r>
            <a:r>
              <a:rPr lang="it-IT" sz="2400" dirty="0" err="1" smtClean="0"/>
              <a:t>panels</a:t>
            </a:r>
            <a:r>
              <a:rPr lang="it-IT" sz="2400" dirty="0" smtClean="0"/>
              <a:t> </a:t>
            </a:r>
            <a:r>
              <a:rPr lang="it-IT" sz="2400" dirty="0" err="1" smtClean="0"/>
              <a:t>presently</a:t>
            </a:r>
            <a:r>
              <a:rPr lang="it-IT" sz="2400" dirty="0" smtClean="0"/>
              <a:t> in GT</a:t>
            </a:r>
            <a:endParaRPr lang="it-IT" sz="2400" dirty="0" smtClean="0"/>
          </a:p>
          <a:p>
            <a:pPr algn="l">
              <a:buFont typeface="Arial" pitchFamily="34" charset="0"/>
              <a:buChar char="•"/>
            </a:pPr>
            <a:r>
              <a:rPr lang="it-IT" sz="2400" dirty="0" smtClean="0"/>
              <a:t> </a:t>
            </a:r>
            <a:r>
              <a:rPr lang="it-IT" sz="2400" dirty="0" smtClean="0"/>
              <a:t>Evaluation of </a:t>
            </a:r>
            <a:r>
              <a:rPr lang="it-IT" sz="2400" dirty="0" err="1" smtClean="0"/>
              <a:t>second</a:t>
            </a:r>
            <a:r>
              <a:rPr lang="it-IT" sz="2400" dirty="0" smtClean="0"/>
              <a:t> set of </a:t>
            </a:r>
            <a:r>
              <a:rPr lang="it-IT" sz="2400" dirty="0" err="1" smtClean="0"/>
              <a:t>samples</a:t>
            </a:r>
            <a:r>
              <a:rPr lang="it-IT" sz="2400" dirty="0" smtClean="0"/>
              <a:t> </a:t>
            </a:r>
            <a:r>
              <a:rPr lang="it-IT" sz="2400" dirty="0" err="1" smtClean="0"/>
              <a:t>sent</a:t>
            </a:r>
            <a:r>
              <a:rPr lang="it-IT" sz="2400" dirty="0" smtClean="0"/>
              <a:t> back from Korea</a:t>
            </a:r>
          </a:p>
          <a:p>
            <a:pPr algn="l">
              <a:buFont typeface="Arial" pitchFamily="34" charset="0"/>
              <a:buChar char="•"/>
            </a:pPr>
            <a:r>
              <a:rPr lang="it-IT" sz="2400" dirty="0"/>
              <a:t> </a:t>
            </a:r>
            <a:r>
              <a:rPr lang="it-IT" sz="2400" dirty="0" err="1" smtClean="0"/>
              <a:t>Proposed</a:t>
            </a:r>
            <a:r>
              <a:rPr lang="it-IT" sz="2400" dirty="0" smtClean="0"/>
              <a:t> </a:t>
            </a:r>
            <a:r>
              <a:rPr lang="it-IT" sz="2400" dirty="0" err="1" smtClean="0"/>
              <a:t>Strategy</a:t>
            </a:r>
            <a:r>
              <a:rPr lang="it-IT" sz="2400" dirty="0" smtClean="0"/>
              <a:t> to </a:t>
            </a:r>
            <a:r>
              <a:rPr lang="it-IT" sz="2400" dirty="0" err="1" smtClean="0"/>
              <a:t>discuss</a:t>
            </a:r>
            <a:r>
              <a:rPr lang="it-IT" sz="2400" dirty="0" smtClean="0"/>
              <a:t>/</a:t>
            </a:r>
            <a:r>
              <a:rPr lang="it-IT" sz="2400" dirty="0" err="1" smtClean="0"/>
              <a:t>endorse</a:t>
            </a:r>
            <a:endParaRPr lang="it-IT" sz="2400" dirty="0"/>
          </a:p>
        </p:txBody>
      </p:sp>
      <p:sp>
        <p:nvSpPr>
          <p:cNvPr id="4" name="Rettangolo 3"/>
          <p:cNvSpPr/>
          <p:nvPr/>
        </p:nvSpPr>
        <p:spPr>
          <a:xfrm>
            <a:off x="2980582" y="2730260"/>
            <a:ext cx="3588442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200" dirty="0" err="1" smtClean="0">
                <a:solidFill>
                  <a:schemeClr val="bg1">
                    <a:lumMod val="50000"/>
                  </a:schemeClr>
                </a:solidFill>
              </a:rPr>
              <a:t>Ian</a:t>
            </a:r>
            <a:r>
              <a:rPr lang="it-IT" sz="3200" dirty="0" smtClean="0">
                <a:solidFill>
                  <a:schemeClr val="bg1">
                    <a:lumMod val="50000"/>
                  </a:schemeClr>
                </a:solidFill>
              </a:rPr>
              <a:t>, Paolo, Salvatore</a:t>
            </a:r>
            <a:endParaRPr lang="it-IT" sz="32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IMG_052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476" y="792877"/>
            <a:ext cx="7841524" cy="5856941"/>
          </a:xfrm>
          <a:prstGeom prst="rect">
            <a:avLst/>
          </a:prstGeom>
        </p:spPr>
      </p:pic>
      <p:sp>
        <p:nvSpPr>
          <p:cNvPr id="7" name="Title 6"/>
          <p:cNvSpPr txBox="1">
            <a:spLocks noGrp="1"/>
          </p:cNvSpPr>
          <p:nvPr>
            <p:ph type="ctrTitle"/>
          </p:nvPr>
        </p:nvSpPr>
        <p:spPr>
          <a:xfrm>
            <a:off x="2100026" y="0"/>
            <a:ext cx="272409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Sample n.3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0612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IMG_0527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09406"/>
            <a:ext cx="8098118" cy="6048594"/>
          </a:xfrm>
          <a:prstGeom prst="rect">
            <a:avLst/>
          </a:prstGeom>
        </p:spPr>
      </p:pic>
      <p:sp>
        <p:nvSpPr>
          <p:cNvPr id="7" name="Title 6"/>
          <p:cNvSpPr txBox="1">
            <a:spLocks noGrp="1"/>
          </p:cNvSpPr>
          <p:nvPr>
            <p:ph type="ctrTitle"/>
          </p:nvPr>
        </p:nvSpPr>
        <p:spPr>
          <a:xfrm>
            <a:off x="2194807" y="0"/>
            <a:ext cx="272409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Sample n.3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07565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IMG_0528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060" y="792877"/>
            <a:ext cx="7933764" cy="5925836"/>
          </a:xfrm>
          <a:prstGeom prst="rect">
            <a:avLst/>
          </a:prstGeom>
        </p:spPr>
      </p:pic>
      <p:sp>
        <p:nvSpPr>
          <p:cNvPr id="7" name="Title 6"/>
          <p:cNvSpPr txBox="1">
            <a:spLocks noGrp="1"/>
          </p:cNvSpPr>
          <p:nvPr>
            <p:ph type="ctrTitle"/>
          </p:nvPr>
        </p:nvSpPr>
        <p:spPr>
          <a:xfrm>
            <a:off x="2175851" y="0"/>
            <a:ext cx="272409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Sample n.3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26547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IMG_0529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958" y="773278"/>
            <a:ext cx="7936101" cy="5927581"/>
          </a:xfrm>
          <a:prstGeom prst="rect">
            <a:avLst/>
          </a:prstGeom>
        </p:spPr>
      </p:pic>
      <p:sp>
        <p:nvSpPr>
          <p:cNvPr id="10" name="Title 9"/>
          <p:cNvSpPr txBox="1">
            <a:spLocks noGrp="1"/>
          </p:cNvSpPr>
          <p:nvPr>
            <p:ph type="ctrTitle"/>
          </p:nvPr>
        </p:nvSpPr>
        <p:spPr>
          <a:xfrm>
            <a:off x="1883016" y="0"/>
            <a:ext cx="272409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Sample n.4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8045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IMG_053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52688"/>
            <a:ext cx="7772400" cy="5805312"/>
          </a:xfrm>
          <a:prstGeom prst="rect">
            <a:avLst/>
          </a:prstGeom>
        </p:spPr>
      </p:pic>
      <p:sp>
        <p:nvSpPr>
          <p:cNvPr id="10" name="Title 9"/>
          <p:cNvSpPr txBox="1">
            <a:spLocks noGrp="1"/>
          </p:cNvSpPr>
          <p:nvPr>
            <p:ph type="ctrTitle"/>
          </p:nvPr>
        </p:nvSpPr>
        <p:spPr>
          <a:xfrm>
            <a:off x="1999952" y="141612"/>
            <a:ext cx="272409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Sample n.4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8799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IMG_053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941" y="798245"/>
            <a:ext cx="8113059" cy="6059755"/>
          </a:xfrm>
          <a:prstGeom prst="rect">
            <a:avLst/>
          </a:prstGeom>
        </p:spPr>
      </p:pic>
      <p:sp>
        <p:nvSpPr>
          <p:cNvPr id="10" name="Title 9"/>
          <p:cNvSpPr txBox="1">
            <a:spLocks noGrp="1"/>
          </p:cNvSpPr>
          <p:nvPr>
            <p:ph type="ctrTitle"/>
          </p:nvPr>
        </p:nvSpPr>
        <p:spPr>
          <a:xfrm>
            <a:off x="2151602" y="0"/>
            <a:ext cx="272409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Sample n.4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6510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556285"/>
            <a:ext cx="8795680" cy="1470025"/>
          </a:xfrm>
        </p:spPr>
        <p:txBody>
          <a:bodyPr/>
          <a:lstStyle/>
          <a:p>
            <a:r>
              <a:rPr lang="it-IT" dirty="0" smtClean="0"/>
              <a:t>First set of </a:t>
            </a:r>
            <a:r>
              <a:rPr lang="it-IT" dirty="0" err="1" smtClean="0"/>
              <a:t>samples</a:t>
            </a:r>
            <a:r>
              <a:rPr lang="it-IT" dirty="0" smtClean="0"/>
              <a:t> back from </a:t>
            </a:r>
            <a:r>
              <a:rPr lang="it-IT" dirty="0" smtClean="0"/>
              <a:t>Korea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319315" y="1828720"/>
            <a:ext cx="8548914" cy="5242553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Chemical evaluation of dirty residual done at CERN: Urethane (where is coming from !</a:t>
            </a:r>
            <a:r>
              <a:rPr lang="en-US" dirty="0"/>
              <a:t>?) (for more details see talk from Ian in last RE4 meeting)</a:t>
            </a:r>
            <a:endParaRPr lang="en-US" dirty="0" smtClean="0"/>
          </a:p>
          <a:p>
            <a:pPr algn="l"/>
            <a:endParaRPr lang="en-US" dirty="0"/>
          </a:p>
          <a:p>
            <a:pPr algn="l"/>
            <a:r>
              <a:rPr lang="en-US" dirty="0" smtClean="0"/>
              <a:t>Questions: </a:t>
            </a:r>
          </a:p>
          <a:p>
            <a:pPr algn="l"/>
            <a:r>
              <a:rPr lang="en-US" dirty="0" smtClean="0"/>
              <a:t>why </a:t>
            </a:r>
            <a:r>
              <a:rPr lang="en-US" dirty="0"/>
              <a:t>the material was </a:t>
            </a:r>
            <a:r>
              <a:rPr lang="en-US" dirty="0" err="1"/>
              <a:t>graphited</a:t>
            </a:r>
            <a:r>
              <a:rPr lang="en-US" dirty="0"/>
              <a:t> </a:t>
            </a:r>
            <a:r>
              <a:rPr lang="en-US" dirty="0" smtClean="0"/>
              <a:t>even being </a:t>
            </a:r>
            <a:r>
              <a:rPr lang="en-US" dirty="0"/>
              <a:t>so dirty on one side</a:t>
            </a:r>
            <a:r>
              <a:rPr lang="en-US" dirty="0" smtClean="0"/>
              <a:t>?</a:t>
            </a:r>
          </a:p>
          <a:p>
            <a:pPr algn="l"/>
            <a:r>
              <a:rPr lang="en-US" dirty="0" smtClean="0"/>
              <a:t>Why the edges on </a:t>
            </a:r>
            <a:r>
              <a:rPr lang="en-US" dirty="0" err="1" smtClean="0"/>
              <a:t>graphited</a:t>
            </a:r>
            <a:r>
              <a:rPr lang="en-US" dirty="0" smtClean="0"/>
              <a:t> side are so clean and opposite site so dirty?</a:t>
            </a:r>
            <a:endParaRPr lang="en-US" dirty="0"/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151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-322256" y="556285"/>
            <a:ext cx="9326454" cy="1470025"/>
          </a:xfrm>
        </p:spPr>
        <p:txBody>
          <a:bodyPr/>
          <a:lstStyle/>
          <a:p>
            <a:r>
              <a:rPr lang="it-IT" dirty="0" smtClean="0"/>
              <a:t>Trial to </a:t>
            </a:r>
            <a:r>
              <a:rPr lang="it-IT" dirty="0" err="1" smtClean="0"/>
              <a:t>detect</a:t>
            </a:r>
            <a:r>
              <a:rPr lang="it-IT" dirty="0" smtClean="0"/>
              <a:t> source of </a:t>
            </a:r>
            <a:r>
              <a:rPr lang="it-IT" dirty="0" err="1" smtClean="0"/>
              <a:t>Urethane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319315" y="1999343"/>
            <a:ext cx="8548914" cy="4024086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Check in </a:t>
            </a:r>
            <a:r>
              <a:rPr lang="en-US" dirty="0" err="1" smtClean="0"/>
              <a:t>Puricelli</a:t>
            </a:r>
            <a:r>
              <a:rPr lang="en-US" dirty="0" smtClean="0"/>
              <a:t>/Pavia/Riva sites if any oily/greasy/Urethane component in direct contact with panels during panel manufacturing/handling:</a:t>
            </a:r>
          </a:p>
          <a:p>
            <a:pPr algn="l"/>
            <a:endParaRPr lang="en-US" dirty="0"/>
          </a:p>
          <a:p>
            <a:r>
              <a:rPr lang="en-US" sz="4400" dirty="0" smtClean="0"/>
              <a:t>NO !!!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-322256" y="-107245"/>
            <a:ext cx="9326454" cy="1470025"/>
          </a:xfrm>
        </p:spPr>
        <p:txBody>
          <a:bodyPr/>
          <a:lstStyle/>
          <a:p>
            <a:r>
              <a:rPr lang="it-IT" dirty="0" err="1" smtClean="0"/>
              <a:t>Visit</a:t>
            </a:r>
            <a:r>
              <a:rPr lang="it-IT" dirty="0" smtClean="0"/>
              <a:t> and </a:t>
            </a:r>
            <a:r>
              <a:rPr lang="it-IT" dirty="0" err="1" smtClean="0"/>
              <a:t>tests</a:t>
            </a:r>
            <a:r>
              <a:rPr lang="it-IT" dirty="0" smtClean="0"/>
              <a:t> in GT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319315" y="1487476"/>
            <a:ext cx="8548914" cy="5299428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en-US" dirty="0" smtClean="0"/>
              <a:t>Last site to check in HPL panel handling sites in Italy is GT where the surface cleaning with MEK is performed.</a:t>
            </a:r>
          </a:p>
          <a:p>
            <a:pPr algn="l"/>
            <a:endParaRPr lang="en-US" dirty="0"/>
          </a:p>
          <a:p>
            <a:pPr algn="l"/>
            <a:r>
              <a:rPr lang="en-US" dirty="0" smtClean="0"/>
              <a:t>Last week Paolo and Ian spent 2 days in GT to evaluate the material still to wash sitting there, and to get samples of material in direct contact with panels during washing operation: samples under chemical evaluation in CERN chemical service</a:t>
            </a:r>
          </a:p>
          <a:p>
            <a:pPr algn="l"/>
            <a:endParaRPr lang="en-US" dirty="0"/>
          </a:p>
          <a:p>
            <a:pPr algn="l"/>
            <a:r>
              <a:rPr lang="en-US" dirty="0" smtClean="0"/>
              <a:t>They did also tests of direct contact of MEK, Acetone and IPA with panel to check chemical compatibility (See Ian/ Paolo talks for more details)</a:t>
            </a:r>
          </a:p>
          <a:p>
            <a:pPr algn="l"/>
            <a:endParaRPr lang="en-US" dirty="0"/>
          </a:p>
          <a:p>
            <a:pPr algn="l"/>
            <a:r>
              <a:rPr lang="en-US" dirty="0" smtClean="0"/>
              <a:t>Not possible to wash some panels due to electric problems </a:t>
            </a:r>
            <a:r>
              <a:rPr lang="en-US" dirty="0" smtClean="0"/>
              <a:t>on the line there (part of electric system out of order due to bad weather in previous weeks, affecting the roof structure)</a:t>
            </a:r>
            <a:endParaRPr lang="en-US" dirty="0" smtClean="0"/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18138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-322256" y="-12455"/>
            <a:ext cx="9326454" cy="1470025"/>
          </a:xfrm>
        </p:spPr>
        <p:txBody>
          <a:bodyPr/>
          <a:lstStyle/>
          <a:p>
            <a:r>
              <a:rPr lang="it-IT" dirty="0" err="1" smtClean="0"/>
              <a:t>Visit</a:t>
            </a:r>
            <a:r>
              <a:rPr lang="it-IT" dirty="0" smtClean="0"/>
              <a:t> and </a:t>
            </a:r>
            <a:r>
              <a:rPr lang="it-IT" dirty="0" err="1" smtClean="0"/>
              <a:t>tests</a:t>
            </a:r>
            <a:r>
              <a:rPr lang="it-IT" dirty="0" smtClean="0"/>
              <a:t> in GT (2)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319315" y="1999343"/>
            <a:ext cx="8548914" cy="4024086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en-US" dirty="0" smtClean="0"/>
              <a:t>Preliminary conclusions:</a:t>
            </a:r>
          </a:p>
          <a:p>
            <a:pPr algn="l"/>
            <a:r>
              <a:rPr lang="en-US" dirty="0" smtClean="0"/>
              <a:t>No problem detected on material delivered from Riva (so excluded any problem of dirty material in previous sites, </a:t>
            </a:r>
            <a:r>
              <a:rPr lang="en-US" dirty="0" err="1" smtClean="0"/>
              <a:t>Puricelli</a:t>
            </a:r>
            <a:r>
              <a:rPr lang="en-US" dirty="0" smtClean="0"/>
              <a:t>, Pavia, Riva)</a:t>
            </a:r>
          </a:p>
          <a:p>
            <a:pPr algn="l"/>
            <a:endParaRPr lang="en-US" dirty="0"/>
          </a:p>
          <a:p>
            <a:pPr algn="l"/>
            <a:r>
              <a:rPr lang="en-US" dirty="0" smtClean="0"/>
              <a:t>No chemical incompatibility found with detergents tested there (MEK, IPA, Acetone)</a:t>
            </a:r>
          </a:p>
          <a:p>
            <a:pPr algn="l"/>
            <a:endParaRPr lang="en-US" dirty="0"/>
          </a:p>
          <a:p>
            <a:pPr algn="l"/>
            <a:r>
              <a:rPr lang="en-US" dirty="0" smtClean="0"/>
              <a:t>Still to be controlled surface of panels soon after washing operation (planned for next Thursday).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36180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366705"/>
            <a:ext cx="8795680" cy="1470025"/>
          </a:xfrm>
        </p:spPr>
        <p:txBody>
          <a:bodyPr/>
          <a:lstStyle/>
          <a:p>
            <a:r>
              <a:rPr lang="it-IT" dirty="0" smtClean="0"/>
              <a:t>First </a:t>
            </a:r>
            <a:r>
              <a:rPr lang="it-IT" dirty="0" err="1" smtClean="0"/>
              <a:t>message</a:t>
            </a:r>
            <a:r>
              <a:rPr lang="it-IT" dirty="0" smtClean="0"/>
              <a:t> </a:t>
            </a:r>
            <a:r>
              <a:rPr lang="it-IT" dirty="0" err="1" smtClean="0"/>
              <a:t>about</a:t>
            </a:r>
            <a:r>
              <a:rPr lang="it-IT" dirty="0" smtClean="0"/>
              <a:t> </a:t>
            </a:r>
            <a:r>
              <a:rPr lang="it-IT" dirty="0" err="1" smtClean="0"/>
              <a:t>dirty</a:t>
            </a:r>
            <a:r>
              <a:rPr lang="it-IT" dirty="0" smtClean="0"/>
              <a:t> </a:t>
            </a:r>
            <a:r>
              <a:rPr lang="it-IT" dirty="0" err="1" smtClean="0"/>
              <a:t>surface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319315" y="1563308"/>
            <a:ext cx="8548914" cy="5242553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 dirty="0" smtClean="0"/>
              <a:t>In Feb 3</a:t>
            </a:r>
            <a:r>
              <a:rPr lang="en-US" baseline="30000" dirty="0" smtClean="0"/>
              <a:t>rd</a:t>
            </a:r>
            <a:r>
              <a:rPr lang="en-US" dirty="0" smtClean="0"/>
              <a:t>  we were informed by KODEL colleagues that some panels have dirty surface, difficult to clean. “The more they clean, the more they get dirty oily material </a:t>
            </a:r>
            <a:r>
              <a:rPr lang="en-US" u="sng" dirty="0" smtClean="0"/>
              <a:t>coming out </a:t>
            </a:r>
            <a:r>
              <a:rPr lang="en-US" dirty="0" smtClean="0"/>
              <a:t>of panels !”</a:t>
            </a:r>
          </a:p>
          <a:p>
            <a:pPr algn="l"/>
            <a:endParaRPr lang="en-US" dirty="0"/>
          </a:p>
          <a:p>
            <a:pPr algn="l"/>
            <a:r>
              <a:rPr lang="en-US" dirty="0" smtClean="0"/>
              <a:t>Salvatore reminded acceptance test in KODEL was positive at reception in December and no warning was raised during 2 RE4 January meetings.</a:t>
            </a:r>
            <a:endParaRPr lang="en-US" dirty="0"/>
          </a:p>
          <a:p>
            <a:pPr algn="l"/>
            <a:endParaRPr lang="en-US" dirty="0" smtClean="0"/>
          </a:p>
          <a:p>
            <a:pPr algn="l"/>
            <a:r>
              <a:rPr lang="en-US" dirty="0" smtClean="0"/>
              <a:t>We have to understand the source of this dirty residual (to avoid in future batches) and check if possible to cure them in these batches and avoid in next batches.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9204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-322256" y="556285"/>
            <a:ext cx="9326454" cy="1470025"/>
          </a:xfrm>
        </p:spPr>
        <p:txBody>
          <a:bodyPr/>
          <a:lstStyle/>
          <a:p>
            <a:r>
              <a:rPr lang="it-IT" dirty="0" err="1" smtClean="0"/>
              <a:t>Request</a:t>
            </a:r>
            <a:r>
              <a:rPr lang="it-IT" dirty="0" smtClean="0"/>
              <a:t> of </a:t>
            </a:r>
            <a:r>
              <a:rPr lang="it-IT" dirty="0" err="1" smtClean="0"/>
              <a:t>details</a:t>
            </a:r>
            <a:r>
              <a:rPr lang="it-IT" dirty="0" smtClean="0"/>
              <a:t> (</a:t>
            </a:r>
            <a:r>
              <a:rPr lang="it-IT" dirty="0" err="1" smtClean="0"/>
              <a:t>steps</a:t>
            </a:r>
            <a:r>
              <a:rPr lang="it-IT" dirty="0" smtClean="0"/>
              <a:t>)  in Gap procedure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319315" y="1999343"/>
            <a:ext cx="8548914" cy="4024086"/>
          </a:xfrm>
        </p:spPr>
        <p:txBody>
          <a:bodyPr>
            <a:noAutofit/>
          </a:bodyPr>
          <a:lstStyle/>
          <a:p>
            <a:pPr algn="l"/>
            <a:r>
              <a:rPr lang="en-US" sz="1400" dirty="0" smtClean="0">
                <a:solidFill>
                  <a:srgbClr val="FF0000"/>
                </a:solidFill>
              </a:rPr>
              <a:t>Step1</a:t>
            </a:r>
            <a:r>
              <a:rPr lang="en-US" sz="1400" dirty="0">
                <a:solidFill>
                  <a:srgbClr val="FF0000"/>
                </a:solidFill>
              </a:rPr>
              <a:t>:  Visual inspection of HPL sheets to </a:t>
            </a:r>
            <a:r>
              <a:rPr lang="en-US" sz="1400" dirty="0" err="1">
                <a:solidFill>
                  <a:srgbClr val="FF0000"/>
                </a:solidFill>
              </a:rPr>
              <a:t>cjeck</a:t>
            </a:r>
            <a:r>
              <a:rPr lang="en-US" sz="1400" dirty="0">
                <a:solidFill>
                  <a:srgbClr val="FF0000"/>
                </a:solidFill>
              </a:rPr>
              <a:t> any defect on the surfaces.   </a:t>
            </a:r>
          </a:p>
          <a:p>
            <a:pPr algn="l"/>
            <a:r>
              <a:rPr lang="en-US" sz="1400" dirty="0">
                <a:solidFill>
                  <a:srgbClr val="FF0000"/>
                </a:solidFill>
              </a:rPr>
              <a:t>Step2:  Cleaning on surfaces of the side to be silkscreened by IPA.</a:t>
            </a:r>
          </a:p>
          <a:p>
            <a:pPr algn="l"/>
            <a:r>
              <a:rPr lang="en-US" sz="1400" dirty="0"/>
              <a:t>Step3:  Tapping on </a:t>
            </a:r>
            <a:r>
              <a:rPr lang="en-US" sz="1400" dirty="0" err="1"/>
              <a:t>silkmask</a:t>
            </a:r>
            <a:r>
              <a:rPr lang="en-US" sz="1400" dirty="0"/>
              <a:t> along the peripheries to </a:t>
            </a:r>
            <a:r>
              <a:rPr lang="en-US" sz="1400" dirty="0" err="1"/>
              <a:t>creat</a:t>
            </a:r>
            <a:r>
              <a:rPr lang="en-US" sz="1400" dirty="0"/>
              <a:t> 22-mm-wide HV offsets</a:t>
            </a:r>
          </a:p>
          <a:p>
            <a:pPr algn="l"/>
            <a:r>
              <a:rPr lang="en-US" sz="1400" dirty="0"/>
              <a:t>Step4:  Graphite </a:t>
            </a:r>
            <a:r>
              <a:rPr lang="en-US" sz="1400" dirty="0" err="1"/>
              <a:t>silkscreening</a:t>
            </a:r>
            <a:r>
              <a:rPr lang="en-US" sz="1400" dirty="0"/>
              <a:t> of the HPL surface to </a:t>
            </a:r>
            <a:r>
              <a:rPr lang="en-US" sz="1400" dirty="0" err="1"/>
              <a:t>creat</a:t>
            </a:r>
            <a:r>
              <a:rPr lang="en-US" sz="1400" dirty="0"/>
              <a:t> one part of the electrode</a:t>
            </a:r>
          </a:p>
          <a:p>
            <a:pPr algn="l"/>
            <a:r>
              <a:rPr lang="en-US" sz="1400" dirty="0"/>
              <a:t>Step5:  7-day drying at room temp.</a:t>
            </a:r>
          </a:p>
          <a:p>
            <a:pPr algn="l"/>
            <a:r>
              <a:rPr lang="en-US" sz="1400" dirty="0"/>
              <a:t>Step6:  Measuring surface resistivity for the graphite electrode -&gt; QC data</a:t>
            </a:r>
          </a:p>
          <a:p>
            <a:pPr algn="l"/>
            <a:r>
              <a:rPr lang="en-US" sz="1400" dirty="0"/>
              <a:t>Step7:  PET coating for electrical </a:t>
            </a:r>
            <a:r>
              <a:rPr lang="en-US" sz="1400" dirty="0" err="1"/>
              <a:t>insuration</a:t>
            </a:r>
            <a:r>
              <a:rPr lang="en-US" sz="1400" dirty="0"/>
              <a:t> with EVA </a:t>
            </a:r>
            <a:r>
              <a:rPr lang="en-US" sz="1400" dirty="0" err="1"/>
              <a:t>hotmelt</a:t>
            </a:r>
            <a:r>
              <a:rPr lang="en-US" sz="1400" dirty="0"/>
              <a:t> glue  </a:t>
            </a:r>
          </a:p>
          <a:p>
            <a:pPr algn="l"/>
            <a:r>
              <a:rPr lang="en-US" sz="1400" dirty="0">
                <a:solidFill>
                  <a:srgbClr val="FF0000"/>
                </a:solidFill>
              </a:rPr>
              <a:t>Step8:  Cleaning on other surfaces of the HPL by IPA to be glued.</a:t>
            </a:r>
          </a:p>
          <a:p>
            <a:pPr algn="l"/>
            <a:r>
              <a:rPr lang="en-US" sz="1400" dirty="0"/>
              <a:t>Step9:  Gluing gaps</a:t>
            </a:r>
          </a:p>
          <a:p>
            <a:pPr algn="l"/>
            <a:r>
              <a:rPr lang="en-US" sz="1400" dirty="0"/>
              <a:t>Step10: Oiling (20 gaps each time)        </a:t>
            </a:r>
          </a:p>
          <a:p>
            <a:pPr algn="l"/>
            <a:r>
              <a:rPr lang="en-US" sz="1400" dirty="0"/>
              <a:t>Step11: Oil polymerization with 30^oC air for 72 ~ 96 hours (rel. humidity 40%)</a:t>
            </a:r>
          </a:p>
          <a:p>
            <a:pPr algn="l"/>
            <a:r>
              <a:rPr lang="en-US" sz="1400" dirty="0"/>
              <a:t>Step11: EVA-glue shielding along the </a:t>
            </a:r>
            <a:r>
              <a:rPr lang="en-US" sz="1400" dirty="0" err="1"/>
              <a:t>peryphery</a:t>
            </a:r>
            <a:r>
              <a:rPr lang="en-US" sz="1400" dirty="0"/>
              <a:t> of the gap </a:t>
            </a:r>
          </a:p>
          <a:p>
            <a:pPr algn="l"/>
            <a:r>
              <a:rPr lang="en-US" sz="1400" dirty="0"/>
              <a:t>Step12: Attaching PET film along for </a:t>
            </a:r>
            <a:r>
              <a:rPr lang="en-US" sz="1400" dirty="0" err="1"/>
              <a:t>perypheries</a:t>
            </a:r>
            <a:r>
              <a:rPr lang="en-US" sz="1400" dirty="0"/>
              <a:t> of gaps for an extra protection of gap edges</a:t>
            </a:r>
          </a:p>
          <a:p>
            <a:pPr algn="l"/>
            <a:r>
              <a:rPr lang="en-US" sz="1400" dirty="0"/>
              <a:t>Step13: Connections of HV and ground cables </a:t>
            </a:r>
          </a:p>
          <a:p>
            <a:pPr algn="l"/>
            <a:r>
              <a:rPr lang="en-US" sz="1400" dirty="0"/>
              <a:t>Step14: HV test (spending 7 days including gas circulation) -&gt; QC data</a:t>
            </a:r>
          </a:p>
          <a:p>
            <a:pPr algn="l"/>
            <a:r>
              <a:rPr lang="en-US" sz="1400" dirty="0"/>
              <a:t>Step15: Leak &amp; pop-spacer tests -&gt; QC data</a:t>
            </a:r>
          </a:p>
          <a:p>
            <a:pPr algn="l"/>
            <a:r>
              <a:rPr lang="en-US" sz="1400" dirty="0"/>
              <a:t>Step16: Attaching Gap serial barcode labels with HPL barcodes -&gt; QC data</a:t>
            </a:r>
          </a:p>
          <a:p>
            <a:pPr algn="l"/>
            <a:r>
              <a:rPr lang="en-US" sz="1400" dirty="0"/>
              <a:t>Step17: Attaching thin films on both PET-coated surfaces of gaps to protect from HV breakdowns. </a:t>
            </a:r>
          </a:p>
          <a:p>
            <a:pPr algn="l"/>
            <a:r>
              <a:rPr lang="en-US" sz="1400" dirty="0"/>
              <a:t>Step18: Packing 60 gaps in each shipping box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4176291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-322256" y="556285"/>
            <a:ext cx="9326454" cy="1470025"/>
          </a:xfrm>
        </p:spPr>
        <p:txBody>
          <a:bodyPr/>
          <a:lstStyle/>
          <a:p>
            <a:r>
              <a:rPr lang="it-IT" dirty="0" err="1" smtClean="0"/>
              <a:t>Request</a:t>
            </a:r>
            <a:r>
              <a:rPr lang="it-IT" dirty="0" smtClean="0"/>
              <a:t> of </a:t>
            </a:r>
            <a:r>
              <a:rPr lang="it-IT" dirty="0" err="1" smtClean="0"/>
              <a:t>details</a:t>
            </a:r>
            <a:r>
              <a:rPr lang="it-IT" dirty="0" smtClean="0"/>
              <a:t> (</a:t>
            </a:r>
            <a:r>
              <a:rPr lang="it-IT" dirty="0" err="1" smtClean="0"/>
              <a:t>steps</a:t>
            </a:r>
            <a:r>
              <a:rPr lang="it-IT" dirty="0" smtClean="0"/>
              <a:t>)  in Gap procedure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319315" y="1999343"/>
            <a:ext cx="8548914" cy="4616944"/>
          </a:xfrm>
        </p:spPr>
        <p:txBody>
          <a:bodyPr>
            <a:noAutofit/>
          </a:bodyPr>
          <a:lstStyle/>
          <a:p>
            <a:pPr algn="l"/>
            <a:r>
              <a:rPr lang="en-US" sz="2000" dirty="0" smtClean="0"/>
              <a:t>Apparently the dirty surface conditions were NOT detected in visual inspection, NOR in step 2 (IPA cleaning before </a:t>
            </a:r>
            <a:r>
              <a:rPr lang="en-US" sz="2000" dirty="0" err="1" smtClean="0"/>
              <a:t>Graphiting</a:t>
            </a:r>
            <a:r>
              <a:rPr lang="en-US" sz="2000" dirty="0" smtClean="0"/>
              <a:t>), but only in step8 (cleaning with SAME IPA but on opposite side.</a:t>
            </a:r>
          </a:p>
          <a:p>
            <a:pPr algn="l"/>
            <a:endParaRPr lang="en-US" sz="2000" dirty="0"/>
          </a:p>
          <a:p>
            <a:pPr algn="l"/>
            <a:r>
              <a:rPr lang="en-US" sz="2000" dirty="0" smtClean="0"/>
              <a:t>Request to try the IPA cleaning BEFORE ANY other action on the material to detect if problem of dirty residuals is on both sides or only in GT washed side.</a:t>
            </a:r>
          </a:p>
          <a:p>
            <a:pPr algn="l"/>
            <a:endParaRPr lang="en-US" sz="2000" dirty="0"/>
          </a:p>
          <a:p>
            <a:pPr algn="l"/>
            <a:r>
              <a:rPr lang="en-US" sz="2000" dirty="0" smtClean="0"/>
              <a:t>Result provided yesterday: the cleaning before </a:t>
            </a:r>
            <a:r>
              <a:rPr lang="en-US" sz="2000" dirty="0" err="1" smtClean="0"/>
              <a:t>graphiting</a:t>
            </a:r>
            <a:r>
              <a:rPr lang="en-US" sz="2000" dirty="0" smtClean="0"/>
              <a:t> is less precise and residual material is NOT giving relevant problem on that side before </a:t>
            </a:r>
            <a:r>
              <a:rPr lang="en-US" sz="2000" dirty="0" err="1" smtClean="0"/>
              <a:t>graphiting</a:t>
            </a:r>
            <a:r>
              <a:rPr lang="en-US" sz="2000" dirty="0" smtClean="0"/>
              <a:t>.</a:t>
            </a:r>
          </a:p>
          <a:p>
            <a:pPr algn="l"/>
            <a:r>
              <a:rPr lang="en-US" sz="2000" dirty="0" smtClean="0"/>
              <a:t>The cleaning on opposite side at step 8 is more detailed and demands much more detailed treatment, present result is negative </a:t>
            </a:r>
            <a:r>
              <a:rPr lang="en-US" sz="2000" dirty="0" err="1" smtClean="0"/>
              <a:t>ror</a:t>
            </a:r>
            <a:r>
              <a:rPr lang="en-US" sz="2000" dirty="0" smtClean="0"/>
              <a:t> large size panels.</a:t>
            </a:r>
          </a:p>
          <a:p>
            <a:pPr algn="l"/>
            <a:r>
              <a:rPr lang="en-US" sz="2000" dirty="0" smtClean="0"/>
              <a:t>If same detailed cleaning procedure is applied on both sides the material  stays dirty at same level and “oily residuals come out of material”.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300881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-56872" y="556285"/>
            <a:ext cx="9326454" cy="1470025"/>
          </a:xfrm>
        </p:spPr>
        <p:txBody>
          <a:bodyPr/>
          <a:lstStyle/>
          <a:p>
            <a:r>
              <a:rPr lang="it-IT" dirty="0" smtClean="0"/>
              <a:t>Second set </a:t>
            </a:r>
            <a:r>
              <a:rPr lang="it-IT" dirty="0"/>
              <a:t>of </a:t>
            </a:r>
            <a:r>
              <a:rPr lang="it-IT" dirty="0" err="1"/>
              <a:t>samples</a:t>
            </a:r>
            <a:r>
              <a:rPr lang="it-IT" dirty="0"/>
              <a:t> back from Korea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319315" y="1999343"/>
            <a:ext cx="8548914" cy="4024086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Requested additional samples of panels from Korea BEFORE any action on them.</a:t>
            </a:r>
          </a:p>
          <a:p>
            <a:pPr algn="l"/>
            <a:endParaRPr lang="en-US" dirty="0"/>
          </a:p>
          <a:p>
            <a:pPr algn="l"/>
            <a:r>
              <a:rPr lang="en-US" dirty="0" smtClean="0"/>
              <a:t>Material received at CERN on </a:t>
            </a:r>
            <a:r>
              <a:rPr lang="en-US" dirty="0" err="1" smtClean="0"/>
              <a:t>feb</a:t>
            </a:r>
            <a:r>
              <a:rPr lang="en-US" dirty="0" smtClean="0"/>
              <a:t> 24</a:t>
            </a:r>
            <a:r>
              <a:rPr lang="en-US" baseline="30000" dirty="0" smtClean="0"/>
              <a:t>th</a:t>
            </a:r>
            <a:r>
              <a:rPr lang="en-US" dirty="0" smtClean="0"/>
              <a:t>. Some  samples provided yesterday to CERN chemical service for chemical analysis of residuals on surface </a:t>
            </a: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29312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-56872" y="556285"/>
            <a:ext cx="9326454" cy="1470025"/>
          </a:xfrm>
        </p:spPr>
        <p:txBody>
          <a:bodyPr/>
          <a:lstStyle/>
          <a:p>
            <a:r>
              <a:rPr lang="it-IT" dirty="0" smtClean="0"/>
              <a:t>Second set </a:t>
            </a:r>
            <a:r>
              <a:rPr lang="it-IT" dirty="0"/>
              <a:t>of </a:t>
            </a:r>
            <a:r>
              <a:rPr lang="it-IT" dirty="0" err="1"/>
              <a:t>samples</a:t>
            </a:r>
            <a:r>
              <a:rPr lang="it-IT" dirty="0"/>
              <a:t> back from Korea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319315" y="1999342"/>
            <a:ext cx="8548914" cy="4858657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 dirty="0" smtClean="0"/>
              <a:t>Preliminary conclusions: </a:t>
            </a:r>
          </a:p>
          <a:p>
            <a:pPr algn="l"/>
            <a:r>
              <a:rPr lang="en-US" dirty="0" smtClean="0"/>
              <a:t>in many cases material seems to be easier to be cleaned </a:t>
            </a:r>
            <a:r>
              <a:rPr lang="en-US" dirty="0" err="1" smtClean="0"/>
              <a:t>wrt</a:t>
            </a:r>
            <a:r>
              <a:rPr lang="en-US" dirty="0" smtClean="0"/>
              <a:t> samples in first set. </a:t>
            </a:r>
            <a:r>
              <a:rPr lang="en-US" dirty="0" smtClean="0"/>
              <a:t>Do steps 2-7 (</a:t>
            </a:r>
            <a:r>
              <a:rPr lang="en-US" dirty="0" err="1" smtClean="0"/>
              <a:t>graphiting</a:t>
            </a:r>
            <a:r>
              <a:rPr lang="en-US" dirty="0" smtClean="0"/>
              <a:t>, PET, hot melt) affect the hardness of dirty residuals?</a:t>
            </a:r>
            <a:endParaRPr lang="en-US" dirty="0" smtClean="0"/>
          </a:p>
          <a:p>
            <a:pPr algn="l"/>
            <a:endParaRPr lang="en-US" dirty="0"/>
          </a:p>
          <a:p>
            <a:pPr algn="l"/>
            <a:r>
              <a:rPr lang="en-US" dirty="0"/>
              <a:t>T</a:t>
            </a:r>
            <a:r>
              <a:rPr lang="en-US" dirty="0" smtClean="0"/>
              <a:t>rials of fast cleaning on half of the surface with IPA on ALL </a:t>
            </a:r>
            <a:r>
              <a:rPr lang="en-US" dirty="0"/>
              <a:t>received </a:t>
            </a:r>
            <a:r>
              <a:rPr lang="en-US" dirty="0" smtClean="0"/>
              <a:t>samples gave positive results.</a:t>
            </a:r>
          </a:p>
          <a:p>
            <a:pPr algn="l"/>
            <a:endParaRPr lang="en-US" dirty="0"/>
          </a:p>
          <a:p>
            <a:pPr algn="l"/>
            <a:r>
              <a:rPr lang="en-US" dirty="0" smtClean="0"/>
              <a:t>NO Oily material coming out of the panels (same results also in GT tests – see Ian/ Paolo talk)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2054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-56872" y="556285"/>
            <a:ext cx="9326454" cy="1470025"/>
          </a:xfrm>
        </p:spPr>
        <p:txBody>
          <a:bodyPr/>
          <a:lstStyle/>
          <a:p>
            <a:r>
              <a:rPr lang="it-IT" dirty="0" smtClean="0"/>
              <a:t>Second set </a:t>
            </a:r>
            <a:r>
              <a:rPr lang="it-IT" dirty="0"/>
              <a:t>of </a:t>
            </a:r>
            <a:r>
              <a:rPr lang="it-IT" dirty="0" err="1"/>
              <a:t>samples</a:t>
            </a:r>
            <a:r>
              <a:rPr lang="it-IT" dirty="0"/>
              <a:t> back from Korea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774264" y="1677059"/>
            <a:ext cx="2372466" cy="635797"/>
          </a:xfrm>
        </p:spPr>
        <p:txBody>
          <a:bodyPr>
            <a:normAutofit/>
          </a:bodyPr>
          <a:lstStyle/>
          <a:p>
            <a:pPr algn="l"/>
            <a:r>
              <a:rPr lang="en-US" sz="1600" dirty="0" smtClean="0"/>
              <a:t>Before cleaning</a:t>
            </a:r>
            <a:endParaRPr lang="en-US" sz="1600" dirty="0"/>
          </a:p>
        </p:txBody>
      </p:sp>
      <p:sp>
        <p:nvSpPr>
          <p:cNvPr id="4" name="Sottotitolo 2"/>
          <p:cNvSpPr txBox="1">
            <a:spLocks/>
          </p:cNvSpPr>
          <p:nvPr/>
        </p:nvSpPr>
        <p:spPr>
          <a:xfrm>
            <a:off x="6082753" y="1753628"/>
            <a:ext cx="2731883" cy="6357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 smtClean="0"/>
              <a:t>After cleaning half surface</a:t>
            </a:r>
            <a:endParaRPr lang="en-US" sz="1600" dirty="0"/>
          </a:p>
        </p:txBody>
      </p:sp>
      <p:sp>
        <p:nvSpPr>
          <p:cNvPr id="7" name="Sottotitolo 2"/>
          <p:cNvSpPr txBox="1">
            <a:spLocks/>
          </p:cNvSpPr>
          <p:nvPr/>
        </p:nvSpPr>
        <p:spPr>
          <a:xfrm>
            <a:off x="4395649" y="6222203"/>
            <a:ext cx="4286293" cy="6357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dirty="0" smtClean="0"/>
              <a:t>Cleaning with IPA in 5 sec</a:t>
            </a:r>
            <a:endParaRPr lang="en-US" sz="2400" dirty="0"/>
          </a:p>
        </p:txBody>
      </p:sp>
      <p:sp>
        <p:nvSpPr>
          <p:cNvPr id="8" name="Sottotitolo 2"/>
          <p:cNvSpPr txBox="1">
            <a:spLocks/>
          </p:cNvSpPr>
          <p:nvPr/>
        </p:nvSpPr>
        <p:spPr>
          <a:xfrm>
            <a:off x="7562087" y="5090946"/>
            <a:ext cx="1328373" cy="6357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 smtClean="0"/>
              <a:t>Half cleaned</a:t>
            </a:r>
            <a:endParaRPr lang="en-US" sz="1600" dirty="0"/>
          </a:p>
        </p:txBody>
      </p:sp>
      <p:sp>
        <p:nvSpPr>
          <p:cNvPr id="9" name="Sottotitolo 2"/>
          <p:cNvSpPr txBox="1">
            <a:spLocks/>
          </p:cNvSpPr>
          <p:nvPr/>
        </p:nvSpPr>
        <p:spPr>
          <a:xfrm>
            <a:off x="4700452" y="5034811"/>
            <a:ext cx="1877353" cy="6357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 smtClean="0"/>
              <a:t>Half NOT cleaned</a:t>
            </a:r>
            <a:endParaRPr lang="en-US" sz="1600" dirty="0"/>
          </a:p>
        </p:txBody>
      </p:sp>
      <p:sp>
        <p:nvSpPr>
          <p:cNvPr id="10" name="Sottotitolo 2"/>
          <p:cNvSpPr txBox="1">
            <a:spLocks/>
          </p:cNvSpPr>
          <p:nvPr/>
        </p:nvSpPr>
        <p:spPr>
          <a:xfrm>
            <a:off x="1" y="5995446"/>
            <a:ext cx="1857708" cy="6357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dirty="0" smtClean="0"/>
              <a:t>Batch 10</a:t>
            </a:r>
            <a:endParaRPr lang="en-US" sz="2400" dirty="0"/>
          </a:p>
        </p:txBody>
      </p:sp>
      <p:pic>
        <p:nvPicPr>
          <p:cNvPr id="11" name="Picture 10" descr="IMG_061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27443"/>
            <a:ext cx="4189322" cy="3129062"/>
          </a:xfrm>
          <a:prstGeom prst="rect">
            <a:avLst/>
          </a:prstGeom>
        </p:spPr>
      </p:pic>
      <p:pic>
        <p:nvPicPr>
          <p:cNvPr id="12" name="Picture 11" descr="IMG_0617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1139" y="1680991"/>
            <a:ext cx="4442861" cy="3318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4839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-56872" y="556285"/>
            <a:ext cx="9326454" cy="1470025"/>
          </a:xfrm>
        </p:spPr>
        <p:txBody>
          <a:bodyPr/>
          <a:lstStyle/>
          <a:p>
            <a:r>
              <a:rPr lang="it-IT" dirty="0" smtClean="0"/>
              <a:t>Second set </a:t>
            </a:r>
            <a:r>
              <a:rPr lang="it-IT" dirty="0"/>
              <a:t>of </a:t>
            </a:r>
            <a:r>
              <a:rPr lang="it-IT" dirty="0" err="1"/>
              <a:t>samples</a:t>
            </a:r>
            <a:r>
              <a:rPr lang="it-IT" dirty="0"/>
              <a:t> back from Korea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774264" y="1677059"/>
            <a:ext cx="2372466" cy="635797"/>
          </a:xfrm>
        </p:spPr>
        <p:txBody>
          <a:bodyPr>
            <a:normAutofit/>
          </a:bodyPr>
          <a:lstStyle/>
          <a:p>
            <a:pPr algn="l"/>
            <a:r>
              <a:rPr lang="en-US" sz="1600" dirty="0" smtClean="0"/>
              <a:t>Before cleaning</a:t>
            </a:r>
            <a:endParaRPr lang="en-US" sz="1600" dirty="0"/>
          </a:p>
        </p:txBody>
      </p:sp>
      <p:sp>
        <p:nvSpPr>
          <p:cNvPr id="4" name="Sottotitolo 2"/>
          <p:cNvSpPr txBox="1">
            <a:spLocks/>
          </p:cNvSpPr>
          <p:nvPr/>
        </p:nvSpPr>
        <p:spPr>
          <a:xfrm>
            <a:off x="6082753" y="1753628"/>
            <a:ext cx="2731883" cy="6357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 smtClean="0"/>
              <a:t>After cleaning half surface</a:t>
            </a:r>
            <a:endParaRPr lang="en-US" sz="1600" dirty="0"/>
          </a:p>
        </p:txBody>
      </p:sp>
      <p:sp>
        <p:nvSpPr>
          <p:cNvPr id="7" name="Sottotitolo 2"/>
          <p:cNvSpPr txBox="1">
            <a:spLocks/>
          </p:cNvSpPr>
          <p:nvPr/>
        </p:nvSpPr>
        <p:spPr>
          <a:xfrm>
            <a:off x="4395649" y="6222203"/>
            <a:ext cx="4286293" cy="6357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dirty="0" smtClean="0"/>
              <a:t>Cleaning with IPA in 5 sec</a:t>
            </a:r>
            <a:endParaRPr lang="en-US" sz="2400" dirty="0"/>
          </a:p>
        </p:txBody>
      </p:sp>
      <p:sp>
        <p:nvSpPr>
          <p:cNvPr id="8" name="Sottotitolo 2"/>
          <p:cNvSpPr txBox="1">
            <a:spLocks/>
          </p:cNvSpPr>
          <p:nvPr/>
        </p:nvSpPr>
        <p:spPr>
          <a:xfrm>
            <a:off x="6690101" y="5375314"/>
            <a:ext cx="1328373" cy="6357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 smtClean="0"/>
              <a:t>Half cleaned</a:t>
            </a:r>
            <a:endParaRPr lang="en-US" sz="1600" dirty="0"/>
          </a:p>
        </p:txBody>
      </p:sp>
      <p:sp>
        <p:nvSpPr>
          <p:cNvPr id="9" name="Sottotitolo 2"/>
          <p:cNvSpPr txBox="1">
            <a:spLocks/>
          </p:cNvSpPr>
          <p:nvPr/>
        </p:nvSpPr>
        <p:spPr>
          <a:xfrm>
            <a:off x="4074894" y="5357093"/>
            <a:ext cx="1877353" cy="6357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 smtClean="0"/>
              <a:t>Half NOT cleaned</a:t>
            </a:r>
            <a:endParaRPr lang="en-US" sz="1600" dirty="0"/>
          </a:p>
        </p:txBody>
      </p:sp>
      <p:sp>
        <p:nvSpPr>
          <p:cNvPr id="10" name="Sottotitolo 2"/>
          <p:cNvSpPr txBox="1">
            <a:spLocks/>
          </p:cNvSpPr>
          <p:nvPr/>
        </p:nvSpPr>
        <p:spPr>
          <a:xfrm>
            <a:off x="1" y="5995446"/>
            <a:ext cx="1857708" cy="6357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dirty="0" smtClean="0"/>
              <a:t>Batch 12</a:t>
            </a:r>
            <a:endParaRPr lang="en-US" sz="2400" dirty="0"/>
          </a:p>
        </p:txBody>
      </p:sp>
      <p:pic>
        <p:nvPicPr>
          <p:cNvPr id="11" name="Picture 10" descr="IMG_064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037917"/>
            <a:ext cx="4429153" cy="3308195"/>
          </a:xfrm>
          <a:prstGeom prst="rect">
            <a:avLst/>
          </a:prstGeom>
        </p:spPr>
      </p:pic>
      <p:pic>
        <p:nvPicPr>
          <p:cNvPr id="12" name="Picture 11" descr="IMG_064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6357" y="2068613"/>
            <a:ext cx="4310167" cy="3219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7077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-56872" y="556285"/>
            <a:ext cx="9326454" cy="1470025"/>
          </a:xfrm>
        </p:spPr>
        <p:txBody>
          <a:bodyPr/>
          <a:lstStyle/>
          <a:p>
            <a:r>
              <a:rPr lang="it-IT" dirty="0" smtClean="0"/>
              <a:t>Second set </a:t>
            </a:r>
            <a:r>
              <a:rPr lang="it-IT" dirty="0"/>
              <a:t>of </a:t>
            </a:r>
            <a:r>
              <a:rPr lang="it-IT" dirty="0" err="1"/>
              <a:t>samples</a:t>
            </a:r>
            <a:r>
              <a:rPr lang="it-IT" dirty="0"/>
              <a:t> back from Korea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774264" y="1677059"/>
            <a:ext cx="2372466" cy="635797"/>
          </a:xfrm>
        </p:spPr>
        <p:txBody>
          <a:bodyPr>
            <a:normAutofit/>
          </a:bodyPr>
          <a:lstStyle/>
          <a:p>
            <a:pPr algn="l"/>
            <a:r>
              <a:rPr lang="en-US" sz="1600" dirty="0" smtClean="0"/>
              <a:t>Before cleaning</a:t>
            </a:r>
            <a:endParaRPr lang="en-US" sz="1600" dirty="0"/>
          </a:p>
        </p:txBody>
      </p:sp>
      <p:sp>
        <p:nvSpPr>
          <p:cNvPr id="4" name="Sottotitolo 2"/>
          <p:cNvSpPr txBox="1">
            <a:spLocks/>
          </p:cNvSpPr>
          <p:nvPr/>
        </p:nvSpPr>
        <p:spPr>
          <a:xfrm>
            <a:off x="6082753" y="1753628"/>
            <a:ext cx="2731883" cy="6357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 smtClean="0"/>
              <a:t>After cleaning half surface</a:t>
            </a:r>
            <a:endParaRPr lang="en-US" sz="1600" dirty="0"/>
          </a:p>
        </p:txBody>
      </p:sp>
      <p:pic>
        <p:nvPicPr>
          <p:cNvPr id="5" name="Picture 4" descr="IMG_0629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7911" y="2229428"/>
            <a:ext cx="4426565" cy="3306262"/>
          </a:xfrm>
          <a:prstGeom prst="rect">
            <a:avLst/>
          </a:prstGeom>
        </p:spPr>
      </p:pic>
      <p:pic>
        <p:nvPicPr>
          <p:cNvPr id="6" name="Picture 5" descr="IMG_063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6964" y="2196755"/>
            <a:ext cx="4367036" cy="3261799"/>
          </a:xfrm>
          <a:prstGeom prst="rect">
            <a:avLst/>
          </a:prstGeom>
        </p:spPr>
      </p:pic>
      <p:sp>
        <p:nvSpPr>
          <p:cNvPr id="7" name="Sottotitolo 2"/>
          <p:cNvSpPr txBox="1">
            <a:spLocks/>
          </p:cNvSpPr>
          <p:nvPr/>
        </p:nvSpPr>
        <p:spPr>
          <a:xfrm>
            <a:off x="4395649" y="6222203"/>
            <a:ext cx="4286293" cy="6357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dirty="0" smtClean="0"/>
              <a:t>Cleaning with IPA in 5 sec</a:t>
            </a:r>
            <a:endParaRPr lang="en-US" sz="2400" dirty="0"/>
          </a:p>
        </p:txBody>
      </p:sp>
      <p:sp>
        <p:nvSpPr>
          <p:cNvPr id="8" name="Sottotitolo 2"/>
          <p:cNvSpPr txBox="1">
            <a:spLocks/>
          </p:cNvSpPr>
          <p:nvPr/>
        </p:nvSpPr>
        <p:spPr>
          <a:xfrm>
            <a:off x="4623875" y="5470103"/>
            <a:ext cx="1328373" cy="6357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 smtClean="0"/>
              <a:t>Half cleaned</a:t>
            </a:r>
            <a:endParaRPr lang="en-US" sz="1600" dirty="0"/>
          </a:p>
        </p:txBody>
      </p:sp>
      <p:sp>
        <p:nvSpPr>
          <p:cNvPr id="9" name="Sottotitolo 2"/>
          <p:cNvSpPr txBox="1">
            <a:spLocks/>
          </p:cNvSpPr>
          <p:nvPr/>
        </p:nvSpPr>
        <p:spPr>
          <a:xfrm>
            <a:off x="6652940" y="5489799"/>
            <a:ext cx="1877353" cy="6357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 smtClean="0"/>
              <a:t>Half NOT cleaned</a:t>
            </a:r>
            <a:endParaRPr lang="en-US" sz="1600" dirty="0"/>
          </a:p>
        </p:txBody>
      </p:sp>
      <p:sp>
        <p:nvSpPr>
          <p:cNvPr id="10" name="Sottotitolo 2"/>
          <p:cNvSpPr txBox="1">
            <a:spLocks/>
          </p:cNvSpPr>
          <p:nvPr/>
        </p:nvSpPr>
        <p:spPr>
          <a:xfrm>
            <a:off x="1" y="5995446"/>
            <a:ext cx="1857708" cy="6357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dirty="0" smtClean="0"/>
              <a:t>Batch 13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121187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-56872" y="556285"/>
            <a:ext cx="9326454" cy="1470025"/>
          </a:xfrm>
        </p:spPr>
        <p:txBody>
          <a:bodyPr/>
          <a:lstStyle/>
          <a:p>
            <a:r>
              <a:rPr lang="it-IT" dirty="0" err="1" smtClean="0"/>
              <a:t>Proposed</a:t>
            </a:r>
            <a:r>
              <a:rPr lang="it-IT" dirty="0" smtClean="0"/>
              <a:t> </a:t>
            </a:r>
            <a:r>
              <a:rPr lang="it-IT" dirty="0" err="1" smtClean="0"/>
              <a:t>Strategy</a:t>
            </a:r>
            <a:r>
              <a:rPr lang="it-IT" dirty="0" smtClean="0"/>
              <a:t> to </a:t>
            </a:r>
            <a:r>
              <a:rPr lang="it-IT" dirty="0" err="1" smtClean="0"/>
              <a:t>discuss</a:t>
            </a:r>
            <a:r>
              <a:rPr lang="it-IT" dirty="0" smtClean="0"/>
              <a:t>/</a:t>
            </a:r>
            <a:r>
              <a:rPr lang="it-IT" dirty="0" err="1" smtClean="0"/>
              <a:t>endorse</a:t>
            </a:r>
            <a:endParaRPr lang="it-IT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366922" y="1781877"/>
            <a:ext cx="8428758" cy="4929199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Question n.1: where this residual is coming from?</a:t>
            </a:r>
          </a:p>
          <a:p>
            <a:pPr algn="l"/>
            <a:r>
              <a:rPr lang="en-US" dirty="0" smtClean="0"/>
              <a:t>We do NOT know yet. We have to detect it in order to prevent for next batches. </a:t>
            </a:r>
            <a:r>
              <a:rPr lang="en-US" u="sng" dirty="0" smtClean="0"/>
              <a:t>Anyway we can EXCLUDE it is produced by the panel itself (and/or amplified during IPA cleaning). Source excluded in </a:t>
            </a:r>
            <a:r>
              <a:rPr lang="en-US" u="sng" dirty="0" err="1" smtClean="0"/>
              <a:t>Puricelli</a:t>
            </a:r>
            <a:r>
              <a:rPr lang="en-US" u="sng" dirty="0" smtClean="0"/>
              <a:t>/Pavia/Riva.</a:t>
            </a:r>
          </a:p>
          <a:p>
            <a:pPr algn="l"/>
            <a:r>
              <a:rPr lang="en-US" dirty="0" smtClean="0"/>
              <a:t>Still to be re-checked the washing procedure in GT (next </a:t>
            </a:r>
            <a:r>
              <a:rPr lang="en-US" dirty="0" err="1" smtClean="0"/>
              <a:t>thursday</a:t>
            </a:r>
            <a:r>
              <a:rPr lang="en-US" dirty="0" smtClean="0"/>
              <a:t>). </a:t>
            </a:r>
          </a:p>
          <a:p>
            <a:pPr algn="l"/>
            <a:r>
              <a:rPr lang="en-US" dirty="0" smtClean="0"/>
              <a:t>Reminder: Ian was supervising the first washing actions for these batches in last </a:t>
            </a:r>
            <a:r>
              <a:rPr lang="en-US" dirty="0" err="1" smtClean="0"/>
              <a:t>november</a:t>
            </a:r>
            <a:r>
              <a:rPr lang="en-US" dirty="0" smtClean="0"/>
              <a:t> and NO problem detected !</a:t>
            </a:r>
          </a:p>
          <a:p>
            <a:pPr algn="l"/>
            <a:endParaRPr lang="en-US" dirty="0" smtClean="0"/>
          </a:p>
          <a:p>
            <a:pPr algn="l"/>
            <a:r>
              <a:rPr lang="en-US" dirty="0" smtClean="0"/>
              <a:t>Still to get details/samples of material in direct contact with Panels in </a:t>
            </a:r>
            <a:r>
              <a:rPr lang="en-US" dirty="0" err="1" smtClean="0"/>
              <a:t>Kodel</a:t>
            </a:r>
            <a:r>
              <a:rPr lang="en-US" dirty="0" smtClean="0"/>
              <a:t> procedure (steps 1-7)</a:t>
            </a:r>
          </a:p>
          <a:p>
            <a:pPr algn="l"/>
            <a:endParaRPr lang="en-US" dirty="0"/>
          </a:p>
          <a:p>
            <a:pPr algn="l"/>
            <a:endParaRPr lang="en-US" dirty="0" smtClean="0"/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607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-56872" y="309831"/>
            <a:ext cx="9326454" cy="1470025"/>
          </a:xfrm>
        </p:spPr>
        <p:txBody>
          <a:bodyPr/>
          <a:lstStyle/>
          <a:p>
            <a:r>
              <a:rPr lang="it-IT" dirty="0" err="1" smtClean="0"/>
              <a:t>Proposed</a:t>
            </a:r>
            <a:r>
              <a:rPr lang="it-IT" dirty="0" smtClean="0"/>
              <a:t> </a:t>
            </a:r>
            <a:r>
              <a:rPr lang="it-IT" dirty="0" err="1" smtClean="0"/>
              <a:t>Strategy</a:t>
            </a:r>
            <a:r>
              <a:rPr lang="it-IT" dirty="0" smtClean="0"/>
              <a:t> to </a:t>
            </a:r>
            <a:r>
              <a:rPr lang="it-IT" dirty="0" err="1" smtClean="0"/>
              <a:t>discuss</a:t>
            </a:r>
            <a:r>
              <a:rPr lang="it-IT" dirty="0" smtClean="0"/>
              <a:t>/</a:t>
            </a:r>
            <a:r>
              <a:rPr lang="it-IT" dirty="0" err="1" smtClean="0"/>
              <a:t>endorse</a:t>
            </a:r>
            <a:endParaRPr lang="it-IT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366922" y="1535424"/>
            <a:ext cx="8428758" cy="5322576"/>
          </a:xfrm>
        </p:spPr>
        <p:txBody>
          <a:bodyPr>
            <a:normAutofit lnSpcReduction="10000"/>
          </a:bodyPr>
          <a:lstStyle/>
          <a:p>
            <a:pPr algn="l"/>
            <a:r>
              <a:rPr lang="en-US" dirty="0" smtClean="0"/>
              <a:t>Question n.2: Is this dirty material compatible for Gap production, even cleaning both surfaces by hand with IPA </a:t>
            </a:r>
            <a:r>
              <a:rPr lang="en-US" u="sng" dirty="0" smtClean="0"/>
              <a:t>BEFORE</a:t>
            </a:r>
            <a:r>
              <a:rPr lang="en-US" dirty="0" smtClean="0"/>
              <a:t> any action on them (step 2 for both sides)? </a:t>
            </a:r>
          </a:p>
          <a:p>
            <a:pPr algn="l"/>
            <a:r>
              <a:rPr lang="en-US" dirty="0" smtClean="0"/>
              <a:t>Cleaning trials at CERN seem to show this is not so difficult, nor time consuming. </a:t>
            </a:r>
          </a:p>
          <a:p>
            <a:pPr algn="l"/>
            <a:r>
              <a:rPr lang="en-US" dirty="0"/>
              <a:t>	</a:t>
            </a:r>
            <a:r>
              <a:rPr lang="en-US" dirty="0" smtClean="0"/>
              <a:t>If YES let’s proceed with Gap production 	and tests in KODEL</a:t>
            </a:r>
          </a:p>
          <a:p>
            <a:pPr algn="l"/>
            <a:r>
              <a:rPr lang="en-US" dirty="0"/>
              <a:t>	</a:t>
            </a:r>
            <a:endParaRPr lang="en-US" dirty="0" smtClean="0"/>
          </a:p>
          <a:p>
            <a:pPr algn="l"/>
            <a:r>
              <a:rPr lang="en-US" dirty="0"/>
              <a:t>	</a:t>
            </a:r>
            <a:r>
              <a:rPr lang="en-US" dirty="0" smtClean="0"/>
              <a:t>If NO please ship the material back to CERN</a:t>
            </a:r>
          </a:p>
          <a:p>
            <a:pPr algn="l"/>
            <a:endParaRPr lang="en-US" dirty="0"/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5082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-56872" y="309831"/>
            <a:ext cx="9326454" cy="1470025"/>
          </a:xfrm>
        </p:spPr>
        <p:txBody>
          <a:bodyPr/>
          <a:lstStyle/>
          <a:p>
            <a:r>
              <a:rPr lang="it-IT" dirty="0" err="1" smtClean="0"/>
              <a:t>Proposed</a:t>
            </a:r>
            <a:r>
              <a:rPr lang="it-IT" dirty="0" smtClean="0"/>
              <a:t> </a:t>
            </a:r>
            <a:r>
              <a:rPr lang="it-IT" dirty="0" err="1" smtClean="0"/>
              <a:t>Strategy</a:t>
            </a:r>
            <a:r>
              <a:rPr lang="it-IT" dirty="0" smtClean="0"/>
              <a:t> to </a:t>
            </a:r>
            <a:r>
              <a:rPr lang="it-IT" dirty="0" err="1" smtClean="0"/>
              <a:t>discuss</a:t>
            </a:r>
            <a:r>
              <a:rPr lang="it-IT" dirty="0" smtClean="0"/>
              <a:t>/</a:t>
            </a:r>
            <a:r>
              <a:rPr lang="it-IT" dirty="0" err="1" smtClean="0"/>
              <a:t>endorse</a:t>
            </a:r>
            <a:endParaRPr lang="it-IT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366922" y="1535423"/>
            <a:ext cx="8428758" cy="5322577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 dirty="0" smtClean="0"/>
              <a:t>Question n.3: some doubts were raised about the chemical compatibility of this </a:t>
            </a:r>
            <a:r>
              <a:rPr lang="en-US" dirty="0" err="1" smtClean="0"/>
              <a:t>bakelite</a:t>
            </a:r>
            <a:r>
              <a:rPr lang="en-US" dirty="0" smtClean="0"/>
              <a:t> with KODEL gap production procedure.</a:t>
            </a:r>
          </a:p>
          <a:p>
            <a:pPr algn="l"/>
            <a:endParaRPr lang="en-US" dirty="0" smtClean="0"/>
          </a:p>
          <a:p>
            <a:pPr algn="l"/>
            <a:r>
              <a:rPr lang="en-US" dirty="0" smtClean="0"/>
              <a:t>Reminder: </a:t>
            </a:r>
            <a:r>
              <a:rPr lang="en-US" dirty="0" err="1" smtClean="0"/>
              <a:t>melaminic</a:t>
            </a:r>
            <a:r>
              <a:rPr lang="en-US" dirty="0" smtClean="0"/>
              <a:t> material (paper+ resin) is the same as </a:t>
            </a:r>
            <a:r>
              <a:rPr lang="en-US" dirty="0" err="1" smtClean="0"/>
              <a:t>Pampla</a:t>
            </a:r>
            <a:r>
              <a:rPr lang="en-US" dirty="0" smtClean="0"/>
              <a:t>. Gluing tests showed NO problem in October (both in GT and </a:t>
            </a:r>
            <a:r>
              <a:rPr lang="en-US" dirty="0" err="1" smtClean="0"/>
              <a:t>Kodel</a:t>
            </a:r>
            <a:r>
              <a:rPr lang="en-US" dirty="0" smtClean="0"/>
              <a:t>). Only pending test is about oiling efficiency.</a:t>
            </a:r>
          </a:p>
          <a:p>
            <a:pPr algn="l"/>
            <a:endParaRPr lang="en-US" dirty="0" smtClean="0"/>
          </a:p>
          <a:p>
            <a:pPr algn="l"/>
            <a:r>
              <a:rPr lang="en-US" dirty="0" smtClean="0"/>
              <a:t>We have no alternative material !</a:t>
            </a:r>
          </a:p>
          <a:p>
            <a:pPr algn="l"/>
            <a:r>
              <a:rPr lang="en-US" dirty="0" smtClean="0"/>
              <a:t>If this statement is true (for any reason in KODEL),  we have to test its compatibility with Gap production procedure in GT</a:t>
            </a:r>
          </a:p>
          <a:p>
            <a:pPr algn="l"/>
            <a:endParaRPr lang="en-US" dirty="0"/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17179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556285"/>
            <a:ext cx="8795680" cy="1470025"/>
          </a:xfrm>
        </p:spPr>
        <p:txBody>
          <a:bodyPr/>
          <a:lstStyle/>
          <a:p>
            <a:r>
              <a:rPr lang="it-IT" dirty="0" smtClean="0"/>
              <a:t>First set of </a:t>
            </a:r>
            <a:r>
              <a:rPr lang="it-IT" dirty="0" err="1" smtClean="0"/>
              <a:t>samples</a:t>
            </a:r>
            <a:r>
              <a:rPr lang="it-IT" dirty="0" smtClean="0"/>
              <a:t> back from </a:t>
            </a:r>
            <a:r>
              <a:rPr lang="it-IT" dirty="0" smtClean="0"/>
              <a:t>Korea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319315" y="1828720"/>
            <a:ext cx="8548914" cy="5242553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In Feb 10</a:t>
            </a:r>
            <a:r>
              <a:rPr lang="en-US" baseline="30000" dirty="0" smtClean="0"/>
              <a:t>th</a:t>
            </a:r>
            <a:r>
              <a:rPr lang="en-US" dirty="0" smtClean="0"/>
              <a:t> we received 4 samples of </a:t>
            </a:r>
            <a:r>
              <a:rPr lang="en-US" dirty="0" err="1" smtClean="0"/>
              <a:t>bakelite</a:t>
            </a:r>
            <a:r>
              <a:rPr lang="en-US" dirty="0" smtClean="0"/>
              <a:t> with one side </a:t>
            </a:r>
            <a:r>
              <a:rPr lang="en-US" dirty="0" err="1" smtClean="0"/>
              <a:t>graphited</a:t>
            </a:r>
            <a:r>
              <a:rPr lang="en-US" dirty="0" smtClean="0"/>
              <a:t> and opposite side very dirty, with clear traces induced by a sort of rolling.</a:t>
            </a:r>
          </a:p>
          <a:p>
            <a:pPr algn="l"/>
            <a:endParaRPr lang="en-US" dirty="0"/>
          </a:p>
          <a:p>
            <a:pPr algn="l"/>
            <a:r>
              <a:rPr lang="en-US" dirty="0" smtClean="0"/>
              <a:t>Edges (not </a:t>
            </a:r>
            <a:r>
              <a:rPr lang="en-US" dirty="0" err="1" smtClean="0"/>
              <a:t>graphited</a:t>
            </a:r>
            <a:r>
              <a:rPr lang="en-US" dirty="0"/>
              <a:t>)</a:t>
            </a:r>
            <a:r>
              <a:rPr lang="en-US" dirty="0" smtClean="0"/>
              <a:t> of </a:t>
            </a:r>
            <a:r>
              <a:rPr lang="en-US" dirty="0" err="1" smtClean="0"/>
              <a:t>graphited</a:t>
            </a:r>
            <a:r>
              <a:rPr lang="en-US" dirty="0" smtClean="0"/>
              <a:t> side look very clean.</a:t>
            </a:r>
          </a:p>
          <a:p>
            <a:pPr algn="l"/>
            <a:r>
              <a:rPr lang="en-US" dirty="0" smtClean="0"/>
              <a:t>D</a:t>
            </a:r>
            <a:r>
              <a:rPr lang="en-US" dirty="0" smtClean="0"/>
              <a:t>irty residuals on opposite side are not easy to remove by hand</a:t>
            </a:r>
          </a:p>
          <a:p>
            <a:pPr algn="l"/>
            <a:endParaRPr lang="en-US" dirty="0"/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25915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36492" y="-230942"/>
            <a:ext cx="7772400" cy="1470025"/>
          </a:xfrm>
        </p:spPr>
        <p:txBody>
          <a:bodyPr/>
          <a:lstStyle/>
          <a:p>
            <a:r>
              <a:rPr lang="en-US" dirty="0" smtClean="0"/>
              <a:t>Sample n.1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IMG_052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8942" y="1054757"/>
            <a:ext cx="7493472" cy="5596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9268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8767" y="-417071"/>
            <a:ext cx="7772400" cy="1470025"/>
          </a:xfrm>
        </p:spPr>
        <p:txBody>
          <a:bodyPr/>
          <a:lstStyle/>
          <a:p>
            <a:r>
              <a:rPr lang="en-US" dirty="0" smtClean="0"/>
              <a:t>Sample n.1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IMG_052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1647" y="1232319"/>
            <a:ext cx="7626211" cy="5696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4638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385671"/>
            <a:ext cx="7772400" cy="1470025"/>
          </a:xfrm>
        </p:spPr>
        <p:txBody>
          <a:bodyPr/>
          <a:lstStyle/>
          <a:p>
            <a:r>
              <a:rPr lang="en-US" dirty="0" smtClean="0"/>
              <a:t>Sample n.1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IMG_052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1600" y="1052688"/>
            <a:ext cx="7772400" cy="5805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7107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05142" y="-436030"/>
            <a:ext cx="7772400" cy="1470025"/>
          </a:xfrm>
        </p:spPr>
        <p:txBody>
          <a:bodyPr/>
          <a:lstStyle/>
          <a:p>
            <a:r>
              <a:rPr lang="en-US" dirty="0" smtClean="0"/>
              <a:t>Sample n.2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IMG_052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21790"/>
            <a:ext cx="8986196" cy="6711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5232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83948" y="-468314"/>
            <a:ext cx="7772400" cy="1470025"/>
          </a:xfrm>
        </p:spPr>
        <p:txBody>
          <a:bodyPr/>
          <a:lstStyle/>
          <a:p>
            <a:r>
              <a:rPr lang="en-US" dirty="0" smtClean="0"/>
              <a:t>Sample n.2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 descr="IMG_052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839116"/>
            <a:ext cx="8038353" cy="6003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8821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565309" y="-426381"/>
            <a:ext cx="7772400" cy="1470025"/>
          </a:xfrm>
        </p:spPr>
        <p:txBody>
          <a:bodyPr/>
          <a:lstStyle/>
          <a:p>
            <a:r>
              <a:rPr lang="en-US" dirty="0" smtClean="0"/>
              <a:t>Sample n.2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 descr="IMG_052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824" y="792344"/>
            <a:ext cx="8083176" cy="603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78736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2861</TotalTime>
  <Words>1219</Words>
  <Application>Microsoft Macintosh PowerPoint</Application>
  <PresentationFormat>On-screen Show (4:3)</PresentationFormat>
  <Paragraphs>136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Tema di Office</vt:lpstr>
      <vt:lpstr>Bakelite surface vs Gap production</vt:lpstr>
      <vt:lpstr>First message about dirty surface</vt:lpstr>
      <vt:lpstr>First set of samples back from Korea</vt:lpstr>
      <vt:lpstr>Sample n.1</vt:lpstr>
      <vt:lpstr>Sample n.1</vt:lpstr>
      <vt:lpstr>Sample n.1</vt:lpstr>
      <vt:lpstr>Sample n.2</vt:lpstr>
      <vt:lpstr>Sample n.2</vt:lpstr>
      <vt:lpstr>Sample n.2</vt:lpstr>
      <vt:lpstr>Sample n.3</vt:lpstr>
      <vt:lpstr>Sample n.3</vt:lpstr>
      <vt:lpstr>Sample n.3</vt:lpstr>
      <vt:lpstr>Sample n.4</vt:lpstr>
      <vt:lpstr>Sample n.4</vt:lpstr>
      <vt:lpstr>Sample n.4</vt:lpstr>
      <vt:lpstr>First set of samples back from Korea</vt:lpstr>
      <vt:lpstr>Trial to detect source of Urethane</vt:lpstr>
      <vt:lpstr>Visit and tests in GT</vt:lpstr>
      <vt:lpstr>Visit and tests in GT (2)</vt:lpstr>
      <vt:lpstr>Request of details (steps)  in Gap procedure</vt:lpstr>
      <vt:lpstr>Request of details (steps)  in Gap procedure</vt:lpstr>
      <vt:lpstr>Second set of samples back from Korea</vt:lpstr>
      <vt:lpstr>Second set of samples back from Korea</vt:lpstr>
      <vt:lpstr>Second set of samples back from Korea</vt:lpstr>
      <vt:lpstr>Second set of samples back from Korea</vt:lpstr>
      <vt:lpstr>Second set of samples back from Korea</vt:lpstr>
      <vt:lpstr>Proposed Strategy to discuss/endorse</vt:lpstr>
      <vt:lpstr>Proposed Strategy to discuss/endorse</vt:lpstr>
      <vt:lpstr>Proposed Strategy to discuss/endorse</vt:lpstr>
    </vt:vector>
  </TitlesOfParts>
  <Manager/>
  <Company> 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Bakelite surface vs Gap production</dc:title>
  <dc:subject/>
  <dc:creator> Salvatore Buontempo</dc:creator>
  <cp:keywords/>
  <dc:description/>
  <cp:lastModifiedBy>Salvatore Buontempo</cp:lastModifiedBy>
  <cp:revision>53</cp:revision>
  <dcterms:created xsi:type="dcterms:W3CDTF">2010-12-01T23:04:17Z</dcterms:created>
  <dcterms:modified xsi:type="dcterms:W3CDTF">2012-02-28T08:39:21Z</dcterms:modified>
  <cp:category/>
</cp:coreProperties>
</file>