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665" r:id="rId2"/>
    <p:sldId id="724" r:id="rId3"/>
    <p:sldId id="732" r:id="rId4"/>
    <p:sldId id="742" r:id="rId5"/>
    <p:sldId id="736" r:id="rId6"/>
    <p:sldId id="739" r:id="rId7"/>
    <p:sldId id="734" r:id="rId8"/>
    <p:sldId id="737" r:id="rId9"/>
    <p:sldId id="738" r:id="rId10"/>
    <p:sldId id="728" r:id="rId11"/>
    <p:sldId id="720" r:id="rId12"/>
    <p:sldId id="721" r:id="rId13"/>
    <p:sldId id="722" r:id="rId14"/>
    <p:sldId id="723" r:id="rId15"/>
    <p:sldId id="733" r:id="rId16"/>
    <p:sldId id="740" r:id="rId17"/>
    <p:sldId id="741" r:id="rId18"/>
    <p:sldId id="713" r:id="rId19"/>
    <p:sldId id="701" r:id="rId20"/>
    <p:sldId id="702" r:id="rId21"/>
    <p:sldId id="710" r:id="rId22"/>
    <p:sldId id="711" r:id="rId23"/>
    <p:sldId id="666" r:id="rId24"/>
    <p:sldId id="700" r:id="rId25"/>
    <p:sldId id="705" r:id="rId26"/>
    <p:sldId id="704" r:id="rId27"/>
    <p:sldId id="688" r:id="rId28"/>
    <p:sldId id="667" r:id="rId29"/>
    <p:sldId id="668" r:id="rId30"/>
    <p:sldId id="669" r:id="rId31"/>
    <p:sldId id="670" r:id="rId32"/>
    <p:sldId id="674" r:id="rId33"/>
    <p:sldId id="675" r:id="rId34"/>
    <p:sldId id="676" r:id="rId35"/>
    <p:sldId id="679" r:id="rId36"/>
    <p:sldId id="680" r:id="rId37"/>
    <p:sldId id="681" r:id="rId38"/>
    <p:sldId id="682" r:id="rId39"/>
    <p:sldId id="699" r:id="rId40"/>
    <p:sldId id="685" r:id="rId41"/>
    <p:sldId id="712" r:id="rId42"/>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0000FF"/>
    <a:srgbClr val="FF6600"/>
    <a:srgbClr val="FF9900"/>
    <a:srgbClr val="FFFF00"/>
    <a:srgbClr val="006600"/>
    <a:srgbClr val="800000"/>
    <a:srgbClr val="660033"/>
    <a:srgbClr val="008000"/>
    <a:srgbClr val="FF33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09" autoAdjust="0"/>
    <p:restoredTop sz="86381" autoAdjust="0"/>
  </p:normalViewPr>
  <p:slideViewPr>
    <p:cSldViewPr>
      <p:cViewPr>
        <p:scale>
          <a:sx n="59" d="100"/>
          <a:sy n="59" d="100"/>
        </p:scale>
        <p:origin x="-756" y="-114"/>
      </p:cViewPr>
      <p:guideLst>
        <p:guide orient="horz" pos="2160"/>
        <p:guide pos="2880"/>
      </p:guideLst>
    </p:cSldViewPr>
  </p:slideViewPr>
  <p:outlineViewPr>
    <p:cViewPr>
      <p:scale>
        <a:sx n="33" d="100"/>
        <a:sy n="33" d="100"/>
      </p:scale>
      <p:origin x="0" y="7344"/>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2007_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2007_Workbook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IN"/>
  <c:chart>
    <c:plotArea>
      <c:layout/>
      <c:barChart>
        <c:barDir val="col"/>
        <c:grouping val="clustered"/>
        <c:ser>
          <c:idx val="0"/>
          <c:order val="0"/>
          <c:tx>
            <c:strRef>
              <c:f>Sheet1!$B$1</c:f>
              <c:strCache>
                <c:ptCount val="1"/>
                <c:pt idx="0">
                  <c:v>RE4/2</c:v>
                </c:pt>
              </c:strCache>
            </c:strRef>
          </c:tx>
          <c:cat>
            <c:strRef>
              <c:f>Sheet1!$A$2:$A$21</c:f>
              <c:strCache>
                <c:ptCount val="20"/>
                <c:pt idx="0">
                  <c:v>RE42-1</c:v>
                </c:pt>
                <c:pt idx="1">
                  <c:v>RE42-2</c:v>
                </c:pt>
                <c:pt idx="2">
                  <c:v>RE42-3</c:v>
                </c:pt>
                <c:pt idx="3">
                  <c:v>RE42-4</c:v>
                </c:pt>
                <c:pt idx="4">
                  <c:v>RE42-5</c:v>
                </c:pt>
                <c:pt idx="5">
                  <c:v>RE43-1</c:v>
                </c:pt>
                <c:pt idx="6">
                  <c:v>RE43-5</c:v>
                </c:pt>
                <c:pt idx="7">
                  <c:v>RE43-7</c:v>
                </c:pt>
                <c:pt idx="8">
                  <c:v>RE43-8</c:v>
                </c:pt>
                <c:pt idx="9">
                  <c:v>RE43-10</c:v>
                </c:pt>
                <c:pt idx="10">
                  <c:v>RE43-9</c:v>
                </c:pt>
                <c:pt idx="11">
                  <c:v>RE43-11</c:v>
                </c:pt>
                <c:pt idx="12">
                  <c:v>RE43-12</c:v>
                </c:pt>
                <c:pt idx="13">
                  <c:v>RE43-13</c:v>
                </c:pt>
                <c:pt idx="14">
                  <c:v>RE43-15</c:v>
                </c:pt>
                <c:pt idx="15">
                  <c:v>RE43-3</c:v>
                </c:pt>
                <c:pt idx="16">
                  <c:v>RE43-4</c:v>
                </c:pt>
                <c:pt idx="17">
                  <c:v>RE43-16</c:v>
                </c:pt>
                <c:pt idx="18">
                  <c:v>RE43-14</c:v>
                </c:pt>
                <c:pt idx="19">
                  <c:v>RE43-17</c:v>
                </c:pt>
              </c:strCache>
            </c:strRef>
          </c:cat>
          <c:val>
            <c:numRef>
              <c:f>Sheet1!$B$2:$B$21</c:f>
              <c:numCache>
                <c:formatCode>General</c:formatCode>
                <c:ptCount val="20"/>
                <c:pt idx="0">
                  <c:v>4.3</c:v>
                </c:pt>
                <c:pt idx="1">
                  <c:v>2.7450000000000001</c:v>
                </c:pt>
                <c:pt idx="2">
                  <c:v>0.33600000000000085</c:v>
                </c:pt>
                <c:pt idx="3">
                  <c:v>2.12</c:v>
                </c:pt>
                <c:pt idx="4">
                  <c:v>2.0949999999999998</c:v>
                </c:pt>
              </c:numCache>
            </c:numRef>
          </c:val>
        </c:ser>
        <c:ser>
          <c:idx val="1"/>
          <c:order val="1"/>
          <c:tx>
            <c:strRef>
              <c:f>Sheet1!$C$1</c:f>
              <c:strCache>
                <c:ptCount val="1"/>
                <c:pt idx="0">
                  <c:v>RE4/3</c:v>
                </c:pt>
              </c:strCache>
            </c:strRef>
          </c:tx>
          <c:cat>
            <c:strRef>
              <c:f>Sheet1!$A$2:$A$21</c:f>
              <c:strCache>
                <c:ptCount val="20"/>
                <c:pt idx="0">
                  <c:v>RE42-1</c:v>
                </c:pt>
                <c:pt idx="1">
                  <c:v>RE42-2</c:v>
                </c:pt>
                <c:pt idx="2">
                  <c:v>RE42-3</c:v>
                </c:pt>
                <c:pt idx="3">
                  <c:v>RE42-4</c:v>
                </c:pt>
                <c:pt idx="4">
                  <c:v>RE42-5</c:v>
                </c:pt>
                <c:pt idx="5">
                  <c:v>RE43-1</c:v>
                </c:pt>
                <c:pt idx="6">
                  <c:v>RE43-5</c:v>
                </c:pt>
                <c:pt idx="7">
                  <c:v>RE43-7</c:v>
                </c:pt>
                <c:pt idx="8">
                  <c:v>RE43-8</c:v>
                </c:pt>
                <c:pt idx="9">
                  <c:v>RE43-10</c:v>
                </c:pt>
                <c:pt idx="10">
                  <c:v>RE43-9</c:v>
                </c:pt>
                <c:pt idx="11">
                  <c:v>RE43-11</c:v>
                </c:pt>
                <c:pt idx="12">
                  <c:v>RE43-12</c:v>
                </c:pt>
                <c:pt idx="13">
                  <c:v>RE43-13</c:v>
                </c:pt>
                <c:pt idx="14">
                  <c:v>RE43-15</c:v>
                </c:pt>
                <c:pt idx="15">
                  <c:v>RE43-3</c:v>
                </c:pt>
                <c:pt idx="16">
                  <c:v>RE43-4</c:v>
                </c:pt>
                <c:pt idx="17">
                  <c:v>RE43-16</c:v>
                </c:pt>
                <c:pt idx="18">
                  <c:v>RE43-14</c:v>
                </c:pt>
                <c:pt idx="19">
                  <c:v>RE43-17</c:v>
                </c:pt>
              </c:strCache>
            </c:strRef>
          </c:cat>
          <c:val>
            <c:numRef>
              <c:f>Sheet1!$C$2:$C$21</c:f>
              <c:numCache>
                <c:formatCode>General</c:formatCode>
                <c:ptCount val="20"/>
                <c:pt idx="5">
                  <c:v>2.8449999999999998</c:v>
                </c:pt>
                <c:pt idx="6">
                  <c:v>0.17700000000000021</c:v>
                </c:pt>
                <c:pt idx="7">
                  <c:v>1.4749999999999972</c:v>
                </c:pt>
                <c:pt idx="8">
                  <c:v>2.19</c:v>
                </c:pt>
                <c:pt idx="9">
                  <c:v>0.45600000000000002</c:v>
                </c:pt>
                <c:pt idx="10">
                  <c:v>7.01</c:v>
                </c:pt>
                <c:pt idx="11">
                  <c:v>8.43</c:v>
                </c:pt>
                <c:pt idx="12">
                  <c:v>5.96</c:v>
                </c:pt>
                <c:pt idx="13">
                  <c:v>4.84</c:v>
                </c:pt>
                <c:pt idx="14">
                  <c:v>0.64900000000000135</c:v>
                </c:pt>
                <c:pt idx="15">
                  <c:v>5.4</c:v>
                </c:pt>
                <c:pt idx="16">
                  <c:v>10.9</c:v>
                </c:pt>
                <c:pt idx="17">
                  <c:v>10.8</c:v>
                </c:pt>
                <c:pt idx="18">
                  <c:v>12.3</c:v>
                </c:pt>
                <c:pt idx="19">
                  <c:v>4.3</c:v>
                </c:pt>
              </c:numCache>
            </c:numRef>
          </c:val>
        </c:ser>
        <c:axId val="72778880"/>
        <c:axId val="72780416"/>
      </c:barChart>
      <c:catAx>
        <c:axId val="72778880"/>
        <c:scaling>
          <c:orientation val="minMax"/>
        </c:scaling>
        <c:axPos val="b"/>
        <c:tickLblPos val="nextTo"/>
        <c:txPr>
          <a:bodyPr/>
          <a:lstStyle/>
          <a:p>
            <a:pPr>
              <a:defRPr b="1"/>
            </a:pPr>
            <a:endParaRPr lang="en-US"/>
          </a:p>
        </c:txPr>
        <c:crossAx val="72780416"/>
        <c:crosses val="autoZero"/>
        <c:auto val="1"/>
        <c:lblAlgn val="ctr"/>
        <c:lblOffset val="100"/>
      </c:catAx>
      <c:valAx>
        <c:axId val="72780416"/>
        <c:scaling>
          <c:orientation val="minMax"/>
        </c:scaling>
        <c:axPos val="l"/>
        <c:majorGridlines/>
        <c:numFmt formatCode="General" sourceLinked="1"/>
        <c:tickLblPos val="nextTo"/>
        <c:txPr>
          <a:bodyPr/>
          <a:lstStyle/>
          <a:p>
            <a:pPr>
              <a:defRPr b="1"/>
            </a:pPr>
            <a:endParaRPr lang="en-US"/>
          </a:p>
        </c:txPr>
        <c:crossAx val="72778880"/>
        <c:crosses val="autoZero"/>
        <c:crossBetween val="between"/>
      </c:valAx>
    </c:plotArea>
    <c:legend>
      <c:legendPos val="r"/>
      <c:layout/>
      <c:txPr>
        <a:bodyPr/>
        <a:lstStyle/>
        <a:p>
          <a:pPr>
            <a:defRPr b="1"/>
          </a:pPr>
          <a:endParaRPr lang="en-US"/>
        </a:p>
      </c:txPr>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IN"/>
  <c:chart>
    <c:plotArea>
      <c:layout/>
      <c:barChart>
        <c:barDir val="col"/>
        <c:grouping val="clustered"/>
        <c:ser>
          <c:idx val="0"/>
          <c:order val="0"/>
          <c:tx>
            <c:strRef>
              <c:f>Sheet1!$B$1</c:f>
              <c:strCache>
                <c:ptCount val="1"/>
                <c:pt idx="0">
                  <c:v>RE4/2</c:v>
                </c:pt>
              </c:strCache>
            </c:strRef>
          </c:tx>
          <c:cat>
            <c:strRef>
              <c:f>Sheet1!$A$2:$A$21</c:f>
              <c:strCache>
                <c:ptCount val="20"/>
                <c:pt idx="0">
                  <c:v>RE42-1</c:v>
                </c:pt>
                <c:pt idx="1">
                  <c:v>RE42-2</c:v>
                </c:pt>
                <c:pt idx="2">
                  <c:v>RE42-3</c:v>
                </c:pt>
                <c:pt idx="3">
                  <c:v>RE42-4</c:v>
                </c:pt>
                <c:pt idx="4">
                  <c:v>RE42-5</c:v>
                </c:pt>
                <c:pt idx="5">
                  <c:v>RE43-1</c:v>
                </c:pt>
                <c:pt idx="6">
                  <c:v>RE43-5</c:v>
                </c:pt>
                <c:pt idx="7">
                  <c:v>RE43-7</c:v>
                </c:pt>
                <c:pt idx="8">
                  <c:v>RE43-8</c:v>
                </c:pt>
                <c:pt idx="9">
                  <c:v>RE43-10</c:v>
                </c:pt>
                <c:pt idx="10">
                  <c:v>RE43-9</c:v>
                </c:pt>
                <c:pt idx="11">
                  <c:v>RE43-11</c:v>
                </c:pt>
                <c:pt idx="12">
                  <c:v>RE43-12</c:v>
                </c:pt>
                <c:pt idx="13">
                  <c:v>RE43-13</c:v>
                </c:pt>
                <c:pt idx="14">
                  <c:v>RE43-15</c:v>
                </c:pt>
                <c:pt idx="15">
                  <c:v>RE43-3</c:v>
                </c:pt>
                <c:pt idx="16">
                  <c:v>RE43-4</c:v>
                </c:pt>
                <c:pt idx="17">
                  <c:v>RE43-16</c:v>
                </c:pt>
                <c:pt idx="18">
                  <c:v>RE43-14</c:v>
                </c:pt>
                <c:pt idx="19">
                  <c:v>RE43-17</c:v>
                </c:pt>
              </c:strCache>
            </c:strRef>
          </c:cat>
          <c:val>
            <c:numRef>
              <c:f>Sheet1!$B$2:$B$21</c:f>
              <c:numCache>
                <c:formatCode>General</c:formatCode>
                <c:ptCount val="20"/>
                <c:pt idx="0">
                  <c:v>7.88</c:v>
                </c:pt>
                <c:pt idx="1">
                  <c:v>5.03</c:v>
                </c:pt>
                <c:pt idx="2">
                  <c:v>0.62000000000000099</c:v>
                </c:pt>
                <c:pt idx="3">
                  <c:v>3.8899999999999997</c:v>
                </c:pt>
                <c:pt idx="4">
                  <c:v>3.84</c:v>
                </c:pt>
              </c:numCache>
            </c:numRef>
          </c:val>
        </c:ser>
        <c:ser>
          <c:idx val="1"/>
          <c:order val="1"/>
          <c:tx>
            <c:strRef>
              <c:f>Sheet1!$C$1</c:f>
              <c:strCache>
                <c:ptCount val="1"/>
                <c:pt idx="0">
                  <c:v>RE4/3</c:v>
                </c:pt>
              </c:strCache>
            </c:strRef>
          </c:tx>
          <c:cat>
            <c:strRef>
              <c:f>Sheet1!$A$2:$A$21</c:f>
              <c:strCache>
                <c:ptCount val="20"/>
                <c:pt idx="0">
                  <c:v>RE42-1</c:v>
                </c:pt>
                <c:pt idx="1">
                  <c:v>RE42-2</c:v>
                </c:pt>
                <c:pt idx="2">
                  <c:v>RE42-3</c:v>
                </c:pt>
                <c:pt idx="3">
                  <c:v>RE42-4</c:v>
                </c:pt>
                <c:pt idx="4">
                  <c:v>RE42-5</c:v>
                </c:pt>
                <c:pt idx="5">
                  <c:v>RE43-1</c:v>
                </c:pt>
                <c:pt idx="6">
                  <c:v>RE43-5</c:v>
                </c:pt>
                <c:pt idx="7">
                  <c:v>RE43-7</c:v>
                </c:pt>
                <c:pt idx="8">
                  <c:v>RE43-8</c:v>
                </c:pt>
                <c:pt idx="9">
                  <c:v>RE43-10</c:v>
                </c:pt>
                <c:pt idx="10">
                  <c:v>RE43-9</c:v>
                </c:pt>
                <c:pt idx="11">
                  <c:v>RE43-11</c:v>
                </c:pt>
                <c:pt idx="12">
                  <c:v>RE43-12</c:v>
                </c:pt>
                <c:pt idx="13">
                  <c:v>RE43-13</c:v>
                </c:pt>
                <c:pt idx="14">
                  <c:v>RE43-15</c:v>
                </c:pt>
                <c:pt idx="15">
                  <c:v>RE43-3</c:v>
                </c:pt>
                <c:pt idx="16">
                  <c:v>RE43-4</c:v>
                </c:pt>
                <c:pt idx="17">
                  <c:v>RE43-16</c:v>
                </c:pt>
                <c:pt idx="18">
                  <c:v>RE43-14</c:v>
                </c:pt>
                <c:pt idx="19">
                  <c:v>RE43-17</c:v>
                </c:pt>
              </c:strCache>
            </c:strRef>
          </c:cat>
          <c:val>
            <c:numRef>
              <c:f>Sheet1!$C$2:$C$21</c:f>
              <c:numCache>
                <c:formatCode>General</c:formatCode>
                <c:ptCount val="20"/>
                <c:pt idx="5">
                  <c:v>6.17</c:v>
                </c:pt>
                <c:pt idx="6">
                  <c:v>0.38000000000000056</c:v>
                </c:pt>
                <c:pt idx="7">
                  <c:v>3.2</c:v>
                </c:pt>
                <c:pt idx="8">
                  <c:v>4.75</c:v>
                </c:pt>
                <c:pt idx="9">
                  <c:v>0.99</c:v>
                </c:pt>
                <c:pt idx="10">
                  <c:v>15.19</c:v>
                </c:pt>
                <c:pt idx="11">
                  <c:v>18.27</c:v>
                </c:pt>
                <c:pt idx="12">
                  <c:v>12.92</c:v>
                </c:pt>
                <c:pt idx="13">
                  <c:v>10.49</c:v>
                </c:pt>
                <c:pt idx="14">
                  <c:v>1.41</c:v>
                </c:pt>
                <c:pt idx="15">
                  <c:v>11.7</c:v>
                </c:pt>
                <c:pt idx="16">
                  <c:v>23.62</c:v>
                </c:pt>
                <c:pt idx="17">
                  <c:v>23.4</c:v>
                </c:pt>
                <c:pt idx="18">
                  <c:v>26.650000000000031</c:v>
                </c:pt>
                <c:pt idx="19">
                  <c:v>9.32</c:v>
                </c:pt>
              </c:numCache>
            </c:numRef>
          </c:val>
        </c:ser>
        <c:axId val="83726336"/>
        <c:axId val="83727872"/>
      </c:barChart>
      <c:catAx>
        <c:axId val="83726336"/>
        <c:scaling>
          <c:orientation val="minMax"/>
        </c:scaling>
        <c:axPos val="b"/>
        <c:tickLblPos val="nextTo"/>
        <c:txPr>
          <a:bodyPr/>
          <a:lstStyle/>
          <a:p>
            <a:pPr>
              <a:defRPr b="1"/>
            </a:pPr>
            <a:endParaRPr lang="en-US"/>
          </a:p>
        </c:txPr>
        <c:crossAx val="83727872"/>
        <c:crosses val="autoZero"/>
        <c:auto val="1"/>
        <c:lblAlgn val="ctr"/>
        <c:lblOffset val="100"/>
      </c:catAx>
      <c:valAx>
        <c:axId val="83727872"/>
        <c:scaling>
          <c:orientation val="minMax"/>
        </c:scaling>
        <c:axPos val="l"/>
        <c:majorGridlines/>
        <c:numFmt formatCode="General" sourceLinked="1"/>
        <c:tickLblPos val="nextTo"/>
        <c:txPr>
          <a:bodyPr/>
          <a:lstStyle/>
          <a:p>
            <a:pPr>
              <a:defRPr b="1"/>
            </a:pPr>
            <a:endParaRPr lang="en-US"/>
          </a:p>
        </c:txPr>
        <c:crossAx val="83726336"/>
        <c:crosses val="autoZero"/>
        <c:crossBetween val="between"/>
      </c:valAx>
    </c:plotArea>
    <c:legend>
      <c:legendPos val="r"/>
      <c:layout/>
      <c:txPr>
        <a:bodyPr/>
        <a:lstStyle/>
        <a:p>
          <a:pPr>
            <a:defRPr b="1"/>
          </a:pPr>
          <a:endParaRPr lang="en-US"/>
        </a:p>
      </c:txPr>
    </c:legend>
    <c:plotVisOnly val="1"/>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IN"/>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9E2E6F85-C040-43D2-946C-62A63A1072A7}" type="datetimeFigureOut">
              <a:rPr lang="en-US" smtClean="0"/>
              <a:pPr/>
              <a:t>11/11/2012</a:t>
            </a:fld>
            <a:endParaRPr lang="en-IN"/>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IN"/>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IN"/>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E2D4A8F1-3BF4-453D-A634-5BC9A30EA5BD}"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r>
              <a:rPr lang="en-US" smtClean="0"/>
              <a:t>L. M. Pant</a:t>
            </a:r>
            <a:endParaRPr lang="en-IN"/>
          </a:p>
        </p:txBody>
      </p:sp>
      <p:sp>
        <p:nvSpPr>
          <p:cNvPr id="5" name="Footer Placeholder 4"/>
          <p:cNvSpPr>
            <a:spLocks noGrp="1"/>
          </p:cNvSpPr>
          <p:nvPr>
            <p:ph type="ftr" sz="quarter" idx="11"/>
          </p:nvPr>
        </p:nvSpPr>
        <p:spPr/>
        <p:txBody>
          <a:bodyPr/>
          <a:lstStyle/>
          <a:p>
            <a:r>
              <a:rPr lang="en-IN" smtClean="0"/>
              <a:t>RE Workshop, 19/11/12</a:t>
            </a:r>
            <a:endParaRPr lang="en-IN"/>
          </a:p>
        </p:txBody>
      </p:sp>
      <p:sp>
        <p:nvSpPr>
          <p:cNvPr id="6" name="Slide Number Placeholder 5"/>
          <p:cNvSpPr>
            <a:spLocks noGrp="1"/>
          </p:cNvSpPr>
          <p:nvPr>
            <p:ph type="sldNum" sz="quarter" idx="12"/>
          </p:nvPr>
        </p:nvSpPr>
        <p:spPr/>
        <p:txBody>
          <a:bodyPr/>
          <a:lstStyle/>
          <a:p>
            <a:fld id="{918CB686-FFCB-4C86-B9F6-4741350E6E79}"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r>
              <a:rPr lang="en-US" smtClean="0"/>
              <a:t>L. M. Pant</a:t>
            </a:r>
            <a:endParaRPr lang="en-IN"/>
          </a:p>
        </p:txBody>
      </p:sp>
      <p:sp>
        <p:nvSpPr>
          <p:cNvPr id="5" name="Footer Placeholder 4"/>
          <p:cNvSpPr>
            <a:spLocks noGrp="1"/>
          </p:cNvSpPr>
          <p:nvPr>
            <p:ph type="ftr" sz="quarter" idx="11"/>
          </p:nvPr>
        </p:nvSpPr>
        <p:spPr/>
        <p:txBody>
          <a:bodyPr/>
          <a:lstStyle/>
          <a:p>
            <a:r>
              <a:rPr lang="en-IN" smtClean="0"/>
              <a:t>RE Workshop, 19/11/12</a:t>
            </a:r>
            <a:endParaRPr lang="en-IN"/>
          </a:p>
        </p:txBody>
      </p:sp>
      <p:sp>
        <p:nvSpPr>
          <p:cNvPr id="6" name="Slide Number Placeholder 5"/>
          <p:cNvSpPr>
            <a:spLocks noGrp="1"/>
          </p:cNvSpPr>
          <p:nvPr>
            <p:ph type="sldNum" sz="quarter" idx="12"/>
          </p:nvPr>
        </p:nvSpPr>
        <p:spPr/>
        <p:txBody>
          <a:bodyPr/>
          <a:lstStyle/>
          <a:p>
            <a:fld id="{918CB686-FFCB-4C86-B9F6-4741350E6E79}"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r>
              <a:rPr lang="en-US" smtClean="0"/>
              <a:t>L. M. Pant</a:t>
            </a:r>
            <a:endParaRPr lang="en-IN"/>
          </a:p>
        </p:txBody>
      </p:sp>
      <p:sp>
        <p:nvSpPr>
          <p:cNvPr id="5" name="Footer Placeholder 4"/>
          <p:cNvSpPr>
            <a:spLocks noGrp="1"/>
          </p:cNvSpPr>
          <p:nvPr>
            <p:ph type="ftr" sz="quarter" idx="11"/>
          </p:nvPr>
        </p:nvSpPr>
        <p:spPr/>
        <p:txBody>
          <a:bodyPr/>
          <a:lstStyle/>
          <a:p>
            <a:r>
              <a:rPr lang="en-IN" smtClean="0"/>
              <a:t>RE Workshop, 19/11/12</a:t>
            </a:r>
            <a:endParaRPr lang="en-IN"/>
          </a:p>
        </p:txBody>
      </p:sp>
      <p:sp>
        <p:nvSpPr>
          <p:cNvPr id="6" name="Slide Number Placeholder 5"/>
          <p:cNvSpPr>
            <a:spLocks noGrp="1"/>
          </p:cNvSpPr>
          <p:nvPr>
            <p:ph type="sldNum" sz="quarter" idx="12"/>
          </p:nvPr>
        </p:nvSpPr>
        <p:spPr/>
        <p:txBody>
          <a:bodyPr/>
          <a:lstStyle/>
          <a:p>
            <a:fld id="{918CB686-FFCB-4C86-B9F6-4741350E6E79}"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r>
              <a:rPr lang="en-US" smtClean="0"/>
              <a:t>L. M. Pant</a:t>
            </a:r>
            <a:endParaRPr lang="en-IN"/>
          </a:p>
        </p:txBody>
      </p:sp>
      <p:sp>
        <p:nvSpPr>
          <p:cNvPr id="5" name="Footer Placeholder 4"/>
          <p:cNvSpPr>
            <a:spLocks noGrp="1"/>
          </p:cNvSpPr>
          <p:nvPr>
            <p:ph type="ftr" sz="quarter" idx="11"/>
          </p:nvPr>
        </p:nvSpPr>
        <p:spPr/>
        <p:txBody>
          <a:bodyPr/>
          <a:lstStyle/>
          <a:p>
            <a:r>
              <a:rPr lang="en-IN" smtClean="0"/>
              <a:t>RE Workshop, 19/11/12</a:t>
            </a:r>
            <a:endParaRPr lang="en-IN"/>
          </a:p>
        </p:txBody>
      </p:sp>
      <p:sp>
        <p:nvSpPr>
          <p:cNvPr id="6" name="Slide Number Placeholder 5"/>
          <p:cNvSpPr>
            <a:spLocks noGrp="1"/>
          </p:cNvSpPr>
          <p:nvPr>
            <p:ph type="sldNum" sz="quarter" idx="12"/>
          </p:nvPr>
        </p:nvSpPr>
        <p:spPr/>
        <p:txBody>
          <a:bodyPr/>
          <a:lstStyle/>
          <a:p>
            <a:fld id="{918CB686-FFCB-4C86-B9F6-4741350E6E79}"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L. M. Pant</a:t>
            </a:r>
            <a:endParaRPr lang="en-IN"/>
          </a:p>
        </p:txBody>
      </p:sp>
      <p:sp>
        <p:nvSpPr>
          <p:cNvPr id="5" name="Footer Placeholder 4"/>
          <p:cNvSpPr>
            <a:spLocks noGrp="1"/>
          </p:cNvSpPr>
          <p:nvPr>
            <p:ph type="ftr" sz="quarter" idx="11"/>
          </p:nvPr>
        </p:nvSpPr>
        <p:spPr/>
        <p:txBody>
          <a:bodyPr/>
          <a:lstStyle/>
          <a:p>
            <a:r>
              <a:rPr lang="en-IN" smtClean="0"/>
              <a:t>RE Workshop, 19/11/12</a:t>
            </a:r>
            <a:endParaRPr lang="en-IN"/>
          </a:p>
        </p:txBody>
      </p:sp>
      <p:sp>
        <p:nvSpPr>
          <p:cNvPr id="6" name="Slide Number Placeholder 5"/>
          <p:cNvSpPr>
            <a:spLocks noGrp="1"/>
          </p:cNvSpPr>
          <p:nvPr>
            <p:ph type="sldNum" sz="quarter" idx="12"/>
          </p:nvPr>
        </p:nvSpPr>
        <p:spPr/>
        <p:txBody>
          <a:bodyPr/>
          <a:lstStyle/>
          <a:p>
            <a:fld id="{918CB686-FFCB-4C86-B9F6-4741350E6E79}"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r>
              <a:rPr lang="en-US" smtClean="0"/>
              <a:t>L. M. Pant</a:t>
            </a:r>
            <a:endParaRPr lang="en-IN"/>
          </a:p>
        </p:txBody>
      </p:sp>
      <p:sp>
        <p:nvSpPr>
          <p:cNvPr id="6" name="Footer Placeholder 5"/>
          <p:cNvSpPr>
            <a:spLocks noGrp="1"/>
          </p:cNvSpPr>
          <p:nvPr>
            <p:ph type="ftr" sz="quarter" idx="11"/>
          </p:nvPr>
        </p:nvSpPr>
        <p:spPr/>
        <p:txBody>
          <a:bodyPr/>
          <a:lstStyle/>
          <a:p>
            <a:r>
              <a:rPr lang="en-IN" smtClean="0"/>
              <a:t>RE Workshop, 19/11/12</a:t>
            </a:r>
            <a:endParaRPr lang="en-IN"/>
          </a:p>
        </p:txBody>
      </p:sp>
      <p:sp>
        <p:nvSpPr>
          <p:cNvPr id="7" name="Slide Number Placeholder 6"/>
          <p:cNvSpPr>
            <a:spLocks noGrp="1"/>
          </p:cNvSpPr>
          <p:nvPr>
            <p:ph type="sldNum" sz="quarter" idx="12"/>
          </p:nvPr>
        </p:nvSpPr>
        <p:spPr/>
        <p:txBody>
          <a:bodyPr/>
          <a:lstStyle/>
          <a:p>
            <a:fld id="{918CB686-FFCB-4C86-B9F6-4741350E6E79}"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r>
              <a:rPr lang="en-US" smtClean="0"/>
              <a:t>L. M. Pant</a:t>
            </a:r>
            <a:endParaRPr lang="en-IN"/>
          </a:p>
        </p:txBody>
      </p:sp>
      <p:sp>
        <p:nvSpPr>
          <p:cNvPr id="8" name="Footer Placeholder 7"/>
          <p:cNvSpPr>
            <a:spLocks noGrp="1"/>
          </p:cNvSpPr>
          <p:nvPr>
            <p:ph type="ftr" sz="quarter" idx="11"/>
          </p:nvPr>
        </p:nvSpPr>
        <p:spPr/>
        <p:txBody>
          <a:bodyPr/>
          <a:lstStyle/>
          <a:p>
            <a:r>
              <a:rPr lang="en-IN" smtClean="0"/>
              <a:t>RE Workshop, 19/11/12</a:t>
            </a:r>
            <a:endParaRPr lang="en-IN"/>
          </a:p>
        </p:txBody>
      </p:sp>
      <p:sp>
        <p:nvSpPr>
          <p:cNvPr id="9" name="Slide Number Placeholder 8"/>
          <p:cNvSpPr>
            <a:spLocks noGrp="1"/>
          </p:cNvSpPr>
          <p:nvPr>
            <p:ph type="sldNum" sz="quarter" idx="12"/>
          </p:nvPr>
        </p:nvSpPr>
        <p:spPr/>
        <p:txBody>
          <a:bodyPr/>
          <a:lstStyle/>
          <a:p>
            <a:fld id="{918CB686-FFCB-4C86-B9F6-4741350E6E79}"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r>
              <a:rPr lang="en-US" smtClean="0"/>
              <a:t>L. M. Pant</a:t>
            </a:r>
            <a:endParaRPr lang="en-IN"/>
          </a:p>
        </p:txBody>
      </p:sp>
      <p:sp>
        <p:nvSpPr>
          <p:cNvPr id="4" name="Footer Placeholder 3"/>
          <p:cNvSpPr>
            <a:spLocks noGrp="1"/>
          </p:cNvSpPr>
          <p:nvPr>
            <p:ph type="ftr" sz="quarter" idx="11"/>
          </p:nvPr>
        </p:nvSpPr>
        <p:spPr/>
        <p:txBody>
          <a:bodyPr/>
          <a:lstStyle/>
          <a:p>
            <a:r>
              <a:rPr lang="en-IN" smtClean="0"/>
              <a:t>RE Workshop, 19/11/12</a:t>
            </a:r>
            <a:endParaRPr lang="en-IN"/>
          </a:p>
        </p:txBody>
      </p:sp>
      <p:sp>
        <p:nvSpPr>
          <p:cNvPr id="5" name="Slide Number Placeholder 4"/>
          <p:cNvSpPr>
            <a:spLocks noGrp="1"/>
          </p:cNvSpPr>
          <p:nvPr>
            <p:ph type="sldNum" sz="quarter" idx="12"/>
          </p:nvPr>
        </p:nvSpPr>
        <p:spPr/>
        <p:txBody>
          <a:bodyPr/>
          <a:lstStyle/>
          <a:p>
            <a:fld id="{918CB686-FFCB-4C86-B9F6-4741350E6E79}"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L. M. Pant</a:t>
            </a:r>
            <a:endParaRPr lang="en-IN"/>
          </a:p>
        </p:txBody>
      </p:sp>
      <p:sp>
        <p:nvSpPr>
          <p:cNvPr id="3" name="Footer Placeholder 2"/>
          <p:cNvSpPr>
            <a:spLocks noGrp="1"/>
          </p:cNvSpPr>
          <p:nvPr>
            <p:ph type="ftr" sz="quarter" idx="11"/>
          </p:nvPr>
        </p:nvSpPr>
        <p:spPr/>
        <p:txBody>
          <a:bodyPr/>
          <a:lstStyle/>
          <a:p>
            <a:r>
              <a:rPr lang="en-IN" smtClean="0"/>
              <a:t>RE Workshop, 19/11/12</a:t>
            </a:r>
            <a:endParaRPr lang="en-IN"/>
          </a:p>
        </p:txBody>
      </p:sp>
      <p:sp>
        <p:nvSpPr>
          <p:cNvPr id="4" name="Slide Number Placeholder 3"/>
          <p:cNvSpPr>
            <a:spLocks noGrp="1"/>
          </p:cNvSpPr>
          <p:nvPr>
            <p:ph type="sldNum" sz="quarter" idx="12"/>
          </p:nvPr>
        </p:nvSpPr>
        <p:spPr/>
        <p:txBody>
          <a:bodyPr/>
          <a:lstStyle/>
          <a:p>
            <a:fld id="{918CB686-FFCB-4C86-B9F6-4741350E6E79}"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L. M. Pant</a:t>
            </a:r>
            <a:endParaRPr lang="en-IN"/>
          </a:p>
        </p:txBody>
      </p:sp>
      <p:sp>
        <p:nvSpPr>
          <p:cNvPr id="6" name="Footer Placeholder 5"/>
          <p:cNvSpPr>
            <a:spLocks noGrp="1"/>
          </p:cNvSpPr>
          <p:nvPr>
            <p:ph type="ftr" sz="quarter" idx="11"/>
          </p:nvPr>
        </p:nvSpPr>
        <p:spPr/>
        <p:txBody>
          <a:bodyPr/>
          <a:lstStyle/>
          <a:p>
            <a:r>
              <a:rPr lang="en-IN" smtClean="0"/>
              <a:t>RE Workshop, 19/11/12</a:t>
            </a:r>
            <a:endParaRPr lang="en-IN"/>
          </a:p>
        </p:txBody>
      </p:sp>
      <p:sp>
        <p:nvSpPr>
          <p:cNvPr id="7" name="Slide Number Placeholder 6"/>
          <p:cNvSpPr>
            <a:spLocks noGrp="1"/>
          </p:cNvSpPr>
          <p:nvPr>
            <p:ph type="sldNum" sz="quarter" idx="12"/>
          </p:nvPr>
        </p:nvSpPr>
        <p:spPr/>
        <p:txBody>
          <a:bodyPr/>
          <a:lstStyle/>
          <a:p>
            <a:fld id="{918CB686-FFCB-4C86-B9F6-4741350E6E79}"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L. M. Pant</a:t>
            </a:r>
            <a:endParaRPr lang="en-IN"/>
          </a:p>
        </p:txBody>
      </p:sp>
      <p:sp>
        <p:nvSpPr>
          <p:cNvPr id="6" name="Footer Placeholder 5"/>
          <p:cNvSpPr>
            <a:spLocks noGrp="1"/>
          </p:cNvSpPr>
          <p:nvPr>
            <p:ph type="ftr" sz="quarter" idx="11"/>
          </p:nvPr>
        </p:nvSpPr>
        <p:spPr/>
        <p:txBody>
          <a:bodyPr/>
          <a:lstStyle/>
          <a:p>
            <a:r>
              <a:rPr lang="en-IN" smtClean="0"/>
              <a:t>RE Workshop, 19/11/12</a:t>
            </a:r>
            <a:endParaRPr lang="en-IN"/>
          </a:p>
        </p:txBody>
      </p:sp>
      <p:sp>
        <p:nvSpPr>
          <p:cNvPr id="7" name="Slide Number Placeholder 6"/>
          <p:cNvSpPr>
            <a:spLocks noGrp="1"/>
          </p:cNvSpPr>
          <p:nvPr>
            <p:ph type="sldNum" sz="quarter" idx="12"/>
          </p:nvPr>
        </p:nvSpPr>
        <p:spPr/>
        <p:txBody>
          <a:bodyPr/>
          <a:lstStyle/>
          <a:p>
            <a:fld id="{918CB686-FFCB-4C86-B9F6-4741350E6E79}"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L. M. Pant</a:t>
            </a:r>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N" smtClean="0"/>
              <a:t>RE Workshop, 19/11/12</a:t>
            </a:r>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8CB686-FFCB-4C86-B9F6-4741350E6E79}"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7"/>
          <p:cNvSpPr>
            <a:spLocks noGrp="1"/>
          </p:cNvSpPr>
          <p:nvPr>
            <p:ph type="dt" sz="half" idx="10"/>
          </p:nvPr>
        </p:nvSpPr>
        <p:spPr>
          <a:xfrm>
            <a:off x="457200" y="6381328"/>
            <a:ext cx="2133600" cy="365125"/>
          </a:xfrm>
        </p:spPr>
        <p:txBody>
          <a:bodyPr/>
          <a:lstStyle/>
          <a:p>
            <a:r>
              <a:rPr lang="en-US" sz="1400" b="1" smtClean="0">
                <a:solidFill>
                  <a:srgbClr val="003300"/>
                </a:solidFill>
              </a:rPr>
              <a:t>L. M. Pant</a:t>
            </a:r>
            <a:endParaRPr lang="en-IN" sz="1400" b="1">
              <a:solidFill>
                <a:srgbClr val="003300"/>
              </a:solidFill>
            </a:endParaRPr>
          </a:p>
        </p:txBody>
      </p:sp>
      <p:sp>
        <p:nvSpPr>
          <p:cNvPr id="9" name="Slide Number Placeholder 8"/>
          <p:cNvSpPr>
            <a:spLocks noGrp="1"/>
          </p:cNvSpPr>
          <p:nvPr>
            <p:ph type="sldNum" sz="quarter" idx="12"/>
          </p:nvPr>
        </p:nvSpPr>
        <p:spPr>
          <a:xfrm>
            <a:off x="6553200" y="6381328"/>
            <a:ext cx="2133600" cy="365125"/>
          </a:xfrm>
        </p:spPr>
        <p:txBody>
          <a:bodyPr/>
          <a:lstStyle/>
          <a:p>
            <a:fld id="{918CB686-FFCB-4C86-B9F6-4741350E6E79}" type="slidenum">
              <a:rPr lang="en-IN" sz="1400" b="1" smtClean="0">
                <a:solidFill>
                  <a:srgbClr val="003300"/>
                </a:solidFill>
              </a:rPr>
              <a:pPr/>
              <a:t>1</a:t>
            </a:fld>
            <a:endParaRPr lang="en-IN" sz="1400" b="1">
              <a:solidFill>
                <a:srgbClr val="003300"/>
              </a:solidFill>
            </a:endParaRPr>
          </a:p>
        </p:txBody>
      </p:sp>
      <p:sp>
        <p:nvSpPr>
          <p:cNvPr id="10" name="Footer Placeholder 9"/>
          <p:cNvSpPr>
            <a:spLocks noGrp="1"/>
          </p:cNvSpPr>
          <p:nvPr>
            <p:ph type="ftr" sz="quarter" idx="11"/>
          </p:nvPr>
        </p:nvSpPr>
        <p:spPr>
          <a:xfrm>
            <a:off x="3124200" y="6408712"/>
            <a:ext cx="3536032" cy="357634"/>
          </a:xfrm>
        </p:spPr>
        <p:txBody>
          <a:bodyPr/>
          <a:lstStyle/>
          <a:p>
            <a:r>
              <a:rPr lang="en-IN" sz="1400" b="1" smtClean="0">
                <a:solidFill>
                  <a:srgbClr val="003300"/>
                </a:solidFill>
              </a:rPr>
              <a:t>RE Workshop, 19/11/12</a:t>
            </a:r>
            <a:endParaRPr lang="en-IN" sz="1400" b="1" dirty="0">
              <a:solidFill>
                <a:srgbClr val="003300"/>
              </a:solidFill>
            </a:endParaRPr>
          </a:p>
        </p:txBody>
      </p:sp>
      <p:pic>
        <p:nvPicPr>
          <p:cNvPr id="11" name="Picture 7" descr="_8812875725.jpg"/>
          <p:cNvPicPr>
            <a:picLocks noChangeAspect="1"/>
          </p:cNvPicPr>
          <p:nvPr/>
        </p:nvPicPr>
        <p:blipFill>
          <a:blip r:embed="rId2" cstate="print"/>
          <a:srcRect/>
          <a:stretch>
            <a:fillRect/>
          </a:stretch>
        </p:blipFill>
        <p:spPr bwMode="auto">
          <a:xfrm>
            <a:off x="3635896" y="0"/>
            <a:ext cx="1844824" cy="1844824"/>
          </a:xfrm>
          <a:prstGeom prst="rect">
            <a:avLst/>
          </a:prstGeom>
          <a:noFill/>
          <a:ln w="9525">
            <a:noFill/>
            <a:miter lim="800000"/>
            <a:headEnd/>
            <a:tailEnd/>
          </a:ln>
        </p:spPr>
      </p:pic>
      <p:sp>
        <p:nvSpPr>
          <p:cNvPr id="12" name="Rounded Rectangle 11"/>
          <p:cNvSpPr/>
          <p:nvPr/>
        </p:nvSpPr>
        <p:spPr>
          <a:xfrm>
            <a:off x="107504" y="1916832"/>
            <a:ext cx="8964488" cy="1008112"/>
          </a:xfrm>
          <a:prstGeom prst="roundRect">
            <a:avLst/>
          </a:prstGeom>
          <a:solidFill>
            <a:srgbClr val="0000FF"/>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Validation of RE4 Cu cooling systems </a:t>
            </a:r>
          </a:p>
          <a:p>
            <a:pPr algn="ctr"/>
            <a:r>
              <a:rPr lang="en-US" sz="3200" b="1" dirty="0" smtClean="0"/>
              <a:t>for mass production</a:t>
            </a:r>
            <a:endParaRPr lang="en-IN" sz="3200" b="1" dirty="0"/>
          </a:p>
        </p:txBody>
      </p:sp>
      <p:sp>
        <p:nvSpPr>
          <p:cNvPr id="14" name="Rectangle 2"/>
          <p:cNvSpPr>
            <a:spLocks noChangeArrowheads="1"/>
          </p:cNvSpPr>
          <p:nvPr/>
        </p:nvSpPr>
        <p:spPr bwMode="auto">
          <a:xfrm>
            <a:off x="142844" y="3072730"/>
            <a:ext cx="8786874" cy="3247043"/>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FF"/>
                </a:solidFill>
                <a:effectLst/>
                <a:ea typeface="Times New Roman" pitchFamily="18" charset="0"/>
                <a:cs typeface="Arial" pitchFamily="34" charset="0"/>
              </a:rPr>
              <a:t>L. M. Pant</a:t>
            </a:r>
            <a:r>
              <a:rPr kumimoji="0" lang="en-US" sz="2400" b="1" i="0" u="none" strike="noStrike" cap="none" normalizeH="0" baseline="30000" dirty="0" smtClean="0">
                <a:ln>
                  <a:noFill/>
                </a:ln>
                <a:solidFill>
                  <a:srgbClr val="0000FF"/>
                </a:solidFill>
                <a:effectLst/>
                <a:ea typeface="Times New Roman" pitchFamily="18" charset="0"/>
                <a:cs typeface="Arial" pitchFamily="34" charset="0"/>
              </a:rPr>
              <a:t>1,*</a:t>
            </a:r>
            <a:r>
              <a:rPr kumimoji="0" lang="en-US" sz="2400" b="1" i="0" u="none" strike="noStrike" cap="none" normalizeH="0" baseline="0" dirty="0" smtClean="0">
                <a:ln>
                  <a:noFill/>
                </a:ln>
                <a:solidFill>
                  <a:srgbClr val="0000FF"/>
                </a:solidFill>
                <a:effectLst/>
                <a:ea typeface="Times New Roman" pitchFamily="18" charset="0"/>
                <a:cs typeface="Arial" pitchFamily="34" charset="0"/>
              </a:rPr>
              <a:t>, Manish Kumar</a:t>
            </a:r>
            <a:r>
              <a:rPr kumimoji="0" lang="en-US" sz="2400" b="1" i="0" u="none" strike="noStrike" cap="none" normalizeH="0" baseline="30000" dirty="0" smtClean="0">
                <a:ln>
                  <a:noFill/>
                </a:ln>
                <a:solidFill>
                  <a:srgbClr val="0000FF"/>
                </a:solidFill>
                <a:effectLst/>
                <a:ea typeface="Times New Roman" pitchFamily="18" charset="0"/>
                <a:cs typeface="Arial" pitchFamily="34" charset="0"/>
              </a:rPr>
              <a:t>2</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30000" dirty="0" smtClean="0">
              <a:ln>
                <a:noFill/>
              </a:ln>
              <a:solidFill>
                <a:srgbClr val="0000FF"/>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1" u="none" strike="noStrike" cap="none" normalizeH="0" baseline="30000" dirty="0" smtClean="0">
                <a:ln>
                  <a:noFill/>
                </a:ln>
                <a:solidFill>
                  <a:srgbClr val="0000FF"/>
                </a:solidFill>
                <a:effectLst/>
                <a:cs typeface="Times New Roman" pitchFamily="18" charset="0"/>
              </a:rPr>
              <a:t>1</a:t>
            </a:r>
            <a:r>
              <a:rPr kumimoji="0" lang="en-US" sz="2400" b="1" i="1" u="none" strike="noStrike" cap="none" normalizeH="0" baseline="0" dirty="0" smtClean="0">
                <a:ln>
                  <a:noFill/>
                </a:ln>
                <a:solidFill>
                  <a:srgbClr val="0000FF"/>
                </a:solidFill>
                <a:effectLst/>
                <a:cs typeface="Times New Roman" pitchFamily="18" charset="0"/>
              </a:rPr>
              <a:t>Nuclear Physics Division</a:t>
            </a:r>
          </a:p>
          <a:p>
            <a:pPr marL="0" marR="0" lvl="0" indent="0" algn="ctr" defTabSz="914400" rtl="0" eaLnBrk="0" fontAlgn="base" latinLnBrk="0" hangingPunct="0">
              <a:lnSpc>
                <a:spcPct val="100000"/>
              </a:lnSpc>
              <a:spcBef>
                <a:spcPct val="0"/>
              </a:spcBef>
              <a:spcAft>
                <a:spcPct val="0"/>
              </a:spcAft>
              <a:buClrTx/>
              <a:buSzTx/>
              <a:buFontTx/>
              <a:buNone/>
              <a:tabLst/>
            </a:pPr>
            <a:r>
              <a:rPr lang="en-US" sz="2400" b="1" i="1" baseline="30000" dirty="0" smtClean="0">
                <a:solidFill>
                  <a:srgbClr val="0000FF"/>
                </a:solidFill>
                <a:cs typeface="Times New Roman" pitchFamily="18" charset="0"/>
              </a:rPr>
              <a:t>2</a:t>
            </a:r>
            <a:r>
              <a:rPr lang="en-US" sz="2400" b="1" i="1" dirty="0" smtClean="0">
                <a:solidFill>
                  <a:srgbClr val="0000FF"/>
                </a:solidFill>
                <a:cs typeface="Times New Roman" pitchFamily="18" charset="0"/>
              </a:rPr>
              <a:t>Mechanical Design &amp; Prototype Development Division</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400" b="1" i="1" u="none" strike="noStrike" cap="none" normalizeH="0" baseline="0" dirty="0" smtClean="0">
              <a:ln>
                <a:noFill/>
              </a:ln>
              <a:solidFill>
                <a:srgbClr val="0000FF"/>
              </a:solidFill>
              <a:effectLst/>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1" u="none" strike="noStrike" cap="none" normalizeH="0" baseline="0" dirty="0" err="1" smtClean="0">
                <a:ln>
                  <a:noFill/>
                </a:ln>
                <a:solidFill>
                  <a:srgbClr val="0000FF"/>
                </a:solidFill>
                <a:effectLst/>
                <a:cs typeface="Times New Roman" pitchFamily="18" charset="0"/>
              </a:rPr>
              <a:t>Bhabha</a:t>
            </a:r>
            <a:r>
              <a:rPr kumimoji="0" lang="en-US" sz="2400" b="1" i="1" u="none" strike="noStrike" cap="none" normalizeH="0" baseline="0" dirty="0" smtClean="0">
                <a:ln>
                  <a:noFill/>
                </a:ln>
                <a:solidFill>
                  <a:srgbClr val="0000FF"/>
                </a:solidFill>
                <a:effectLst/>
                <a:cs typeface="Times New Roman" pitchFamily="18" charset="0"/>
              </a:rPr>
              <a:t> Atomic Research Centre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1" u="none" strike="noStrike" cap="none" normalizeH="0" baseline="0" dirty="0" smtClean="0">
                <a:ln>
                  <a:noFill/>
                </a:ln>
                <a:solidFill>
                  <a:srgbClr val="0000FF"/>
                </a:solidFill>
                <a:effectLst/>
                <a:cs typeface="Times New Roman" pitchFamily="18" charset="0"/>
              </a:rPr>
              <a:t> Mumbai - 400085, INDIA</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400" b="1" i="1" u="none" strike="noStrike" cap="none" normalizeH="0" baseline="0" dirty="0" smtClean="0">
              <a:ln>
                <a:noFill/>
              </a:ln>
              <a:solidFill>
                <a:srgbClr val="0000FF"/>
              </a:solidFill>
              <a:effectLst/>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tabLst/>
            </a:pPr>
            <a:r>
              <a:rPr kumimoji="0" lang="en-US" sz="2400" b="1" i="1" strike="noStrike" cap="none" normalizeH="0" baseline="0" dirty="0" smtClean="0">
                <a:ln>
                  <a:noFill/>
                </a:ln>
                <a:solidFill>
                  <a:srgbClr val="0000FF"/>
                </a:solidFill>
                <a:effectLst/>
                <a:cs typeface="Times New Roman" pitchFamily="18" charset="0"/>
              </a:rPr>
              <a:t>* email : lmpant@barc.gov.in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457200" y="6356350"/>
            <a:ext cx="2133600" cy="365125"/>
          </a:xfrm>
        </p:spPr>
        <p:txBody>
          <a:bodyPr/>
          <a:lstStyle/>
          <a:p>
            <a:r>
              <a:rPr lang="en-US" sz="1400" b="1" smtClean="0">
                <a:solidFill>
                  <a:srgbClr val="003300"/>
                </a:solidFill>
              </a:rPr>
              <a:t>L. M. Pant</a:t>
            </a:r>
            <a:endParaRPr lang="en-IN" sz="1400" b="1">
              <a:solidFill>
                <a:srgbClr val="003300"/>
              </a:solidFill>
            </a:endParaRPr>
          </a:p>
        </p:txBody>
      </p:sp>
      <p:sp>
        <p:nvSpPr>
          <p:cNvPr id="8" name="Slide Number Placeholder 11"/>
          <p:cNvSpPr>
            <a:spLocks noGrp="1"/>
          </p:cNvSpPr>
          <p:nvPr>
            <p:ph type="sldNum" sz="quarter" idx="12"/>
          </p:nvPr>
        </p:nvSpPr>
        <p:spPr>
          <a:xfrm>
            <a:off x="6553200" y="6356350"/>
            <a:ext cx="2133600" cy="365125"/>
          </a:xfrm>
        </p:spPr>
        <p:txBody>
          <a:bodyPr/>
          <a:lstStyle/>
          <a:p>
            <a:fld id="{918CB686-FFCB-4C86-B9F6-4741350E6E79}" type="slidenum">
              <a:rPr lang="en-IN" sz="1400" b="1" smtClean="0">
                <a:solidFill>
                  <a:srgbClr val="003300"/>
                </a:solidFill>
              </a:rPr>
              <a:pPr/>
              <a:t>10</a:t>
            </a:fld>
            <a:endParaRPr lang="en-IN" sz="1400" b="1">
              <a:solidFill>
                <a:srgbClr val="003300"/>
              </a:solidFill>
            </a:endParaRPr>
          </a:p>
        </p:txBody>
      </p:sp>
      <p:sp>
        <p:nvSpPr>
          <p:cNvPr id="9" name="Footer Placeholder 12"/>
          <p:cNvSpPr>
            <a:spLocks noGrp="1"/>
          </p:cNvSpPr>
          <p:nvPr>
            <p:ph type="ftr" sz="quarter" idx="11"/>
          </p:nvPr>
        </p:nvSpPr>
        <p:spPr>
          <a:xfrm>
            <a:off x="3124200" y="6356350"/>
            <a:ext cx="2895600" cy="365125"/>
          </a:xfrm>
        </p:spPr>
        <p:txBody>
          <a:bodyPr/>
          <a:lstStyle/>
          <a:p>
            <a:r>
              <a:rPr lang="en-IN" sz="1400" b="1" smtClean="0">
                <a:solidFill>
                  <a:srgbClr val="003300"/>
                </a:solidFill>
              </a:rPr>
              <a:t>RE Workshop, 19/11/12</a:t>
            </a:r>
            <a:endParaRPr lang="en-IN" sz="1400" b="1">
              <a:solidFill>
                <a:srgbClr val="003300"/>
              </a:solidFill>
            </a:endParaRPr>
          </a:p>
        </p:txBody>
      </p:sp>
      <p:grpSp>
        <p:nvGrpSpPr>
          <p:cNvPr id="2" name="Group 13"/>
          <p:cNvGrpSpPr/>
          <p:nvPr/>
        </p:nvGrpSpPr>
        <p:grpSpPr>
          <a:xfrm>
            <a:off x="214282" y="1202440"/>
            <a:ext cx="8659974" cy="5012642"/>
            <a:chOff x="214282" y="1071546"/>
            <a:chExt cx="8659974" cy="5012642"/>
          </a:xfrm>
        </p:grpSpPr>
        <p:pic>
          <p:nvPicPr>
            <p:cNvPr id="12" name="Picture 11" descr="DSC01835.jpg"/>
            <p:cNvPicPr>
              <a:picLocks noChangeAspect="1"/>
            </p:cNvPicPr>
            <p:nvPr/>
          </p:nvPicPr>
          <p:blipFill>
            <a:blip r:embed="rId2" cstate="print"/>
            <a:stretch>
              <a:fillRect/>
            </a:stretch>
          </p:blipFill>
          <p:spPr>
            <a:xfrm>
              <a:off x="4572000" y="2857496"/>
              <a:ext cx="4302256" cy="3226692"/>
            </a:xfrm>
            <a:prstGeom prst="rect">
              <a:avLst/>
            </a:prstGeom>
          </p:spPr>
        </p:pic>
        <p:pic>
          <p:nvPicPr>
            <p:cNvPr id="13" name="Picture 12" descr="DSC01836.jpg"/>
            <p:cNvPicPr>
              <a:picLocks noChangeAspect="1"/>
            </p:cNvPicPr>
            <p:nvPr/>
          </p:nvPicPr>
          <p:blipFill>
            <a:blip r:embed="rId3" cstate="print"/>
            <a:stretch>
              <a:fillRect/>
            </a:stretch>
          </p:blipFill>
          <p:spPr>
            <a:xfrm>
              <a:off x="214282" y="1071546"/>
              <a:ext cx="4302255" cy="3226691"/>
            </a:xfrm>
            <a:prstGeom prst="rect">
              <a:avLst/>
            </a:prstGeom>
          </p:spPr>
        </p:pic>
      </p:grpSp>
      <p:sp>
        <p:nvSpPr>
          <p:cNvPr id="11" name="Rounded Rectangle 10"/>
          <p:cNvSpPr/>
          <p:nvPr/>
        </p:nvSpPr>
        <p:spPr>
          <a:xfrm>
            <a:off x="792088" y="260648"/>
            <a:ext cx="8172400" cy="576064"/>
          </a:xfrm>
          <a:prstGeom prst="roundRect">
            <a:avLst/>
          </a:prstGeom>
          <a:solidFill>
            <a:srgbClr val="0000FF"/>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 Cu cooling system placed in the Box for dispatch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DSC01821.jpg"/>
          <p:cNvPicPr>
            <a:picLocks noGrp="1" noChangeAspect="1"/>
          </p:cNvPicPr>
          <p:nvPr>
            <p:ph idx="1"/>
          </p:nvPr>
        </p:nvPicPr>
        <p:blipFill>
          <a:blip r:embed="rId2" cstate="print"/>
          <a:stretch>
            <a:fillRect/>
          </a:stretch>
        </p:blipFill>
        <p:spPr>
          <a:xfrm>
            <a:off x="1371600" y="1600200"/>
            <a:ext cx="2438400" cy="1828800"/>
          </a:xfrm>
        </p:spPr>
      </p:pic>
      <p:pic>
        <p:nvPicPr>
          <p:cNvPr id="8" name="Content Placeholder 5" descr="DSC01821.jpg"/>
          <p:cNvPicPr>
            <a:picLocks noChangeAspect="1"/>
          </p:cNvPicPr>
          <p:nvPr/>
        </p:nvPicPr>
        <p:blipFill>
          <a:blip r:embed="rId2" cstate="print"/>
          <a:srcRect l="25054" t="55675" r="26843" b="8749"/>
          <a:stretch>
            <a:fillRect/>
          </a:stretch>
        </p:blipFill>
        <p:spPr>
          <a:xfrm>
            <a:off x="3886200" y="1600200"/>
            <a:ext cx="4734494" cy="2625980"/>
          </a:xfrm>
          <a:prstGeom prst="rect">
            <a:avLst/>
          </a:prstGeom>
        </p:spPr>
      </p:pic>
      <p:pic>
        <p:nvPicPr>
          <p:cNvPr id="9" name="Content Placeholder 3" descr="DSC01872.jpg"/>
          <p:cNvPicPr>
            <a:picLocks noChangeAspect="1"/>
          </p:cNvPicPr>
          <p:nvPr/>
        </p:nvPicPr>
        <p:blipFill>
          <a:blip r:embed="rId3" cstate="print"/>
          <a:srcRect l="4176" t="25451" r="22071" b="14316"/>
          <a:stretch>
            <a:fillRect/>
          </a:stretch>
        </p:blipFill>
        <p:spPr>
          <a:xfrm>
            <a:off x="685800" y="4114800"/>
            <a:ext cx="2438400" cy="1493474"/>
          </a:xfrm>
          <a:prstGeom prst="rect">
            <a:avLst/>
          </a:prstGeom>
        </p:spPr>
      </p:pic>
      <p:pic>
        <p:nvPicPr>
          <p:cNvPr id="10" name="Content Placeholder 3" descr="DSC01873.jpg"/>
          <p:cNvPicPr>
            <a:picLocks noChangeAspect="1"/>
          </p:cNvPicPr>
          <p:nvPr/>
        </p:nvPicPr>
        <p:blipFill>
          <a:blip r:embed="rId4" cstate="print"/>
          <a:srcRect t="33405" b="15907"/>
          <a:stretch>
            <a:fillRect/>
          </a:stretch>
        </p:blipFill>
        <p:spPr>
          <a:xfrm>
            <a:off x="3505200" y="4648200"/>
            <a:ext cx="4541309" cy="1726389"/>
          </a:xfrm>
          <a:prstGeom prst="rect">
            <a:avLst/>
          </a:prstGeom>
        </p:spPr>
      </p:pic>
      <p:sp>
        <p:nvSpPr>
          <p:cNvPr id="11" name="Rounded Rectangle 10"/>
          <p:cNvSpPr/>
          <p:nvPr/>
        </p:nvSpPr>
        <p:spPr>
          <a:xfrm>
            <a:off x="304800" y="457200"/>
            <a:ext cx="8610600" cy="685800"/>
          </a:xfrm>
          <a:prstGeom prst="round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Some of the SAGANA couplings connected to Cu cooling systems</a:t>
            </a:r>
            <a:endParaRPr lang="en-IN" sz="2400" b="1" dirty="0"/>
          </a:p>
        </p:txBody>
      </p:sp>
      <p:sp>
        <p:nvSpPr>
          <p:cNvPr id="13" name="Date Placeholder 7"/>
          <p:cNvSpPr>
            <a:spLocks noGrp="1"/>
          </p:cNvSpPr>
          <p:nvPr>
            <p:ph type="dt" sz="half" idx="10"/>
          </p:nvPr>
        </p:nvSpPr>
        <p:spPr>
          <a:xfrm>
            <a:off x="457200" y="6356350"/>
            <a:ext cx="2133600" cy="365125"/>
          </a:xfrm>
        </p:spPr>
        <p:txBody>
          <a:bodyPr/>
          <a:lstStyle/>
          <a:p>
            <a:r>
              <a:rPr lang="en-US" sz="1400" b="1" smtClean="0">
                <a:solidFill>
                  <a:srgbClr val="003300"/>
                </a:solidFill>
              </a:rPr>
              <a:t>L. M. Pant</a:t>
            </a:r>
            <a:endParaRPr lang="en-IN" sz="1400" b="1">
              <a:solidFill>
                <a:srgbClr val="003300"/>
              </a:solidFill>
            </a:endParaRPr>
          </a:p>
        </p:txBody>
      </p:sp>
      <p:sp>
        <p:nvSpPr>
          <p:cNvPr id="14" name="Slide Number Placeholder 8"/>
          <p:cNvSpPr>
            <a:spLocks noGrp="1"/>
          </p:cNvSpPr>
          <p:nvPr>
            <p:ph type="sldNum" sz="quarter" idx="12"/>
          </p:nvPr>
        </p:nvSpPr>
        <p:spPr>
          <a:xfrm>
            <a:off x="6553200" y="6356350"/>
            <a:ext cx="2133600" cy="365125"/>
          </a:xfrm>
        </p:spPr>
        <p:txBody>
          <a:bodyPr/>
          <a:lstStyle/>
          <a:p>
            <a:fld id="{918CB686-FFCB-4C86-B9F6-4741350E6E79}" type="slidenum">
              <a:rPr lang="en-IN" sz="1400" b="1" smtClean="0">
                <a:solidFill>
                  <a:srgbClr val="003300"/>
                </a:solidFill>
              </a:rPr>
              <a:pPr/>
              <a:t>11</a:t>
            </a:fld>
            <a:endParaRPr lang="en-IN" sz="1400" b="1">
              <a:solidFill>
                <a:srgbClr val="003300"/>
              </a:solidFill>
            </a:endParaRPr>
          </a:p>
        </p:txBody>
      </p:sp>
      <p:sp>
        <p:nvSpPr>
          <p:cNvPr id="15" name="Footer Placeholder 9"/>
          <p:cNvSpPr>
            <a:spLocks noGrp="1"/>
          </p:cNvSpPr>
          <p:nvPr>
            <p:ph type="ftr" sz="quarter" idx="11"/>
          </p:nvPr>
        </p:nvSpPr>
        <p:spPr>
          <a:xfrm>
            <a:off x="3124200" y="6383734"/>
            <a:ext cx="3536032" cy="357634"/>
          </a:xfrm>
        </p:spPr>
        <p:txBody>
          <a:bodyPr/>
          <a:lstStyle/>
          <a:p>
            <a:r>
              <a:rPr lang="en-IN" sz="1400" b="1" smtClean="0">
                <a:solidFill>
                  <a:srgbClr val="003300"/>
                </a:solidFill>
              </a:rPr>
              <a:t>RE Workshop, 19/11/12</a:t>
            </a:r>
            <a:endParaRPr lang="en-IN" sz="1400" b="1" dirty="0">
              <a:solidFill>
                <a:srgbClr val="0033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5" descr="DSC01821.jpg"/>
          <p:cNvPicPr>
            <a:picLocks noChangeAspect="1"/>
          </p:cNvPicPr>
          <p:nvPr/>
        </p:nvPicPr>
        <p:blipFill>
          <a:blip r:embed="rId2" cstate="print"/>
          <a:srcRect l="28165" t="55675" r="30944" b="15877"/>
          <a:stretch>
            <a:fillRect/>
          </a:stretch>
        </p:blipFill>
        <p:spPr>
          <a:xfrm>
            <a:off x="401537" y="1484784"/>
            <a:ext cx="8418935" cy="4392488"/>
          </a:xfrm>
          <a:prstGeom prst="rect">
            <a:avLst/>
          </a:prstGeom>
        </p:spPr>
      </p:pic>
      <p:sp>
        <p:nvSpPr>
          <p:cNvPr id="11" name="Rounded Rectangle 10"/>
          <p:cNvSpPr/>
          <p:nvPr/>
        </p:nvSpPr>
        <p:spPr>
          <a:xfrm>
            <a:off x="304800" y="457200"/>
            <a:ext cx="8610600" cy="685800"/>
          </a:xfrm>
          <a:prstGeom prst="round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Some of the SAGANA couplings connected to Cu cooling systems</a:t>
            </a:r>
            <a:endParaRPr lang="en-IN" sz="2400" b="1" dirty="0"/>
          </a:p>
        </p:txBody>
      </p:sp>
      <p:sp>
        <p:nvSpPr>
          <p:cNvPr id="9" name="Date Placeholder 7"/>
          <p:cNvSpPr>
            <a:spLocks noGrp="1"/>
          </p:cNvSpPr>
          <p:nvPr>
            <p:ph type="dt" sz="half" idx="10"/>
          </p:nvPr>
        </p:nvSpPr>
        <p:spPr>
          <a:xfrm>
            <a:off x="457200" y="6356350"/>
            <a:ext cx="2133600" cy="365125"/>
          </a:xfrm>
        </p:spPr>
        <p:txBody>
          <a:bodyPr/>
          <a:lstStyle/>
          <a:p>
            <a:r>
              <a:rPr lang="en-US" sz="1400" b="1" smtClean="0">
                <a:solidFill>
                  <a:srgbClr val="003300"/>
                </a:solidFill>
              </a:rPr>
              <a:t>L. M. Pant</a:t>
            </a:r>
            <a:endParaRPr lang="en-IN" sz="1400" b="1">
              <a:solidFill>
                <a:srgbClr val="003300"/>
              </a:solidFill>
            </a:endParaRPr>
          </a:p>
        </p:txBody>
      </p:sp>
      <p:sp>
        <p:nvSpPr>
          <p:cNvPr id="10" name="Slide Number Placeholder 8"/>
          <p:cNvSpPr>
            <a:spLocks noGrp="1"/>
          </p:cNvSpPr>
          <p:nvPr>
            <p:ph type="sldNum" sz="quarter" idx="12"/>
          </p:nvPr>
        </p:nvSpPr>
        <p:spPr>
          <a:xfrm>
            <a:off x="6553200" y="6356350"/>
            <a:ext cx="2133600" cy="365125"/>
          </a:xfrm>
        </p:spPr>
        <p:txBody>
          <a:bodyPr/>
          <a:lstStyle/>
          <a:p>
            <a:fld id="{918CB686-FFCB-4C86-B9F6-4741350E6E79}" type="slidenum">
              <a:rPr lang="en-IN" sz="1400" b="1" smtClean="0">
                <a:solidFill>
                  <a:srgbClr val="003300"/>
                </a:solidFill>
              </a:rPr>
              <a:pPr/>
              <a:t>12</a:t>
            </a:fld>
            <a:endParaRPr lang="en-IN" sz="1400" b="1">
              <a:solidFill>
                <a:srgbClr val="003300"/>
              </a:solidFill>
            </a:endParaRPr>
          </a:p>
        </p:txBody>
      </p:sp>
      <p:sp>
        <p:nvSpPr>
          <p:cNvPr id="13" name="Footer Placeholder 9"/>
          <p:cNvSpPr>
            <a:spLocks noGrp="1"/>
          </p:cNvSpPr>
          <p:nvPr>
            <p:ph type="ftr" sz="quarter" idx="11"/>
          </p:nvPr>
        </p:nvSpPr>
        <p:spPr>
          <a:xfrm>
            <a:off x="3124200" y="6383734"/>
            <a:ext cx="3536032" cy="357634"/>
          </a:xfrm>
        </p:spPr>
        <p:txBody>
          <a:bodyPr/>
          <a:lstStyle/>
          <a:p>
            <a:r>
              <a:rPr lang="en-IN" sz="1400" b="1" smtClean="0">
                <a:solidFill>
                  <a:srgbClr val="003300"/>
                </a:solidFill>
              </a:rPr>
              <a:t>RE Workshop, 19/11/12</a:t>
            </a:r>
            <a:endParaRPr lang="en-IN" sz="1400" b="1" dirty="0">
              <a:solidFill>
                <a:srgbClr val="0033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3" descr="DSC01873.jpg"/>
          <p:cNvPicPr>
            <a:picLocks noChangeAspect="1"/>
          </p:cNvPicPr>
          <p:nvPr/>
        </p:nvPicPr>
        <p:blipFill>
          <a:blip r:embed="rId2" cstate="print"/>
          <a:srcRect t="35667" b="7780"/>
          <a:stretch>
            <a:fillRect/>
          </a:stretch>
        </p:blipFill>
        <p:spPr>
          <a:xfrm>
            <a:off x="323528" y="1772816"/>
            <a:ext cx="8488791" cy="3600400"/>
          </a:xfrm>
          <a:prstGeom prst="rect">
            <a:avLst/>
          </a:prstGeom>
        </p:spPr>
      </p:pic>
      <p:sp>
        <p:nvSpPr>
          <p:cNvPr id="11" name="Rounded Rectangle 10"/>
          <p:cNvSpPr/>
          <p:nvPr/>
        </p:nvSpPr>
        <p:spPr>
          <a:xfrm>
            <a:off x="304800" y="457200"/>
            <a:ext cx="8610600" cy="685800"/>
          </a:xfrm>
          <a:prstGeom prst="round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Some of the SAGANA couplings connected to Cu cooling systems</a:t>
            </a:r>
            <a:endParaRPr lang="en-IN" sz="2400" b="1" dirty="0"/>
          </a:p>
        </p:txBody>
      </p:sp>
      <p:sp>
        <p:nvSpPr>
          <p:cNvPr id="9" name="TextBox 8"/>
          <p:cNvSpPr txBox="1"/>
          <p:nvPr/>
        </p:nvSpPr>
        <p:spPr>
          <a:xfrm>
            <a:off x="2051720" y="2996952"/>
            <a:ext cx="2410916" cy="923330"/>
          </a:xfrm>
          <a:prstGeom prst="rect">
            <a:avLst/>
          </a:prstGeom>
          <a:solidFill>
            <a:srgbClr val="FFFF00"/>
          </a:solidFill>
          <a:ln>
            <a:solidFill>
              <a:srgbClr val="FFFF00"/>
            </a:solidFill>
          </a:ln>
        </p:spPr>
        <p:txBody>
          <a:bodyPr wrap="none" rtlCol="0">
            <a:spAutoFit/>
          </a:bodyPr>
          <a:lstStyle/>
          <a:p>
            <a:r>
              <a:rPr lang="en-US" b="1" dirty="0" smtClean="0">
                <a:solidFill>
                  <a:srgbClr val="C00000"/>
                </a:solidFill>
              </a:rPr>
              <a:t>Aluminum patch panel,</a:t>
            </a:r>
          </a:p>
          <a:p>
            <a:r>
              <a:rPr lang="en-US" b="1" dirty="0" smtClean="0">
                <a:solidFill>
                  <a:srgbClr val="C00000"/>
                </a:solidFill>
              </a:rPr>
              <a:t>conforming with </a:t>
            </a:r>
          </a:p>
          <a:p>
            <a:r>
              <a:rPr lang="en-US" b="1" dirty="0" smtClean="0">
                <a:solidFill>
                  <a:srgbClr val="C00000"/>
                </a:solidFill>
              </a:rPr>
              <a:t>old HV </a:t>
            </a:r>
            <a:r>
              <a:rPr lang="en-US" b="1" dirty="0" err="1" smtClean="0">
                <a:solidFill>
                  <a:srgbClr val="C00000"/>
                </a:solidFill>
              </a:rPr>
              <a:t>Tripolar</a:t>
            </a:r>
            <a:endParaRPr lang="en-IN" b="1" dirty="0">
              <a:solidFill>
                <a:srgbClr val="C00000"/>
              </a:solidFill>
            </a:endParaRPr>
          </a:p>
        </p:txBody>
      </p:sp>
      <p:cxnSp>
        <p:nvCxnSpPr>
          <p:cNvPr id="14" name="Straight Arrow Connector 13"/>
          <p:cNvCxnSpPr/>
          <p:nvPr/>
        </p:nvCxnSpPr>
        <p:spPr>
          <a:xfrm>
            <a:off x="7596336" y="2636912"/>
            <a:ext cx="72008" cy="648072"/>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580112" y="3356992"/>
            <a:ext cx="2255746" cy="1200329"/>
          </a:xfrm>
          <a:prstGeom prst="rect">
            <a:avLst/>
          </a:prstGeom>
          <a:solidFill>
            <a:srgbClr val="FFFF00"/>
          </a:solidFill>
          <a:ln>
            <a:solidFill>
              <a:srgbClr val="FFFF00"/>
            </a:solidFill>
          </a:ln>
        </p:spPr>
        <p:txBody>
          <a:bodyPr wrap="none" rtlCol="0">
            <a:spAutoFit/>
          </a:bodyPr>
          <a:lstStyle/>
          <a:p>
            <a:pPr algn="r"/>
            <a:r>
              <a:rPr lang="en-US" b="1" dirty="0" smtClean="0">
                <a:solidFill>
                  <a:srgbClr val="C00000"/>
                </a:solidFill>
              </a:rPr>
              <a:t>Longer side of </a:t>
            </a:r>
          </a:p>
          <a:p>
            <a:pPr algn="r"/>
            <a:r>
              <a:rPr lang="en-US" b="1" dirty="0" smtClean="0">
                <a:solidFill>
                  <a:srgbClr val="C00000"/>
                </a:solidFill>
              </a:rPr>
              <a:t>SAGANA coupling is</a:t>
            </a:r>
          </a:p>
          <a:p>
            <a:pPr algn="r"/>
            <a:r>
              <a:rPr lang="en-US" b="1" dirty="0" smtClean="0">
                <a:solidFill>
                  <a:srgbClr val="C00000"/>
                </a:solidFill>
              </a:rPr>
              <a:t>towards the inside of </a:t>
            </a:r>
          </a:p>
          <a:p>
            <a:pPr algn="r"/>
            <a:r>
              <a:rPr lang="en-US" b="1" dirty="0" smtClean="0">
                <a:solidFill>
                  <a:srgbClr val="C00000"/>
                </a:solidFill>
              </a:rPr>
              <a:t>the “L” profile</a:t>
            </a:r>
            <a:endParaRPr lang="en-IN" b="1" dirty="0">
              <a:solidFill>
                <a:srgbClr val="C00000"/>
              </a:solidFill>
            </a:endParaRPr>
          </a:p>
        </p:txBody>
      </p:sp>
      <p:cxnSp>
        <p:nvCxnSpPr>
          <p:cNvPr id="18" name="Elbow Connector 17"/>
          <p:cNvCxnSpPr>
            <a:stCxn id="9" idx="1"/>
          </p:cNvCxnSpPr>
          <p:nvPr/>
        </p:nvCxnSpPr>
        <p:spPr>
          <a:xfrm rot="10800000">
            <a:off x="899592" y="2708921"/>
            <a:ext cx="1152128" cy="749697"/>
          </a:xfrm>
          <a:prstGeom prst="bentConnector3">
            <a:avLst>
              <a:gd name="adj1" fmla="val 50000"/>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3" name="Date Placeholder 7"/>
          <p:cNvSpPr>
            <a:spLocks noGrp="1"/>
          </p:cNvSpPr>
          <p:nvPr>
            <p:ph type="dt" sz="half" idx="10"/>
          </p:nvPr>
        </p:nvSpPr>
        <p:spPr>
          <a:xfrm>
            <a:off x="457200" y="6356350"/>
            <a:ext cx="2133600" cy="365125"/>
          </a:xfrm>
        </p:spPr>
        <p:txBody>
          <a:bodyPr/>
          <a:lstStyle/>
          <a:p>
            <a:r>
              <a:rPr lang="en-US" sz="1400" b="1" smtClean="0">
                <a:solidFill>
                  <a:srgbClr val="003300"/>
                </a:solidFill>
              </a:rPr>
              <a:t>L. M. Pant</a:t>
            </a:r>
            <a:endParaRPr lang="en-IN" sz="1400" b="1">
              <a:solidFill>
                <a:srgbClr val="003300"/>
              </a:solidFill>
            </a:endParaRPr>
          </a:p>
        </p:txBody>
      </p:sp>
      <p:sp>
        <p:nvSpPr>
          <p:cNvPr id="16" name="Slide Number Placeholder 8"/>
          <p:cNvSpPr>
            <a:spLocks noGrp="1"/>
          </p:cNvSpPr>
          <p:nvPr>
            <p:ph type="sldNum" sz="quarter" idx="12"/>
          </p:nvPr>
        </p:nvSpPr>
        <p:spPr>
          <a:xfrm>
            <a:off x="6553200" y="6356350"/>
            <a:ext cx="2133600" cy="365125"/>
          </a:xfrm>
        </p:spPr>
        <p:txBody>
          <a:bodyPr/>
          <a:lstStyle/>
          <a:p>
            <a:fld id="{918CB686-FFCB-4C86-B9F6-4741350E6E79}" type="slidenum">
              <a:rPr lang="en-IN" sz="1400" b="1" smtClean="0">
                <a:solidFill>
                  <a:srgbClr val="003300"/>
                </a:solidFill>
              </a:rPr>
              <a:pPr/>
              <a:t>13</a:t>
            </a:fld>
            <a:endParaRPr lang="en-IN" sz="1400" b="1">
              <a:solidFill>
                <a:srgbClr val="003300"/>
              </a:solidFill>
            </a:endParaRPr>
          </a:p>
        </p:txBody>
      </p:sp>
      <p:sp>
        <p:nvSpPr>
          <p:cNvPr id="17" name="Footer Placeholder 9"/>
          <p:cNvSpPr>
            <a:spLocks noGrp="1"/>
          </p:cNvSpPr>
          <p:nvPr>
            <p:ph type="ftr" sz="quarter" idx="11"/>
          </p:nvPr>
        </p:nvSpPr>
        <p:spPr>
          <a:xfrm>
            <a:off x="3124200" y="6383734"/>
            <a:ext cx="3536032" cy="357634"/>
          </a:xfrm>
        </p:spPr>
        <p:txBody>
          <a:bodyPr/>
          <a:lstStyle/>
          <a:p>
            <a:r>
              <a:rPr lang="en-IN" sz="1400" b="1" smtClean="0">
                <a:solidFill>
                  <a:srgbClr val="003300"/>
                </a:solidFill>
              </a:rPr>
              <a:t>RE Workshop, 19/11/12</a:t>
            </a:r>
            <a:endParaRPr lang="en-IN" sz="1400" b="1" dirty="0">
              <a:solidFill>
                <a:srgbClr val="0033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SC01887.jpg"/>
          <p:cNvPicPr>
            <a:picLocks noGrp="1" noChangeAspect="1"/>
          </p:cNvPicPr>
          <p:nvPr>
            <p:ph idx="1"/>
          </p:nvPr>
        </p:nvPicPr>
        <p:blipFill>
          <a:blip r:embed="rId2" cstate="print"/>
          <a:stretch>
            <a:fillRect/>
          </a:stretch>
        </p:blipFill>
        <p:spPr>
          <a:xfrm>
            <a:off x="762000" y="1295400"/>
            <a:ext cx="3276600" cy="2457450"/>
          </a:xfrm>
        </p:spPr>
      </p:pic>
      <p:pic>
        <p:nvPicPr>
          <p:cNvPr id="5" name="Content Placeholder 3" descr="DSC01886.jpg"/>
          <p:cNvPicPr>
            <a:picLocks noChangeAspect="1"/>
          </p:cNvPicPr>
          <p:nvPr/>
        </p:nvPicPr>
        <p:blipFill>
          <a:blip r:embed="rId3" cstate="print"/>
          <a:stretch>
            <a:fillRect/>
          </a:stretch>
        </p:blipFill>
        <p:spPr>
          <a:xfrm>
            <a:off x="5359400" y="1752600"/>
            <a:ext cx="3251200" cy="2438400"/>
          </a:xfrm>
          <a:prstGeom prst="rect">
            <a:avLst/>
          </a:prstGeom>
        </p:spPr>
      </p:pic>
      <p:pic>
        <p:nvPicPr>
          <p:cNvPr id="6" name="Content Placeholder 3" descr="DSC01885.jpg"/>
          <p:cNvPicPr>
            <a:picLocks noChangeAspect="1"/>
          </p:cNvPicPr>
          <p:nvPr/>
        </p:nvPicPr>
        <p:blipFill>
          <a:blip r:embed="rId4" cstate="print"/>
          <a:stretch>
            <a:fillRect/>
          </a:stretch>
        </p:blipFill>
        <p:spPr>
          <a:xfrm>
            <a:off x="1600200" y="3886200"/>
            <a:ext cx="3276600" cy="2457450"/>
          </a:xfrm>
          <a:prstGeom prst="rect">
            <a:avLst/>
          </a:prstGeom>
        </p:spPr>
      </p:pic>
      <p:sp>
        <p:nvSpPr>
          <p:cNvPr id="7" name="Rounded Rectangle 6"/>
          <p:cNvSpPr/>
          <p:nvPr/>
        </p:nvSpPr>
        <p:spPr>
          <a:xfrm>
            <a:off x="304800" y="457200"/>
            <a:ext cx="8610600" cy="685800"/>
          </a:xfrm>
          <a:prstGeom prst="round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Difficulties in taking the Brass nut over the bend in the pipe</a:t>
            </a:r>
            <a:endParaRPr lang="en-IN" sz="2400" b="1" dirty="0"/>
          </a:p>
        </p:txBody>
      </p:sp>
      <p:sp>
        <p:nvSpPr>
          <p:cNvPr id="8" name="Notched Right Arrow 7"/>
          <p:cNvSpPr/>
          <p:nvPr/>
        </p:nvSpPr>
        <p:spPr>
          <a:xfrm rot="512262">
            <a:off x="4221554" y="2432143"/>
            <a:ext cx="978408" cy="484632"/>
          </a:xfrm>
          <a:prstGeom prst="notchedRightArrow">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Notched Right Arrow 8"/>
          <p:cNvSpPr/>
          <p:nvPr/>
        </p:nvSpPr>
        <p:spPr>
          <a:xfrm rot="9124226">
            <a:off x="5085717" y="4468111"/>
            <a:ext cx="978408" cy="484632"/>
          </a:xfrm>
          <a:prstGeom prst="notchedRightArrow">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Date Placeholder 7"/>
          <p:cNvSpPr>
            <a:spLocks noGrp="1"/>
          </p:cNvSpPr>
          <p:nvPr>
            <p:ph type="dt" sz="half" idx="10"/>
          </p:nvPr>
        </p:nvSpPr>
        <p:spPr>
          <a:xfrm>
            <a:off x="457200" y="6356350"/>
            <a:ext cx="2133600" cy="365125"/>
          </a:xfrm>
        </p:spPr>
        <p:txBody>
          <a:bodyPr/>
          <a:lstStyle/>
          <a:p>
            <a:r>
              <a:rPr lang="en-US" sz="1400" b="1" smtClean="0">
                <a:solidFill>
                  <a:srgbClr val="003300"/>
                </a:solidFill>
              </a:rPr>
              <a:t>L. M. Pant</a:t>
            </a:r>
            <a:endParaRPr lang="en-IN" sz="1400" b="1">
              <a:solidFill>
                <a:srgbClr val="003300"/>
              </a:solidFill>
            </a:endParaRPr>
          </a:p>
        </p:txBody>
      </p:sp>
      <p:sp>
        <p:nvSpPr>
          <p:cNvPr id="14" name="Slide Number Placeholder 8"/>
          <p:cNvSpPr>
            <a:spLocks noGrp="1"/>
          </p:cNvSpPr>
          <p:nvPr>
            <p:ph type="sldNum" sz="quarter" idx="12"/>
          </p:nvPr>
        </p:nvSpPr>
        <p:spPr>
          <a:xfrm>
            <a:off x="6553200" y="6356350"/>
            <a:ext cx="2133600" cy="365125"/>
          </a:xfrm>
        </p:spPr>
        <p:txBody>
          <a:bodyPr/>
          <a:lstStyle/>
          <a:p>
            <a:fld id="{918CB686-FFCB-4C86-B9F6-4741350E6E79}" type="slidenum">
              <a:rPr lang="en-IN" sz="1400" b="1" smtClean="0">
                <a:solidFill>
                  <a:srgbClr val="003300"/>
                </a:solidFill>
              </a:rPr>
              <a:pPr/>
              <a:t>14</a:t>
            </a:fld>
            <a:endParaRPr lang="en-IN" sz="1400" b="1">
              <a:solidFill>
                <a:srgbClr val="003300"/>
              </a:solidFill>
            </a:endParaRPr>
          </a:p>
        </p:txBody>
      </p:sp>
      <p:sp>
        <p:nvSpPr>
          <p:cNvPr id="15" name="Footer Placeholder 9"/>
          <p:cNvSpPr>
            <a:spLocks noGrp="1"/>
          </p:cNvSpPr>
          <p:nvPr>
            <p:ph type="ftr" sz="quarter" idx="11"/>
          </p:nvPr>
        </p:nvSpPr>
        <p:spPr>
          <a:xfrm>
            <a:off x="3124200" y="6383734"/>
            <a:ext cx="3536032" cy="357634"/>
          </a:xfrm>
        </p:spPr>
        <p:txBody>
          <a:bodyPr/>
          <a:lstStyle/>
          <a:p>
            <a:r>
              <a:rPr lang="en-IN" sz="1400" b="1" smtClean="0">
                <a:solidFill>
                  <a:srgbClr val="003300"/>
                </a:solidFill>
              </a:rPr>
              <a:t>RE Workshop, 19/11/12</a:t>
            </a:r>
            <a:endParaRPr lang="en-IN" sz="1400" b="1" dirty="0">
              <a:solidFill>
                <a:srgbClr val="0033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04800" y="457200"/>
            <a:ext cx="8610600" cy="685800"/>
          </a:xfrm>
          <a:prstGeom prst="round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Cu pipes raised much earlier near the “U” bend </a:t>
            </a:r>
            <a:endParaRPr lang="en-IN" sz="2400" b="1" dirty="0"/>
          </a:p>
        </p:txBody>
      </p:sp>
      <p:sp>
        <p:nvSpPr>
          <p:cNvPr id="13" name="Date Placeholder 7"/>
          <p:cNvSpPr>
            <a:spLocks noGrp="1"/>
          </p:cNvSpPr>
          <p:nvPr>
            <p:ph type="dt" sz="half" idx="10"/>
          </p:nvPr>
        </p:nvSpPr>
        <p:spPr>
          <a:xfrm>
            <a:off x="457200" y="6356350"/>
            <a:ext cx="2133600" cy="365125"/>
          </a:xfrm>
        </p:spPr>
        <p:txBody>
          <a:bodyPr/>
          <a:lstStyle/>
          <a:p>
            <a:r>
              <a:rPr lang="en-US" sz="1400" b="1" smtClean="0">
                <a:solidFill>
                  <a:srgbClr val="003300"/>
                </a:solidFill>
              </a:rPr>
              <a:t>L. M. Pant</a:t>
            </a:r>
            <a:endParaRPr lang="en-IN" sz="1400" b="1">
              <a:solidFill>
                <a:srgbClr val="003300"/>
              </a:solidFill>
            </a:endParaRPr>
          </a:p>
        </p:txBody>
      </p:sp>
      <p:sp>
        <p:nvSpPr>
          <p:cNvPr id="14" name="Slide Number Placeholder 8"/>
          <p:cNvSpPr>
            <a:spLocks noGrp="1"/>
          </p:cNvSpPr>
          <p:nvPr>
            <p:ph type="sldNum" sz="quarter" idx="12"/>
          </p:nvPr>
        </p:nvSpPr>
        <p:spPr>
          <a:xfrm>
            <a:off x="6553200" y="6356350"/>
            <a:ext cx="2133600" cy="365125"/>
          </a:xfrm>
        </p:spPr>
        <p:txBody>
          <a:bodyPr/>
          <a:lstStyle/>
          <a:p>
            <a:fld id="{918CB686-FFCB-4C86-B9F6-4741350E6E79}" type="slidenum">
              <a:rPr lang="en-IN" sz="1400" b="1" smtClean="0">
                <a:solidFill>
                  <a:srgbClr val="003300"/>
                </a:solidFill>
              </a:rPr>
              <a:pPr/>
              <a:t>15</a:t>
            </a:fld>
            <a:endParaRPr lang="en-IN" sz="1400" b="1">
              <a:solidFill>
                <a:srgbClr val="003300"/>
              </a:solidFill>
            </a:endParaRPr>
          </a:p>
        </p:txBody>
      </p:sp>
      <p:sp>
        <p:nvSpPr>
          <p:cNvPr id="15" name="Footer Placeholder 9"/>
          <p:cNvSpPr>
            <a:spLocks noGrp="1"/>
          </p:cNvSpPr>
          <p:nvPr>
            <p:ph type="ftr" sz="quarter" idx="11"/>
          </p:nvPr>
        </p:nvSpPr>
        <p:spPr>
          <a:xfrm>
            <a:off x="3124200" y="6383734"/>
            <a:ext cx="3536032" cy="357634"/>
          </a:xfrm>
        </p:spPr>
        <p:txBody>
          <a:bodyPr/>
          <a:lstStyle/>
          <a:p>
            <a:r>
              <a:rPr lang="en-IN" sz="1400" b="1" smtClean="0">
                <a:solidFill>
                  <a:srgbClr val="003300"/>
                </a:solidFill>
              </a:rPr>
              <a:t>RE Workshop, 19/11/12</a:t>
            </a:r>
            <a:endParaRPr lang="en-IN" sz="1400" b="1" dirty="0">
              <a:solidFill>
                <a:srgbClr val="003300"/>
              </a:solidFill>
            </a:endParaRPr>
          </a:p>
        </p:txBody>
      </p:sp>
      <p:pic>
        <p:nvPicPr>
          <p:cNvPr id="11" name="Content Placeholder 3" descr="DSC01816.jpg"/>
          <p:cNvPicPr>
            <a:picLocks noChangeAspect="1"/>
          </p:cNvPicPr>
          <p:nvPr/>
        </p:nvPicPr>
        <p:blipFill>
          <a:blip r:embed="rId2" cstate="print"/>
          <a:srcRect l="80497" t="50500" b="28019"/>
          <a:stretch>
            <a:fillRect/>
          </a:stretch>
        </p:blipFill>
        <p:spPr>
          <a:xfrm>
            <a:off x="5076056" y="2348880"/>
            <a:ext cx="3744416" cy="3093213"/>
          </a:xfrm>
          <a:prstGeom prst="rect">
            <a:avLst/>
          </a:prstGeom>
        </p:spPr>
      </p:pic>
      <p:pic>
        <p:nvPicPr>
          <p:cNvPr id="16" name="Content Placeholder 3" descr="DSC01816.jpg"/>
          <p:cNvPicPr>
            <a:picLocks noChangeAspect="1"/>
          </p:cNvPicPr>
          <p:nvPr/>
        </p:nvPicPr>
        <p:blipFill>
          <a:blip r:embed="rId2" cstate="print"/>
          <a:srcRect l="231" t="50500" r="80080" b="28019"/>
          <a:stretch>
            <a:fillRect/>
          </a:stretch>
        </p:blipFill>
        <p:spPr>
          <a:xfrm>
            <a:off x="395536" y="2348880"/>
            <a:ext cx="3779912" cy="3093213"/>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457200" y="6356350"/>
            <a:ext cx="2133600" cy="365125"/>
          </a:xfrm>
        </p:spPr>
        <p:txBody>
          <a:bodyPr/>
          <a:lstStyle/>
          <a:p>
            <a:r>
              <a:rPr lang="en-US" sz="1400" b="1" smtClean="0">
                <a:solidFill>
                  <a:srgbClr val="003300"/>
                </a:solidFill>
              </a:rPr>
              <a:t>L. M. Pant</a:t>
            </a:r>
            <a:endParaRPr lang="en-IN" sz="1400" b="1">
              <a:solidFill>
                <a:srgbClr val="003300"/>
              </a:solidFill>
            </a:endParaRPr>
          </a:p>
        </p:txBody>
      </p:sp>
      <p:sp>
        <p:nvSpPr>
          <p:cNvPr id="8" name="Slide Number Placeholder 11"/>
          <p:cNvSpPr>
            <a:spLocks noGrp="1"/>
          </p:cNvSpPr>
          <p:nvPr>
            <p:ph type="sldNum" sz="quarter" idx="12"/>
          </p:nvPr>
        </p:nvSpPr>
        <p:spPr>
          <a:xfrm>
            <a:off x="6553200" y="6356350"/>
            <a:ext cx="2133600" cy="365125"/>
          </a:xfrm>
        </p:spPr>
        <p:txBody>
          <a:bodyPr/>
          <a:lstStyle/>
          <a:p>
            <a:fld id="{918CB686-FFCB-4C86-B9F6-4741350E6E79}" type="slidenum">
              <a:rPr lang="en-IN" sz="1400" b="1" smtClean="0">
                <a:solidFill>
                  <a:srgbClr val="003300"/>
                </a:solidFill>
              </a:rPr>
              <a:pPr/>
              <a:t>16</a:t>
            </a:fld>
            <a:endParaRPr lang="en-IN" sz="1400" b="1">
              <a:solidFill>
                <a:srgbClr val="003300"/>
              </a:solidFill>
            </a:endParaRPr>
          </a:p>
        </p:txBody>
      </p:sp>
      <p:sp>
        <p:nvSpPr>
          <p:cNvPr id="9" name="Footer Placeholder 12"/>
          <p:cNvSpPr>
            <a:spLocks noGrp="1"/>
          </p:cNvSpPr>
          <p:nvPr>
            <p:ph type="ftr" sz="quarter" idx="11"/>
          </p:nvPr>
        </p:nvSpPr>
        <p:spPr>
          <a:xfrm>
            <a:off x="3124200" y="6356350"/>
            <a:ext cx="2895600" cy="365125"/>
          </a:xfrm>
        </p:spPr>
        <p:txBody>
          <a:bodyPr/>
          <a:lstStyle/>
          <a:p>
            <a:r>
              <a:rPr lang="en-IN" sz="1400" b="1" smtClean="0">
                <a:solidFill>
                  <a:srgbClr val="003300"/>
                </a:solidFill>
              </a:rPr>
              <a:t>RE Workshop, 19/11/12</a:t>
            </a:r>
            <a:endParaRPr lang="en-IN" sz="1400" b="1">
              <a:solidFill>
                <a:srgbClr val="003300"/>
              </a:solidFill>
            </a:endParaRPr>
          </a:p>
        </p:txBody>
      </p:sp>
      <p:sp>
        <p:nvSpPr>
          <p:cNvPr id="10" name="Rounded Rectangle 9"/>
          <p:cNvSpPr/>
          <p:nvPr/>
        </p:nvSpPr>
        <p:spPr>
          <a:xfrm>
            <a:off x="792088" y="260648"/>
            <a:ext cx="8172400" cy="576064"/>
          </a:xfrm>
          <a:prstGeom prst="roundRect">
            <a:avLst/>
          </a:prstGeom>
          <a:solidFill>
            <a:srgbClr val="0000FF"/>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 Cu cooling system placed in the Box for dispatch to CERN and Ghent </a:t>
            </a:r>
          </a:p>
        </p:txBody>
      </p:sp>
      <p:pic>
        <p:nvPicPr>
          <p:cNvPr id="11" name="Picture 10" descr="DSC01833.jpg"/>
          <p:cNvPicPr>
            <a:picLocks noChangeAspect="1"/>
          </p:cNvPicPr>
          <p:nvPr/>
        </p:nvPicPr>
        <p:blipFill>
          <a:blip r:embed="rId2" cstate="print"/>
          <a:stretch>
            <a:fillRect/>
          </a:stretch>
        </p:blipFill>
        <p:spPr>
          <a:xfrm>
            <a:off x="1142976" y="1035827"/>
            <a:ext cx="7000924" cy="5250693"/>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z="1400" b="1" smtClean="0">
                <a:solidFill>
                  <a:srgbClr val="003300"/>
                </a:solidFill>
              </a:rPr>
              <a:t>L. M. Pant</a:t>
            </a:r>
            <a:endParaRPr lang="en-IN" sz="1400" b="1">
              <a:solidFill>
                <a:srgbClr val="003300"/>
              </a:solidFill>
            </a:endParaRPr>
          </a:p>
        </p:txBody>
      </p:sp>
      <p:sp>
        <p:nvSpPr>
          <p:cNvPr id="5" name="Footer Placeholder 4"/>
          <p:cNvSpPr>
            <a:spLocks noGrp="1"/>
          </p:cNvSpPr>
          <p:nvPr>
            <p:ph type="ftr" sz="quarter" idx="11"/>
          </p:nvPr>
        </p:nvSpPr>
        <p:spPr/>
        <p:txBody>
          <a:bodyPr/>
          <a:lstStyle/>
          <a:p>
            <a:r>
              <a:rPr lang="en-IN" sz="1400" b="1" smtClean="0">
                <a:solidFill>
                  <a:srgbClr val="003300"/>
                </a:solidFill>
              </a:rPr>
              <a:t>RE Workshop, 19/11/12</a:t>
            </a:r>
            <a:endParaRPr lang="en-IN" sz="1400" b="1">
              <a:solidFill>
                <a:srgbClr val="003300"/>
              </a:solidFill>
            </a:endParaRPr>
          </a:p>
        </p:txBody>
      </p:sp>
      <p:sp>
        <p:nvSpPr>
          <p:cNvPr id="6" name="Slide Number Placeholder 5"/>
          <p:cNvSpPr>
            <a:spLocks noGrp="1"/>
          </p:cNvSpPr>
          <p:nvPr>
            <p:ph type="sldNum" sz="quarter" idx="12"/>
          </p:nvPr>
        </p:nvSpPr>
        <p:spPr/>
        <p:txBody>
          <a:bodyPr/>
          <a:lstStyle/>
          <a:p>
            <a:fld id="{918CB686-FFCB-4C86-B9F6-4741350E6E79}" type="slidenum">
              <a:rPr lang="en-IN" sz="1400" b="1" smtClean="0">
                <a:solidFill>
                  <a:srgbClr val="003300"/>
                </a:solidFill>
              </a:rPr>
              <a:pPr/>
              <a:t>17</a:t>
            </a:fld>
            <a:endParaRPr lang="en-IN" sz="1400" b="1">
              <a:solidFill>
                <a:srgbClr val="003300"/>
              </a:solidFill>
            </a:endParaRPr>
          </a:p>
        </p:txBody>
      </p:sp>
      <p:pic>
        <p:nvPicPr>
          <p:cNvPr id="7" name="Picture 6" descr="DSC_1411.jpg"/>
          <p:cNvPicPr>
            <a:picLocks noChangeAspect="1"/>
          </p:cNvPicPr>
          <p:nvPr/>
        </p:nvPicPr>
        <p:blipFill>
          <a:blip r:embed="rId2" cstate="print"/>
          <a:stretch>
            <a:fillRect/>
          </a:stretch>
        </p:blipFill>
        <p:spPr>
          <a:xfrm>
            <a:off x="1331640" y="1412776"/>
            <a:ext cx="6480720" cy="4860540"/>
          </a:xfrm>
          <a:prstGeom prst="rect">
            <a:avLst/>
          </a:prstGeom>
        </p:spPr>
      </p:pic>
      <p:sp>
        <p:nvSpPr>
          <p:cNvPr id="8" name="Rounded Rectangle 7"/>
          <p:cNvSpPr/>
          <p:nvPr/>
        </p:nvSpPr>
        <p:spPr>
          <a:xfrm>
            <a:off x="395536" y="332656"/>
            <a:ext cx="8424936" cy="936104"/>
          </a:xfrm>
          <a:prstGeom prst="roundRect">
            <a:avLst/>
          </a:prstGeom>
          <a:solidFill>
            <a:srgbClr val="0000FF"/>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Heat Treated wooden box for transportation of </a:t>
            </a:r>
          </a:p>
          <a:p>
            <a:pPr algn="ctr"/>
            <a:r>
              <a:rPr lang="en-US" sz="3200" b="1" dirty="0" smtClean="0"/>
              <a:t>Cu cooling assemblies to CERN &amp; Ghent</a:t>
            </a:r>
          </a:p>
        </p:txBody>
      </p:sp>
      <p:sp>
        <p:nvSpPr>
          <p:cNvPr id="9" name="Rectangle 8"/>
          <p:cNvSpPr/>
          <p:nvPr/>
        </p:nvSpPr>
        <p:spPr>
          <a:xfrm rot="563538">
            <a:off x="2411760" y="4424658"/>
            <a:ext cx="4320480" cy="738664"/>
          </a:xfrm>
          <a:prstGeom prst="rect">
            <a:avLst/>
          </a:prstGeom>
        </p:spPr>
        <p:txBody>
          <a:bodyPr wrap="square">
            <a:spAutoFit/>
          </a:bodyPr>
          <a:lstStyle/>
          <a:p>
            <a:r>
              <a:rPr lang="en-IN" sz="1400" b="1" dirty="0" smtClean="0"/>
              <a:t>Inside size (L x B x H)	: 1900 mm x 700mm  x 400 mm </a:t>
            </a:r>
          </a:p>
          <a:p>
            <a:r>
              <a:rPr lang="en-IN" sz="1400" b="1" dirty="0" err="1" smtClean="0"/>
              <a:t>Outtside</a:t>
            </a:r>
            <a:r>
              <a:rPr lang="en-IN" sz="1400" b="1" dirty="0" smtClean="0"/>
              <a:t> size (L x B x H)	: 2015 mm x 820 mm x 550 mm </a:t>
            </a:r>
          </a:p>
          <a:p>
            <a:r>
              <a:rPr lang="en-IN" sz="1400" b="1" dirty="0" smtClean="0"/>
              <a:t>Weight of empty box 	: 96 Kg</a:t>
            </a:r>
            <a:endParaRPr lang="en-IN" sz="14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52400" y="1340768"/>
            <a:ext cx="8839200" cy="3312368"/>
          </a:xfrm>
          <a:prstGeom prst="round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000" b="1" dirty="0" smtClean="0"/>
          </a:p>
          <a:p>
            <a:pPr algn="just"/>
            <a:endParaRPr lang="en-US" sz="2000" b="1" dirty="0" smtClean="0">
              <a:solidFill>
                <a:srgbClr val="C00000"/>
              </a:solidFill>
            </a:endParaRPr>
          </a:p>
          <a:p>
            <a:pPr algn="just">
              <a:buFont typeface="Arial" pitchFamily="34" charset="0"/>
              <a:buChar char="•"/>
            </a:pPr>
            <a:r>
              <a:rPr lang="en-US" sz="2000" b="1" dirty="0" smtClean="0">
                <a:solidFill>
                  <a:srgbClr val="C00000"/>
                </a:solidFill>
              </a:rPr>
              <a:t>  RE4/2		: 05 sets	: fabricated, leak tested and dispatched to CERN</a:t>
            </a:r>
          </a:p>
          <a:p>
            <a:pPr algn="just">
              <a:buFont typeface="Arial" pitchFamily="34" charset="0"/>
              <a:buChar char="•"/>
            </a:pPr>
            <a:endParaRPr lang="en-US" sz="2000" b="1" dirty="0" smtClean="0">
              <a:solidFill>
                <a:srgbClr val="C00000"/>
              </a:solidFill>
            </a:endParaRPr>
          </a:p>
          <a:p>
            <a:pPr algn="just">
              <a:buFont typeface="Arial" pitchFamily="34" charset="0"/>
              <a:buChar char="•"/>
            </a:pPr>
            <a:r>
              <a:rPr lang="en-US" sz="2000" b="1" dirty="0" smtClean="0">
                <a:solidFill>
                  <a:srgbClr val="C00000"/>
                </a:solidFill>
              </a:rPr>
              <a:t>  RE4/3		: 05 sets	: fabricated, leak tested and dispatched to CERN</a:t>
            </a:r>
          </a:p>
          <a:p>
            <a:pPr algn="just">
              <a:buFont typeface="Arial" pitchFamily="34" charset="0"/>
              <a:buChar char="•"/>
            </a:pPr>
            <a:endParaRPr lang="en-US" sz="2000" b="1" dirty="0" smtClean="0">
              <a:solidFill>
                <a:srgbClr val="C00000"/>
              </a:solidFill>
            </a:endParaRPr>
          </a:p>
          <a:p>
            <a:pPr algn="just">
              <a:buFont typeface="Arial" pitchFamily="34" charset="0"/>
              <a:buChar char="•"/>
            </a:pPr>
            <a:r>
              <a:rPr lang="en-US" sz="2000" b="1" dirty="0" smtClean="0">
                <a:solidFill>
                  <a:srgbClr val="C00000"/>
                </a:solidFill>
              </a:rPr>
              <a:t>  RE4/3		: 10 sets	: fabricated, leak tested and dispatched to Ghent</a:t>
            </a:r>
          </a:p>
          <a:p>
            <a:pPr algn="just">
              <a:buFont typeface="Arial" pitchFamily="34" charset="0"/>
              <a:buChar char="•"/>
            </a:pPr>
            <a:endParaRPr lang="en-US" sz="2000" b="1" dirty="0" smtClean="0">
              <a:solidFill>
                <a:srgbClr val="C00000"/>
              </a:solidFill>
            </a:endParaRPr>
          </a:p>
          <a:p>
            <a:pPr lvl="4" algn="just"/>
            <a:r>
              <a:rPr lang="en-US" sz="2000" b="1" dirty="0" smtClean="0">
                <a:solidFill>
                  <a:srgbClr val="C00000"/>
                </a:solidFill>
              </a:rPr>
              <a:t>: Both the boxes have been received at CERN and Ghent</a:t>
            </a:r>
          </a:p>
          <a:p>
            <a:pPr lvl="4" algn="just"/>
            <a:r>
              <a:rPr lang="en-US" sz="2000" b="1" dirty="0" smtClean="0">
                <a:solidFill>
                  <a:srgbClr val="C00000"/>
                </a:solidFill>
              </a:rPr>
              <a:t>  on 11</a:t>
            </a:r>
            <a:r>
              <a:rPr lang="en-US" sz="2000" b="1" baseline="30000" dirty="0" smtClean="0">
                <a:solidFill>
                  <a:srgbClr val="C00000"/>
                </a:solidFill>
              </a:rPr>
              <a:t>th</a:t>
            </a:r>
            <a:r>
              <a:rPr lang="en-US" sz="2000" b="1" dirty="0" smtClean="0">
                <a:solidFill>
                  <a:srgbClr val="C00000"/>
                </a:solidFill>
              </a:rPr>
              <a:t> Nov. 2012</a:t>
            </a:r>
          </a:p>
          <a:p>
            <a:pPr algn="just">
              <a:buFont typeface="Arial" pitchFamily="34" charset="0"/>
              <a:buChar char="•"/>
            </a:pPr>
            <a:endParaRPr lang="en-US" sz="2000" b="1" dirty="0" smtClean="0">
              <a:solidFill>
                <a:schemeClr val="tx1"/>
              </a:solidFill>
            </a:endParaRPr>
          </a:p>
          <a:p>
            <a:pPr algn="just">
              <a:buFont typeface="Arial" pitchFamily="34" charset="0"/>
              <a:buChar char="•"/>
            </a:pPr>
            <a:r>
              <a:rPr lang="en-US" sz="2000" b="1" dirty="0" smtClean="0">
                <a:solidFill>
                  <a:schemeClr val="tx1"/>
                </a:solidFill>
              </a:rPr>
              <a:t>  RE 4/2 	: 10 sets	: under fabrication for BARC, at the moment</a:t>
            </a:r>
          </a:p>
          <a:p>
            <a:pPr algn="just">
              <a:buFont typeface="Arial" pitchFamily="34" charset="0"/>
              <a:buChar char="•"/>
            </a:pPr>
            <a:endParaRPr lang="en-US" sz="2000" b="1" dirty="0" smtClean="0">
              <a:solidFill>
                <a:srgbClr val="C00000"/>
              </a:solidFill>
            </a:endParaRPr>
          </a:p>
          <a:p>
            <a:pPr algn="just">
              <a:buFont typeface="Arial" pitchFamily="34" charset="0"/>
              <a:buChar char="•"/>
            </a:pPr>
            <a:endParaRPr lang="en-IN" sz="2000" b="1" dirty="0"/>
          </a:p>
        </p:txBody>
      </p:sp>
      <p:sp>
        <p:nvSpPr>
          <p:cNvPr id="11" name="Rounded Rectangle 10"/>
          <p:cNvSpPr/>
          <p:nvPr/>
        </p:nvSpPr>
        <p:spPr>
          <a:xfrm>
            <a:off x="304800" y="188640"/>
            <a:ext cx="8610600" cy="936104"/>
          </a:xfrm>
          <a:prstGeom prst="round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Pilot run for production of first 30 sets of  </a:t>
            </a:r>
          </a:p>
          <a:p>
            <a:pPr algn="ctr"/>
            <a:r>
              <a:rPr lang="en-US" sz="2800" b="1" dirty="0" smtClean="0"/>
              <a:t>Cu cooling systems for RE4 dispatched on 07</a:t>
            </a:r>
            <a:r>
              <a:rPr lang="en-US" sz="2800" b="1" baseline="30000" dirty="0" smtClean="0"/>
              <a:t>th</a:t>
            </a:r>
            <a:r>
              <a:rPr lang="en-US" sz="2800" b="1" dirty="0" smtClean="0"/>
              <a:t> Nov. 2012</a:t>
            </a:r>
            <a:endParaRPr lang="en-IN" sz="2800" b="1" dirty="0"/>
          </a:p>
        </p:txBody>
      </p:sp>
      <p:sp>
        <p:nvSpPr>
          <p:cNvPr id="10" name="Rounded Rectangle 9"/>
          <p:cNvSpPr/>
          <p:nvPr/>
        </p:nvSpPr>
        <p:spPr>
          <a:xfrm>
            <a:off x="179512" y="4725144"/>
            <a:ext cx="8839200" cy="1728192"/>
          </a:xfrm>
          <a:prstGeom prst="round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dirty="0" smtClean="0"/>
          </a:p>
          <a:p>
            <a:pPr algn="just"/>
            <a:endParaRPr lang="en-US" sz="2400" b="1" dirty="0" smtClean="0">
              <a:solidFill>
                <a:srgbClr val="C00000"/>
              </a:solidFill>
            </a:endParaRPr>
          </a:p>
          <a:p>
            <a:pPr algn="just"/>
            <a:r>
              <a:rPr lang="en-US" sz="2400" b="1" dirty="0" smtClean="0">
                <a:solidFill>
                  <a:srgbClr val="C00000"/>
                </a:solidFill>
              </a:rPr>
              <a:t>After the delivery of the Cu cooling sets, we would like to profit from your expertise and feedback to launch the mass production of the remaining 170 sets, including discussion on SS ferrules and Brass nuts</a:t>
            </a:r>
            <a:endParaRPr lang="en-US" sz="2400" b="1" dirty="0" smtClean="0">
              <a:solidFill>
                <a:schemeClr val="tx1"/>
              </a:solidFill>
            </a:endParaRPr>
          </a:p>
          <a:p>
            <a:pPr algn="just">
              <a:buFont typeface="Arial" pitchFamily="34" charset="0"/>
              <a:buChar char="•"/>
            </a:pPr>
            <a:endParaRPr lang="en-US" sz="2400" b="1" dirty="0" smtClean="0">
              <a:solidFill>
                <a:srgbClr val="C00000"/>
              </a:solidFill>
            </a:endParaRPr>
          </a:p>
          <a:p>
            <a:pPr algn="just">
              <a:buFont typeface="Arial" pitchFamily="34" charset="0"/>
              <a:buChar char="•"/>
            </a:pPr>
            <a:endParaRPr lang="en-IN" sz="2400" b="1" dirty="0"/>
          </a:p>
        </p:txBody>
      </p:sp>
      <p:sp>
        <p:nvSpPr>
          <p:cNvPr id="12" name="Date Placeholder 7"/>
          <p:cNvSpPr>
            <a:spLocks noGrp="1"/>
          </p:cNvSpPr>
          <p:nvPr>
            <p:ph type="dt" sz="half" idx="10"/>
          </p:nvPr>
        </p:nvSpPr>
        <p:spPr>
          <a:xfrm>
            <a:off x="457200" y="6356350"/>
            <a:ext cx="2133600" cy="365125"/>
          </a:xfrm>
        </p:spPr>
        <p:txBody>
          <a:bodyPr/>
          <a:lstStyle/>
          <a:p>
            <a:r>
              <a:rPr lang="en-US" sz="1400" b="1" smtClean="0">
                <a:solidFill>
                  <a:srgbClr val="003300"/>
                </a:solidFill>
              </a:rPr>
              <a:t>L. M. Pant</a:t>
            </a:r>
            <a:endParaRPr lang="en-IN" sz="1400" b="1">
              <a:solidFill>
                <a:srgbClr val="003300"/>
              </a:solidFill>
            </a:endParaRPr>
          </a:p>
        </p:txBody>
      </p:sp>
      <p:sp>
        <p:nvSpPr>
          <p:cNvPr id="13" name="Slide Number Placeholder 8"/>
          <p:cNvSpPr>
            <a:spLocks noGrp="1"/>
          </p:cNvSpPr>
          <p:nvPr>
            <p:ph type="sldNum" sz="quarter" idx="12"/>
          </p:nvPr>
        </p:nvSpPr>
        <p:spPr>
          <a:xfrm>
            <a:off x="6553200" y="6356350"/>
            <a:ext cx="2133600" cy="365125"/>
          </a:xfrm>
        </p:spPr>
        <p:txBody>
          <a:bodyPr/>
          <a:lstStyle/>
          <a:p>
            <a:fld id="{918CB686-FFCB-4C86-B9F6-4741350E6E79}" type="slidenum">
              <a:rPr lang="en-IN" sz="1400" b="1" smtClean="0">
                <a:solidFill>
                  <a:srgbClr val="003300"/>
                </a:solidFill>
              </a:rPr>
              <a:pPr/>
              <a:t>18</a:t>
            </a:fld>
            <a:endParaRPr lang="en-IN" sz="1400" b="1">
              <a:solidFill>
                <a:srgbClr val="003300"/>
              </a:solidFill>
            </a:endParaRPr>
          </a:p>
        </p:txBody>
      </p:sp>
      <p:sp>
        <p:nvSpPr>
          <p:cNvPr id="14" name="Footer Placeholder 9"/>
          <p:cNvSpPr>
            <a:spLocks noGrp="1"/>
          </p:cNvSpPr>
          <p:nvPr>
            <p:ph type="ftr" sz="quarter" idx="11"/>
          </p:nvPr>
        </p:nvSpPr>
        <p:spPr>
          <a:xfrm>
            <a:off x="3124200" y="6383734"/>
            <a:ext cx="3536032" cy="357634"/>
          </a:xfrm>
        </p:spPr>
        <p:txBody>
          <a:bodyPr/>
          <a:lstStyle/>
          <a:p>
            <a:r>
              <a:rPr lang="en-IN" sz="1400" b="1" smtClean="0">
                <a:solidFill>
                  <a:srgbClr val="003300"/>
                </a:solidFill>
              </a:rPr>
              <a:t>RE Workshop, 19/11/12</a:t>
            </a:r>
            <a:endParaRPr lang="en-IN" sz="1400" b="1" dirty="0">
              <a:solidFill>
                <a:srgbClr val="0033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r>
              <a:rPr lang="en-US" sz="1400" b="1" smtClean="0">
                <a:solidFill>
                  <a:srgbClr val="003300"/>
                </a:solidFill>
              </a:rPr>
              <a:t>L. M. Pant</a:t>
            </a:r>
            <a:endParaRPr lang="en-IN" sz="1400" b="1">
              <a:solidFill>
                <a:srgbClr val="003300"/>
              </a:solidFill>
            </a:endParaRPr>
          </a:p>
        </p:txBody>
      </p:sp>
      <p:sp>
        <p:nvSpPr>
          <p:cNvPr id="9" name="Slide Number Placeholder 8"/>
          <p:cNvSpPr>
            <a:spLocks noGrp="1"/>
          </p:cNvSpPr>
          <p:nvPr>
            <p:ph type="sldNum" sz="quarter" idx="12"/>
          </p:nvPr>
        </p:nvSpPr>
        <p:spPr/>
        <p:txBody>
          <a:bodyPr/>
          <a:lstStyle/>
          <a:p>
            <a:fld id="{918CB686-FFCB-4C86-B9F6-4741350E6E79}" type="slidenum">
              <a:rPr lang="en-IN" sz="1400" b="1" smtClean="0">
                <a:solidFill>
                  <a:srgbClr val="003300"/>
                </a:solidFill>
              </a:rPr>
              <a:pPr/>
              <a:t>19</a:t>
            </a:fld>
            <a:endParaRPr lang="en-IN" sz="1400" b="1">
              <a:solidFill>
                <a:srgbClr val="003300"/>
              </a:solidFill>
            </a:endParaRPr>
          </a:p>
        </p:txBody>
      </p:sp>
      <p:sp>
        <p:nvSpPr>
          <p:cNvPr id="10" name="Footer Placeholder 9"/>
          <p:cNvSpPr>
            <a:spLocks noGrp="1"/>
          </p:cNvSpPr>
          <p:nvPr>
            <p:ph type="ftr" sz="quarter" idx="11"/>
          </p:nvPr>
        </p:nvSpPr>
        <p:spPr>
          <a:xfrm>
            <a:off x="3124200" y="6383734"/>
            <a:ext cx="3536032" cy="357634"/>
          </a:xfrm>
        </p:spPr>
        <p:txBody>
          <a:bodyPr/>
          <a:lstStyle/>
          <a:p>
            <a:r>
              <a:rPr lang="en-IN" sz="1400" b="1" smtClean="0">
                <a:solidFill>
                  <a:srgbClr val="003300"/>
                </a:solidFill>
              </a:rPr>
              <a:t>RE Workshop, 19/11/12</a:t>
            </a:r>
            <a:endParaRPr lang="en-IN" sz="1400" b="1" dirty="0">
              <a:solidFill>
                <a:srgbClr val="003300"/>
              </a:solidFill>
            </a:endParaRPr>
          </a:p>
        </p:txBody>
      </p:sp>
      <p:sp>
        <p:nvSpPr>
          <p:cNvPr id="12" name="Rounded Rectangle 11"/>
          <p:cNvSpPr/>
          <p:nvPr/>
        </p:nvSpPr>
        <p:spPr>
          <a:xfrm>
            <a:off x="683568" y="332656"/>
            <a:ext cx="7920880" cy="792088"/>
          </a:xfrm>
          <a:prstGeom prst="roundRect">
            <a:avLst/>
          </a:prstGeom>
          <a:solidFill>
            <a:srgbClr val="0000FF"/>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Leak test for Cu cooling systems</a:t>
            </a:r>
            <a:endParaRPr lang="en-IN" sz="3200" b="1" dirty="0"/>
          </a:p>
        </p:txBody>
      </p:sp>
      <p:pic>
        <p:nvPicPr>
          <p:cNvPr id="18434" name="Picture 2"/>
          <p:cNvPicPr>
            <a:picLocks noChangeAspect="1" noChangeArrowheads="1"/>
          </p:cNvPicPr>
          <p:nvPr/>
        </p:nvPicPr>
        <p:blipFill>
          <a:blip r:embed="rId2" cstate="print"/>
          <a:srcRect/>
          <a:stretch>
            <a:fillRect/>
          </a:stretch>
        </p:blipFill>
        <p:spPr bwMode="auto">
          <a:xfrm rot="5400000">
            <a:off x="850802" y="2037631"/>
            <a:ext cx="1584176" cy="2494707"/>
          </a:xfrm>
          <a:prstGeom prst="rect">
            <a:avLst/>
          </a:prstGeom>
          <a:noFill/>
          <a:ln w="9525">
            <a:noFill/>
            <a:miter lim="800000"/>
            <a:headEnd/>
            <a:tailEnd/>
          </a:ln>
        </p:spPr>
      </p:pic>
      <p:pic>
        <p:nvPicPr>
          <p:cNvPr id="13" name="Picture 12" descr="DSC01729.jpg"/>
          <p:cNvPicPr>
            <a:picLocks noChangeAspect="1"/>
          </p:cNvPicPr>
          <p:nvPr/>
        </p:nvPicPr>
        <p:blipFill>
          <a:blip r:embed="rId3" cstate="print"/>
          <a:srcRect l="3377" t="26375" r="9650" b="3217"/>
          <a:stretch>
            <a:fillRect/>
          </a:stretch>
        </p:blipFill>
        <p:spPr>
          <a:xfrm>
            <a:off x="3009256" y="2492896"/>
            <a:ext cx="5811217" cy="3528392"/>
          </a:xfrm>
          <a:prstGeom prst="rect">
            <a:avLst/>
          </a:prstGeom>
        </p:spPr>
      </p:pic>
      <p:sp>
        <p:nvSpPr>
          <p:cNvPr id="11" name="TextBox 10"/>
          <p:cNvSpPr txBox="1"/>
          <p:nvPr/>
        </p:nvSpPr>
        <p:spPr>
          <a:xfrm>
            <a:off x="395536" y="4820959"/>
            <a:ext cx="1787669" cy="1200329"/>
          </a:xfrm>
          <a:prstGeom prst="rect">
            <a:avLst/>
          </a:prstGeom>
          <a:noFill/>
        </p:spPr>
        <p:txBody>
          <a:bodyPr wrap="none" rtlCol="0">
            <a:spAutoFit/>
          </a:bodyPr>
          <a:lstStyle/>
          <a:p>
            <a:r>
              <a:rPr lang="en-US" b="1" dirty="0" smtClean="0"/>
              <a:t>Cu tubes :</a:t>
            </a:r>
          </a:p>
          <a:p>
            <a:r>
              <a:rPr lang="en-US" b="1" dirty="0" smtClean="0"/>
              <a:t>OD = 8 mm </a:t>
            </a:r>
            <a:r>
              <a:rPr lang="en-US" b="1" dirty="0" smtClean="0">
                <a:sym typeface="Symbol"/>
              </a:rPr>
              <a:t></a:t>
            </a:r>
            <a:endParaRPr lang="en-US" b="1" dirty="0" smtClean="0"/>
          </a:p>
          <a:p>
            <a:r>
              <a:rPr lang="en-US" b="1" dirty="0" smtClean="0"/>
              <a:t>ID  =  6 mm </a:t>
            </a:r>
            <a:r>
              <a:rPr lang="en-US" b="1" dirty="0" smtClean="0">
                <a:sym typeface="Symbol"/>
              </a:rPr>
              <a:t></a:t>
            </a:r>
          </a:p>
          <a:p>
            <a:r>
              <a:rPr lang="en-US" b="1" dirty="0" smtClean="0">
                <a:sym typeface="Symbol"/>
              </a:rPr>
              <a:t>thickness : 1 mm</a:t>
            </a:r>
            <a:endParaRPr lang="en-IN"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z="1400" b="1" smtClean="0">
                <a:solidFill>
                  <a:srgbClr val="003300"/>
                </a:solidFill>
              </a:rPr>
              <a:t>L. M. Pant</a:t>
            </a:r>
            <a:endParaRPr lang="en-IN" sz="1400" b="1">
              <a:solidFill>
                <a:srgbClr val="003300"/>
              </a:solidFill>
            </a:endParaRPr>
          </a:p>
        </p:txBody>
      </p:sp>
      <p:sp>
        <p:nvSpPr>
          <p:cNvPr id="5" name="Footer Placeholder 4"/>
          <p:cNvSpPr>
            <a:spLocks noGrp="1"/>
          </p:cNvSpPr>
          <p:nvPr>
            <p:ph type="ftr" sz="quarter" idx="11"/>
          </p:nvPr>
        </p:nvSpPr>
        <p:spPr/>
        <p:txBody>
          <a:bodyPr/>
          <a:lstStyle/>
          <a:p>
            <a:r>
              <a:rPr lang="en-IN" sz="1400" b="1" smtClean="0">
                <a:solidFill>
                  <a:srgbClr val="003300"/>
                </a:solidFill>
              </a:rPr>
              <a:t>RE Workshop, 19/11/12</a:t>
            </a:r>
            <a:endParaRPr lang="en-IN" sz="1400" b="1">
              <a:solidFill>
                <a:srgbClr val="003300"/>
              </a:solidFill>
            </a:endParaRPr>
          </a:p>
        </p:txBody>
      </p:sp>
      <p:sp>
        <p:nvSpPr>
          <p:cNvPr id="6" name="Slide Number Placeholder 5"/>
          <p:cNvSpPr>
            <a:spLocks noGrp="1"/>
          </p:cNvSpPr>
          <p:nvPr>
            <p:ph type="sldNum" sz="quarter" idx="12"/>
          </p:nvPr>
        </p:nvSpPr>
        <p:spPr/>
        <p:txBody>
          <a:bodyPr/>
          <a:lstStyle/>
          <a:p>
            <a:fld id="{918CB686-FFCB-4C86-B9F6-4741350E6E79}" type="slidenum">
              <a:rPr lang="en-IN" sz="1400" b="1" smtClean="0">
                <a:solidFill>
                  <a:srgbClr val="003300"/>
                </a:solidFill>
              </a:rPr>
              <a:pPr/>
              <a:t>2</a:t>
            </a:fld>
            <a:endParaRPr lang="en-IN" sz="1400" b="1">
              <a:solidFill>
                <a:srgbClr val="003300"/>
              </a:solidFill>
            </a:endParaRPr>
          </a:p>
        </p:txBody>
      </p:sp>
      <p:grpSp>
        <p:nvGrpSpPr>
          <p:cNvPr id="23" name="Group 87"/>
          <p:cNvGrpSpPr>
            <a:grpSpLocks/>
          </p:cNvGrpSpPr>
          <p:nvPr/>
        </p:nvGrpSpPr>
        <p:grpSpPr bwMode="auto">
          <a:xfrm>
            <a:off x="827584" y="548680"/>
            <a:ext cx="7560840" cy="5760640"/>
            <a:chOff x="1143000" y="19167475"/>
            <a:chExt cx="11106177" cy="8264525"/>
          </a:xfrm>
        </p:grpSpPr>
        <p:pic>
          <p:nvPicPr>
            <p:cNvPr id="24" name="Picture 82"/>
            <p:cNvPicPr>
              <a:picLocks noChangeAspect="1" noChangeArrowheads="1"/>
            </p:cNvPicPr>
            <p:nvPr/>
          </p:nvPicPr>
          <p:blipFill>
            <a:blip r:embed="rId2" cstate="print"/>
            <a:srcRect t="1131" b="3767"/>
            <a:stretch>
              <a:fillRect/>
            </a:stretch>
          </p:blipFill>
          <p:spPr bwMode="auto">
            <a:xfrm>
              <a:off x="9525000" y="19171390"/>
              <a:ext cx="2724177" cy="4495154"/>
            </a:xfrm>
            <a:prstGeom prst="rect">
              <a:avLst/>
            </a:prstGeom>
            <a:noFill/>
            <a:ln w="9525">
              <a:noFill/>
              <a:miter lim="800000"/>
              <a:headEnd/>
              <a:tailEnd/>
            </a:ln>
          </p:spPr>
        </p:pic>
        <p:pic>
          <p:nvPicPr>
            <p:cNvPr id="25" name="Picture 83"/>
            <p:cNvPicPr>
              <a:picLocks noChangeAspect="1" noChangeArrowheads="1"/>
            </p:cNvPicPr>
            <p:nvPr/>
          </p:nvPicPr>
          <p:blipFill>
            <a:blip r:embed="rId3" cstate="print"/>
            <a:srcRect t="4280" b="2568"/>
            <a:stretch>
              <a:fillRect/>
            </a:stretch>
          </p:blipFill>
          <p:spPr bwMode="auto">
            <a:xfrm>
              <a:off x="9601200" y="23971299"/>
              <a:ext cx="2133600" cy="3460701"/>
            </a:xfrm>
            <a:prstGeom prst="rect">
              <a:avLst/>
            </a:prstGeom>
            <a:noFill/>
            <a:ln w="9525">
              <a:noFill/>
              <a:miter lim="800000"/>
              <a:headEnd/>
              <a:tailEnd/>
            </a:ln>
          </p:spPr>
        </p:pic>
        <p:pic>
          <p:nvPicPr>
            <p:cNvPr id="26" name="Picture 84"/>
            <p:cNvPicPr>
              <a:picLocks noChangeAspect="1" noChangeArrowheads="1"/>
            </p:cNvPicPr>
            <p:nvPr/>
          </p:nvPicPr>
          <p:blipFill>
            <a:blip r:embed="rId4" cstate="print"/>
            <a:srcRect/>
            <a:stretch>
              <a:fillRect/>
            </a:stretch>
          </p:blipFill>
          <p:spPr bwMode="auto">
            <a:xfrm>
              <a:off x="1143000" y="19167475"/>
              <a:ext cx="7772400" cy="8188332"/>
            </a:xfrm>
            <a:prstGeom prst="rect">
              <a:avLst/>
            </a:prstGeom>
            <a:noFill/>
            <a:ln w="9525">
              <a:noFill/>
              <a:miter lim="800000"/>
              <a:headEnd/>
              <a:tailEnd/>
            </a:ln>
          </p:spPr>
        </p:pic>
        <p:sp>
          <p:nvSpPr>
            <p:cNvPr id="27" name="TextBox 65"/>
            <p:cNvSpPr txBox="1">
              <a:spLocks noChangeArrowheads="1"/>
            </p:cNvSpPr>
            <p:nvPr/>
          </p:nvSpPr>
          <p:spPr bwMode="auto">
            <a:xfrm>
              <a:off x="6460938" y="20400144"/>
              <a:ext cx="1463862" cy="707823"/>
            </a:xfrm>
            <a:prstGeom prst="rect">
              <a:avLst/>
            </a:prstGeom>
            <a:noFill/>
            <a:ln w="9525">
              <a:noFill/>
              <a:miter lim="800000"/>
              <a:headEnd/>
              <a:tailEnd/>
            </a:ln>
          </p:spPr>
          <p:txBody>
            <a:bodyPr wrap="none">
              <a:spAutoFit/>
            </a:bodyPr>
            <a:lstStyle/>
            <a:p>
              <a:r>
                <a:rPr lang="en-US" sz="4000" b="1">
                  <a:solidFill>
                    <a:srgbClr val="0000FF"/>
                  </a:solidFill>
                  <a:cs typeface="Calibri" pitchFamily="34" charset="0"/>
                </a:rPr>
                <a:t>RE4/3</a:t>
              </a:r>
              <a:endParaRPr lang="en-IN" sz="4000" b="1">
                <a:solidFill>
                  <a:srgbClr val="0000FF"/>
                </a:solidFill>
                <a:cs typeface="Calibri" pitchFamily="34" charset="0"/>
              </a:endParaRPr>
            </a:p>
          </p:txBody>
        </p:sp>
        <p:sp>
          <p:nvSpPr>
            <p:cNvPr id="28" name="TextBox 66"/>
            <p:cNvSpPr txBox="1">
              <a:spLocks noChangeArrowheads="1"/>
            </p:cNvSpPr>
            <p:nvPr/>
          </p:nvSpPr>
          <p:spPr bwMode="auto">
            <a:xfrm>
              <a:off x="3364235" y="25809858"/>
              <a:ext cx="1463862" cy="707822"/>
            </a:xfrm>
            <a:prstGeom prst="rect">
              <a:avLst/>
            </a:prstGeom>
            <a:noFill/>
            <a:ln w="9525">
              <a:noFill/>
              <a:miter lim="800000"/>
              <a:headEnd/>
              <a:tailEnd/>
            </a:ln>
          </p:spPr>
          <p:txBody>
            <a:bodyPr wrap="none">
              <a:spAutoFit/>
            </a:bodyPr>
            <a:lstStyle/>
            <a:p>
              <a:r>
                <a:rPr lang="en-US" sz="4000" b="1" dirty="0">
                  <a:solidFill>
                    <a:srgbClr val="0000FF"/>
                  </a:solidFill>
                </a:rPr>
                <a:t>RE4/2</a:t>
              </a:r>
              <a:endParaRPr lang="en-IN" sz="4000" b="1" dirty="0">
                <a:solidFill>
                  <a:srgbClr val="0000FF"/>
                </a:solidFill>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p:nvPr/>
        </p:nvGrpSpPr>
        <p:grpSpPr>
          <a:xfrm>
            <a:off x="370656" y="152400"/>
            <a:ext cx="8305800" cy="6150864"/>
            <a:chOff x="370656" y="152400"/>
            <a:chExt cx="8305800" cy="6150864"/>
          </a:xfrm>
        </p:grpSpPr>
        <p:pic>
          <p:nvPicPr>
            <p:cNvPr id="4" name="Picture 3" descr="DSC01727.jpg"/>
            <p:cNvPicPr>
              <a:picLocks noChangeAspect="1"/>
            </p:cNvPicPr>
            <p:nvPr/>
          </p:nvPicPr>
          <p:blipFill>
            <a:blip r:embed="rId2" cstate="print"/>
            <a:stretch>
              <a:fillRect/>
            </a:stretch>
          </p:blipFill>
          <p:spPr>
            <a:xfrm>
              <a:off x="993648" y="707136"/>
              <a:ext cx="7461504" cy="5596128"/>
            </a:xfrm>
            <a:prstGeom prst="rect">
              <a:avLst/>
            </a:prstGeom>
          </p:spPr>
        </p:pic>
        <p:grpSp>
          <p:nvGrpSpPr>
            <p:cNvPr id="3" name="Group 14"/>
            <p:cNvGrpSpPr/>
            <p:nvPr/>
          </p:nvGrpSpPr>
          <p:grpSpPr>
            <a:xfrm>
              <a:off x="370656" y="152400"/>
              <a:ext cx="8305800" cy="5590032"/>
              <a:chOff x="381000" y="152400"/>
              <a:chExt cx="8305800" cy="5590032"/>
            </a:xfrm>
          </p:grpSpPr>
          <p:sp>
            <p:nvSpPr>
              <p:cNvPr id="6" name="Left Arrow 5"/>
              <p:cNvSpPr/>
              <p:nvPr/>
            </p:nvSpPr>
            <p:spPr>
              <a:xfrm>
                <a:off x="6096000" y="4572000"/>
                <a:ext cx="2590800" cy="1170432"/>
              </a:xfrm>
              <a:prstGeom prst="leftArrow">
                <a:avLst/>
              </a:prstGeom>
              <a:solidFill>
                <a:srgbClr val="00FF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0FF"/>
                    </a:solidFill>
                  </a:rPr>
                  <a:t>Cu tube pinched at one end</a:t>
                </a:r>
                <a:endParaRPr lang="en-IN" b="1" dirty="0">
                  <a:solidFill>
                    <a:srgbClr val="0000FF"/>
                  </a:solidFill>
                </a:endParaRPr>
              </a:p>
            </p:txBody>
          </p:sp>
          <p:sp>
            <p:nvSpPr>
              <p:cNvPr id="7" name="Left Arrow 6"/>
              <p:cNvSpPr/>
              <p:nvPr/>
            </p:nvSpPr>
            <p:spPr>
              <a:xfrm>
                <a:off x="4876800" y="1981200"/>
                <a:ext cx="2057400" cy="941832"/>
              </a:xfrm>
              <a:prstGeom prst="leftArrow">
                <a:avLst/>
              </a:prstGeom>
              <a:solidFill>
                <a:srgbClr val="00FF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0FF"/>
                    </a:solidFill>
                  </a:rPr>
                  <a:t>Safety release</a:t>
                </a:r>
                <a:endParaRPr lang="en-IN" b="1" dirty="0">
                  <a:solidFill>
                    <a:srgbClr val="0000FF"/>
                  </a:solidFill>
                </a:endParaRPr>
              </a:p>
            </p:txBody>
          </p:sp>
          <p:sp>
            <p:nvSpPr>
              <p:cNvPr id="8" name="Right Arrow 7"/>
              <p:cNvSpPr/>
              <p:nvPr/>
            </p:nvSpPr>
            <p:spPr>
              <a:xfrm>
                <a:off x="381000" y="2514600"/>
                <a:ext cx="2133600" cy="1600200"/>
              </a:xfrm>
              <a:prstGeom prst="rightArrow">
                <a:avLst/>
              </a:prstGeom>
              <a:solidFill>
                <a:srgbClr val="00FF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0FF"/>
                    </a:solidFill>
                  </a:rPr>
                  <a:t>0 -35 bar</a:t>
                </a:r>
              </a:p>
              <a:p>
                <a:pPr algn="ctr"/>
                <a:r>
                  <a:rPr lang="en-US" b="1" dirty="0" smtClean="0">
                    <a:solidFill>
                      <a:srgbClr val="0000FF"/>
                    </a:solidFill>
                  </a:rPr>
                  <a:t> pressure transducer</a:t>
                </a:r>
                <a:endParaRPr lang="en-IN" b="1" dirty="0">
                  <a:solidFill>
                    <a:srgbClr val="0000FF"/>
                  </a:solidFill>
                </a:endParaRPr>
              </a:p>
            </p:txBody>
          </p:sp>
          <p:sp>
            <p:nvSpPr>
              <p:cNvPr id="9" name="Right Arrow 8"/>
              <p:cNvSpPr/>
              <p:nvPr/>
            </p:nvSpPr>
            <p:spPr>
              <a:xfrm>
                <a:off x="1828800" y="152400"/>
                <a:ext cx="2590800" cy="1600200"/>
              </a:xfrm>
              <a:prstGeom prst="rightArrow">
                <a:avLst/>
              </a:prstGeom>
              <a:solidFill>
                <a:srgbClr val="00FF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0FF"/>
                    </a:solidFill>
                  </a:rPr>
                  <a:t>Outlet Pressure</a:t>
                </a:r>
              </a:p>
              <a:p>
                <a:pPr algn="ctr"/>
                <a:r>
                  <a:rPr lang="en-US" b="1" dirty="0" smtClean="0">
                    <a:solidFill>
                      <a:srgbClr val="0000FF"/>
                    </a:solidFill>
                  </a:rPr>
                  <a:t>20 bar</a:t>
                </a:r>
                <a:endParaRPr lang="en-IN" b="1" dirty="0">
                  <a:solidFill>
                    <a:srgbClr val="0000FF"/>
                  </a:solidFill>
                </a:endParaRPr>
              </a:p>
            </p:txBody>
          </p:sp>
          <p:sp>
            <p:nvSpPr>
              <p:cNvPr id="10" name="Left Arrow 9"/>
              <p:cNvSpPr/>
              <p:nvPr/>
            </p:nvSpPr>
            <p:spPr>
              <a:xfrm>
                <a:off x="5486400" y="304800"/>
                <a:ext cx="2057400" cy="1143000"/>
              </a:xfrm>
              <a:prstGeom prst="leftArrow">
                <a:avLst/>
              </a:prstGeom>
              <a:solidFill>
                <a:srgbClr val="00FF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0FF"/>
                    </a:solidFill>
                  </a:rPr>
                  <a:t>Inlet pressure </a:t>
                </a:r>
              </a:p>
              <a:p>
                <a:pPr algn="ctr"/>
                <a:r>
                  <a:rPr lang="en-US" b="1" dirty="0" smtClean="0">
                    <a:solidFill>
                      <a:srgbClr val="0000FF"/>
                    </a:solidFill>
                    <a:sym typeface="Symbol"/>
                  </a:rPr>
                  <a:t> </a:t>
                </a:r>
                <a:r>
                  <a:rPr lang="en-US" b="1" dirty="0" smtClean="0">
                    <a:solidFill>
                      <a:srgbClr val="0000FF"/>
                    </a:solidFill>
                  </a:rPr>
                  <a:t>80 bar</a:t>
                </a:r>
                <a:endParaRPr lang="en-IN" b="1" dirty="0">
                  <a:solidFill>
                    <a:srgbClr val="0000FF"/>
                  </a:solidFill>
                </a:endParaRPr>
              </a:p>
            </p:txBody>
          </p:sp>
          <p:sp>
            <p:nvSpPr>
              <p:cNvPr id="14" name="Left Arrow 13"/>
              <p:cNvSpPr/>
              <p:nvPr/>
            </p:nvSpPr>
            <p:spPr>
              <a:xfrm>
                <a:off x="6629400" y="3124200"/>
                <a:ext cx="1447800" cy="941832"/>
              </a:xfrm>
              <a:prstGeom prst="leftArrow">
                <a:avLst/>
              </a:prstGeom>
              <a:solidFill>
                <a:srgbClr val="00FF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0FF"/>
                    </a:solidFill>
                  </a:rPr>
                  <a:t>Argon gas</a:t>
                </a:r>
                <a:endParaRPr lang="en-IN" b="1" dirty="0">
                  <a:solidFill>
                    <a:srgbClr val="0000FF"/>
                  </a:solidFill>
                </a:endParaRPr>
              </a:p>
            </p:txBody>
          </p:sp>
        </p:grpSp>
        <p:sp>
          <p:nvSpPr>
            <p:cNvPr id="20" name="Right Arrow 19"/>
            <p:cNvSpPr/>
            <p:nvPr/>
          </p:nvSpPr>
          <p:spPr>
            <a:xfrm rot="1612074">
              <a:off x="1790220" y="1907120"/>
              <a:ext cx="2119363" cy="993213"/>
            </a:xfrm>
            <a:prstGeom prst="rightArrow">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Valve A open</a:t>
              </a:r>
            </a:p>
          </p:txBody>
        </p:sp>
      </p:grpSp>
      <p:sp>
        <p:nvSpPr>
          <p:cNvPr id="15" name="Rounded Rectangle 14"/>
          <p:cNvSpPr/>
          <p:nvPr/>
        </p:nvSpPr>
        <p:spPr>
          <a:xfrm>
            <a:off x="0" y="0"/>
            <a:ext cx="3528392" cy="504056"/>
          </a:xfrm>
          <a:prstGeom prst="roundRect">
            <a:avLst/>
          </a:prstGeom>
          <a:solidFill>
            <a:srgbClr val="0000FF"/>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Details of leak test facility</a:t>
            </a:r>
            <a:endParaRPr lang="en-IN" sz="2400" b="1" dirty="0"/>
          </a:p>
        </p:txBody>
      </p:sp>
      <p:sp>
        <p:nvSpPr>
          <p:cNvPr id="16" name="Oval 15"/>
          <p:cNvSpPr/>
          <p:nvPr/>
        </p:nvSpPr>
        <p:spPr>
          <a:xfrm>
            <a:off x="3347864" y="2924944"/>
            <a:ext cx="2520280" cy="1800200"/>
          </a:xfrm>
          <a:prstGeom prst="ellipse">
            <a:avLst/>
          </a:prstGeom>
          <a:solidFill>
            <a:srgbClr val="FFFF00">
              <a:alpha val="24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Left Arrow 23"/>
          <p:cNvSpPr/>
          <p:nvPr/>
        </p:nvSpPr>
        <p:spPr>
          <a:xfrm>
            <a:off x="5724128" y="3861048"/>
            <a:ext cx="2376264" cy="864096"/>
          </a:xfrm>
          <a:prstGeom prst="leftArrow">
            <a:avLst/>
          </a:prstGeom>
          <a:solidFill>
            <a:srgbClr val="FFFF00">
              <a:alpha val="79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00" b="1" dirty="0" smtClean="0">
                <a:solidFill>
                  <a:srgbClr val="FF0000"/>
                </a:solidFill>
              </a:rPr>
              <a:t>Extra Cu pipe : OD = 6 mm </a:t>
            </a:r>
          </a:p>
          <a:p>
            <a:pPr algn="r"/>
            <a:r>
              <a:rPr lang="en-US" sz="1400" b="1" dirty="0" smtClean="0">
                <a:solidFill>
                  <a:srgbClr val="FF0000"/>
                </a:solidFill>
              </a:rPr>
              <a:t>length = 100 cm</a:t>
            </a:r>
            <a:endParaRPr lang="en-IN" sz="1400" b="1" dirty="0">
              <a:solidFill>
                <a:srgbClr val="FF0000"/>
              </a:solidFill>
            </a:endParaRPr>
          </a:p>
        </p:txBody>
      </p:sp>
      <p:sp>
        <p:nvSpPr>
          <p:cNvPr id="25" name="Date Placeholder 7"/>
          <p:cNvSpPr>
            <a:spLocks noGrp="1"/>
          </p:cNvSpPr>
          <p:nvPr>
            <p:ph type="dt" sz="half" idx="10"/>
          </p:nvPr>
        </p:nvSpPr>
        <p:spPr>
          <a:xfrm>
            <a:off x="457200" y="6356350"/>
            <a:ext cx="2133600" cy="365125"/>
          </a:xfrm>
        </p:spPr>
        <p:txBody>
          <a:bodyPr/>
          <a:lstStyle/>
          <a:p>
            <a:r>
              <a:rPr lang="en-US" sz="1400" b="1" smtClean="0">
                <a:solidFill>
                  <a:srgbClr val="003300"/>
                </a:solidFill>
              </a:rPr>
              <a:t>L. M. Pant</a:t>
            </a:r>
            <a:endParaRPr lang="en-IN" sz="1400" b="1">
              <a:solidFill>
                <a:srgbClr val="003300"/>
              </a:solidFill>
            </a:endParaRPr>
          </a:p>
        </p:txBody>
      </p:sp>
      <p:sp>
        <p:nvSpPr>
          <p:cNvPr id="26" name="Slide Number Placeholder 8"/>
          <p:cNvSpPr>
            <a:spLocks noGrp="1"/>
          </p:cNvSpPr>
          <p:nvPr>
            <p:ph type="sldNum" sz="quarter" idx="12"/>
          </p:nvPr>
        </p:nvSpPr>
        <p:spPr>
          <a:xfrm>
            <a:off x="6553200" y="6356350"/>
            <a:ext cx="2133600" cy="365125"/>
          </a:xfrm>
        </p:spPr>
        <p:txBody>
          <a:bodyPr/>
          <a:lstStyle/>
          <a:p>
            <a:fld id="{918CB686-FFCB-4C86-B9F6-4741350E6E79}" type="slidenum">
              <a:rPr lang="en-IN" sz="1400" b="1" smtClean="0">
                <a:solidFill>
                  <a:srgbClr val="003300"/>
                </a:solidFill>
              </a:rPr>
              <a:pPr/>
              <a:t>20</a:t>
            </a:fld>
            <a:endParaRPr lang="en-IN" sz="1400" b="1">
              <a:solidFill>
                <a:srgbClr val="003300"/>
              </a:solidFill>
            </a:endParaRPr>
          </a:p>
        </p:txBody>
      </p:sp>
      <p:sp>
        <p:nvSpPr>
          <p:cNvPr id="27" name="Footer Placeholder 9"/>
          <p:cNvSpPr>
            <a:spLocks noGrp="1"/>
          </p:cNvSpPr>
          <p:nvPr>
            <p:ph type="ftr" sz="quarter" idx="11"/>
          </p:nvPr>
        </p:nvSpPr>
        <p:spPr>
          <a:xfrm>
            <a:off x="3124200" y="6383734"/>
            <a:ext cx="3536032" cy="357634"/>
          </a:xfrm>
        </p:spPr>
        <p:txBody>
          <a:bodyPr/>
          <a:lstStyle/>
          <a:p>
            <a:r>
              <a:rPr lang="en-IN" sz="1400" b="1" smtClean="0">
                <a:solidFill>
                  <a:srgbClr val="003300"/>
                </a:solidFill>
              </a:rPr>
              <a:t>RE Workshop, 19/11/12</a:t>
            </a:r>
            <a:endParaRPr lang="en-IN" sz="1400" b="1" dirty="0">
              <a:solidFill>
                <a:srgbClr val="0033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7"/>
          <p:cNvSpPr>
            <a:spLocks noGrp="1"/>
          </p:cNvSpPr>
          <p:nvPr>
            <p:ph type="dt" sz="half" idx="10"/>
          </p:nvPr>
        </p:nvSpPr>
        <p:spPr>
          <a:xfrm>
            <a:off x="457200" y="6356350"/>
            <a:ext cx="2133600" cy="365125"/>
          </a:xfrm>
        </p:spPr>
        <p:txBody>
          <a:bodyPr/>
          <a:lstStyle/>
          <a:p>
            <a:r>
              <a:rPr lang="en-US" sz="1400" b="1" smtClean="0">
                <a:solidFill>
                  <a:srgbClr val="003300"/>
                </a:solidFill>
              </a:rPr>
              <a:t>L. M. Pant</a:t>
            </a:r>
            <a:endParaRPr lang="en-IN" sz="1400" b="1">
              <a:solidFill>
                <a:srgbClr val="003300"/>
              </a:solidFill>
            </a:endParaRPr>
          </a:p>
        </p:txBody>
      </p:sp>
      <p:sp>
        <p:nvSpPr>
          <p:cNvPr id="14" name="Slide Number Placeholder 8"/>
          <p:cNvSpPr>
            <a:spLocks noGrp="1"/>
          </p:cNvSpPr>
          <p:nvPr>
            <p:ph type="sldNum" sz="quarter" idx="12"/>
          </p:nvPr>
        </p:nvSpPr>
        <p:spPr>
          <a:xfrm>
            <a:off x="6553200" y="6356350"/>
            <a:ext cx="2133600" cy="365125"/>
          </a:xfrm>
        </p:spPr>
        <p:txBody>
          <a:bodyPr/>
          <a:lstStyle/>
          <a:p>
            <a:fld id="{918CB686-FFCB-4C86-B9F6-4741350E6E79}" type="slidenum">
              <a:rPr lang="en-IN" sz="1400" b="1" smtClean="0">
                <a:solidFill>
                  <a:srgbClr val="003300"/>
                </a:solidFill>
              </a:rPr>
              <a:pPr/>
              <a:t>21</a:t>
            </a:fld>
            <a:endParaRPr lang="en-IN" sz="1400" b="1">
              <a:solidFill>
                <a:srgbClr val="003300"/>
              </a:solidFill>
            </a:endParaRPr>
          </a:p>
        </p:txBody>
      </p:sp>
      <p:sp>
        <p:nvSpPr>
          <p:cNvPr id="15" name="Footer Placeholder 9"/>
          <p:cNvSpPr>
            <a:spLocks noGrp="1"/>
          </p:cNvSpPr>
          <p:nvPr>
            <p:ph type="ftr" sz="quarter" idx="11"/>
          </p:nvPr>
        </p:nvSpPr>
        <p:spPr>
          <a:xfrm>
            <a:off x="3124200" y="6383734"/>
            <a:ext cx="3536032" cy="357634"/>
          </a:xfrm>
        </p:spPr>
        <p:txBody>
          <a:bodyPr/>
          <a:lstStyle/>
          <a:p>
            <a:r>
              <a:rPr lang="en-IN" sz="1400" b="1" smtClean="0">
                <a:solidFill>
                  <a:srgbClr val="003300"/>
                </a:solidFill>
              </a:rPr>
              <a:t>RE Workshop, 19/11/12</a:t>
            </a:r>
            <a:endParaRPr lang="en-IN" sz="1400" b="1" dirty="0">
              <a:solidFill>
                <a:srgbClr val="003300"/>
              </a:solidFill>
            </a:endParaRPr>
          </a:p>
        </p:txBody>
      </p:sp>
      <p:sp>
        <p:nvSpPr>
          <p:cNvPr id="16" name="Rounded Rectangle 15"/>
          <p:cNvSpPr/>
          <p:nvPr/>
        </p:nvSpPr>
        <p:spPr>
          <a:xfrm>
            <a:off x="107504" y="260648"/>
            <a:ext cx="8892480" cy="1080120"/>
          </a:xfrm>
          <a:prstGeom prst="roundRect">
            <a:avLst/>
          </a:prstGeom>
          <a:solidFill>
            <a:srgbClr val="0000FF"/>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smtClean="0"/>
              <a:t>Fall in pressure 	: </a:t>
            </a:r>
            <a:r>
              <a:rPr lang="en-US" sz="2400" b="1" dirty="0" err="1" smtClean="0"/>
              <a:t>dp</a:t>
            </a:r>
            <a:r>
              <a:rPr lang="en-US" sz="2400" b="1" dirty="0" smtClean="0"/>
              <a:t>/</a:t>
            </a:r>
            <a:r>
              <a:rPr lang="en-US" sz="2400" b="1" dirty="0" err="1" smtClean="0"/>
              <a:t>dt</a:t>
            </a:r>
            <a:r>
              <a:rPr lang="en-US" sz="2400" b="1" dirty="0" smtClean="0"/>
              <a:t> 	= - 8.43 x 10 </a:t>
            </a:r>
            <a:r>
              <a:rPr lang="en-US" sz="2400" b="1" baseline="30000" dirty="0" smtClean="0"/>
              <a:t>- 4</a:t>
            </a:r>
            <a:r>
              <a:rPr lang="en-US" sz="2400" b="1" dirty="0" smtClean="0"/>
              <a:t>  bar / min</a:t>
            </a:r>
          </a:p>
          <a:p>
            <a:pPr algn="just"/>
            <a:r>
              <a:rPr lang="en-US" sz="2400" b="1" dirty="0" smtClean="0"/>
              <a:t>Leak  Rate measured			= - 18.27 x 10 </a:t>
            </a:r>
            <a:r>
              <a:rPr lang="en-US" sz="2400" b="1" baseline="30000" dirty="0" smtClean="0"/>
              <a:t>- 4</a:t>
            </a:r>
            <a:r>
              <a:rPr lang="en-US" sz="2400" b="1" dirty="0" smtClean="0"/>
              <a:t>  mbar . </a:t>
            </a:r>
            <a:r>
              <a:rPr lang="en-US" sz="2400" b="1" dirty="0" err="1" smtClean="0"/>
              <a:t>litre</a:t>
            </a:r>
            <a:r>
              <a:rPr lang="en-US" sz="2400" b="1" dirty="0" smtClean="0"/>
              <a:t> / s</a:t>
            </a:r>
            <a:endParaRPr lang="en-IN" sz="2400" b="1" dirty="0"/>
          </a:p>
        </p:txBody>
      </p:sp>
      <p:pic>
        <p:nvPicPr>
          <p:cNvPr id="2050" name="Picture 2"/>
          <p:cNvPicPr>
            <a:picLocks noChangeAspect="1" noChangeArrowheads="1"/>
          </p:cNvPicPr>
          <p:nvPr/>
        </p:nvPicPr>
        <p:blipFill>
          <a:blip r:embed="rId2" cstate="print"/>
          <a:srcRect l="6997" t="6385" b="2751"/>
          <a:stretch>
            <a:fillRect/>
          </a:stretch>
        </p:blipFill>
        <p:spPr bwMode="auto">
          <a:xfrm>
            <a:off x="1115616" y="1412776"/>
            <a:ext cx="7056784" cy="48943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7"/>
          <p:cNvSpPr>
            <a:spLocks noGrp="1"/>
          </p:cNvSpPr>
          <p:nvPr>
            <p:ph type="dt" sz="half" idx="10"/>
          </p:nvPr>
        </p:nvSpPr>
        <p:spPr>
          <a:xfrm>
            <a:off x="457200" y="6356350"/>
            <a:ext cx="2133600" cy="365125"/>
          </a:xfrm>
        </p:spPr>
        <p:txBody>
          <a:bodyPr/>
          <a:lstStyle/>
          <a:p>
            <a:r>
              <a:rPr lang="en-US" sz="1400" b="1" smtClean="0">
                <a:solidFill>
                  <a:srgbClr val="003300"/>
                </a:solidFill>
              </a:rPr>
              <a:t>L. M. Pant</a:t>
            </a:r>
            <a:endParaRPr lang="en-IN" sz="1400" b="1">
              <a:solidFill>
                <a:srgbClr val="003300"/>
              </a:solidFill>
            </a:endParaRPr>
          </a:p>
        </p:txBody>
      </p:sp>
      <p:sp>
        <p:nvSpPr>
          <p:cNvPr id="14" name="Slide Number Placeholder 8"/>
          <p:cNvSpPr>
            <a:spLocks noGrp="1"/>
          </p:cNvSpPr>
          <p:nvPr>
            <p:ph type="sldNum" sz="quarter" idx="12"/>
          </p:nvPr>
        </p:nvSpPr>
        <p:spPr>
          <a:xfrm>
            <a:off x="6553200" y="6356350"/>
            <a:ext cx="2133600" cy="365125"/>
          </a:xfrm>
        </p:spPr>
        <p:txBody>
          <a:bodyPr/>
          <a:lstStyle/>
          <a:p>
            <a:fld id="{918CB686-FFCB-4C86-B9F6-4741350E6E79}" type="slidenum">
              <a:rPr lang="en-IN" sz="1400" b="1" smtClean="0">
                <a:solidFill>
                  <a:srgbClr val="003300"/>
                </a:solidFill>
              </a:rPr>
              <a:pPr/>
              <a:t>22</a:t>
            </a:fld>
            <a:endParaRPr lang="en-IN" sz="1400" b="1">
              <a:solidFill>
                <a:srgbClr val="003300"/>
              </a:solidFill>
            </a:endParaRPr>
          </a:p>
        </p:txBody>
      </p:sp>
      <p:sp>
        <p:nvSpPr>
          <p:cNvPr id="15" name="Footer Placeholder 9"/>
          <p:cNvSpPr>
            <a:spLocks noGrp="1"/>
          </p:cNvSpPr>
          <p:nvPr>
            <p:ph type="ftr" sz="quarter" idx="11"/>
          </p:nvPr>
        </p:nvSpPr>
        <p:spPr>
          <a:xfrm>
            <a:off x="3124200" y="6383734"/>
            <a:ext cx="3536032" cy="357634"/>
          </a:xfrm>
        </p:spPr>
        <p:txBody>
          <a:bodyPr/>
          <a:lstStyle/>
          <a:p>
            <a:r>
              <a:rPr lang="en-IN" sz="1400" b="1" smtClean="0">
                <a:solidFill>
                  <a:srgbClr val="003300"/>
                </a:solidFill>
              </a:rPr>
              <a:t>RE Workshop, 19/11/12</a:t>
            </a:r>
            <a:endParaRPr lang="en-IN" sz="1400" b="1" dirty="0">
              <a:solidFill>
                <a:srgbClr val="003300"/>
              </a:solidFill>
            </a:endParaRPr>
          </a:p>
        </p:txBody>
      </p:sp>
      <p:sp>
        <p:nvSpPr>
          <p:cNvPr id="16" name="Rounded Rectangle 15"/>
          <p:cNvSpPr/>
          <p:nvPr/>
        </p:nvSpPr>
        <p:spPr>
          <a:xfrm>
            <a:off x="323528" y="476672"/>
            <a:ext cx="8496944" cy="1080120"/>
          </a:xfrm>
          <a:prstGeom prst="roundRect">
            <a:avLst/>
          </a:prstGeom>
          <a:solidFill>
            <a:srgbClr val="0000FF"/>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Differences in </a:t>
            </a:r>
            <a:r>
              <a:rPr lang="en-US" sz="3200" b="1" dirty="0" err="1" smtClean="0"/>
              <a:t>dp</a:t>
            </a:r>
            <a:r>
              <a:rPr lang="en-US" sz="3200" b="1" dirty="0" smtClean="0"/>
              <a:t>/</a:t>
            </a:r>
            <a:r>
              <a:rPr lang="en-US" sz="3200" b="1" dirty="0" err="1" smtClean="0"/>
              <a:t>dt</a:t>
            </a:r>
            <a:r>
              <a:rPr lang="en-US" sz="3200" b="1" dirty="0" smtClean="0"/>
              <a:t>  : explanation</a:t>
            </a:r>
          </a:p>
          <a:p>
            <a:pPr algn="ctr"/>
            <a:r>
              <a:rPr lang="en-US" sz="3200" b="1" dirty="0" smtClean="0"/>
              <a:t>Same RE4/3-001 Cu cooling assembly </a:t>
            </a:r>
            <a:endParaRPr lang="en-IN" sz="3200" b="1" dirty="0"/>
          </a:p>
        </p:txBody>
      </p:sp>
      <p:sp>
        <p:nvSpPr>
          <p:cNvPr id="8" name="TextBox 7"/>
          <p:cNvSpPr txBox="1"/>
          <p:nvPr/>
        </p:nvSpPr>
        <p:spPr>
          <a:xfrm>
            <a:off x="179512" y="1772816"/>
            <a:ext cx="8712968" cy="2308324"/>
          </a:xfrm>
          <a:prstGeom prst="rect">
            <a:avLst/>
          </a:prstGeom>
          <a:noFill/>
        </p:spPr>
        <p:txBody>
          <a:bodyPr wrap="square" rtlCol="0">
            <a:spAutoFit/>
          </a:bodyPr>
          <a:lstStyle/>
          <a:p>
            <a:pPr algn="just"/>
            <a:r>
              <a:rPr lang="en-US" sz="2400" b="1" dirty="0" smtClean="0">
                <a:solidFill>
                  <a:srgbClr val="0000FF"/>
                </a:solidFill>
              </a:rPr>
              <a:t>25</a:t>
            </a:r>
            <a:r>
              <a:rPr lang="en-US" sz="2400" b="1" baseline="30000" dirty="0" smtClean="0">
                <a:solidFill>
                  <a:srgbClr val="0000FF"/>
                </a:solidFill>
              </a:rPr>
              <a:t>th</a:t>
            </a:r>
            <a:r>
              <a:rPr lang="en-US" sz="2400" b="1" dirty="0" smtClean="0">
                <a:solidFill>
                  <a:srgbClr val="0000FF"/>
                </a:solidFill>
              </a:rPr>
              <a:t> Aug. 2012 	: </a:t>
            </a:r>
            <a:r>
              <a:rPr lang="en-US" sz="2400" b="1" dirty="0" err="1" smtClean="0">
                <a:solidFill>
                  <a:srgbClr val="0000FF"/>
                </a:solidFill>
              </a:rPr>
              <a:t>dp</a:t>
            </a:r>
            <a:r>
              <a:rPr lang="en-US" sz="2400" b="1" dirty="0" smtClean="0">
                <a:solidFill>
                  <a:srgbClr val="0000FF"/>
                </a:solidFill>
              </a:rPr>
              <a:t>/</a:t>
            </a:r>
            <a:r>
              <a:rPr lang="en-US" sz="2400" b="1" dirty="0" err="1" smtClean="0">
                <a:solidFill>
                  <a:srgbClr val="0000FF"/>
                </a:solidFill>
              </a:rPr>
              <a:t>dt</a:t>
            </a:r>
            <a:r>
              <a:rPr lang="en-US" sz="2400" b="1" dirty="0" smtClean="0">
                <a:solidFill>
                  <a:srgbClr val="0000FF"/>
                </a:solidFill>
              </a:rPr>
              <a:t> 	:</a:t>
            </a:r>
            <a:r>
              <a:rPr lang="en-IN" sz="2400" b="1" dirty="0" smtClean="0">
                <a:solidFill>
                  <a:srgbClr val="0000FF"/>
                </a:solidFill>
              </a:rPr>
              <a:t> - 2 .0 x 10 </a:t>
            </a:r>
            <a:r>
              <a:rPr lang="en-IN" sz="2400" b="1" baseline="30000" dirty="0" smtClean="0">
                <a:solidFill>
                  <a:srgbClr val="0000FF"/>
                </a:solidFill>
              </a:rPr>
              <a:t>- 2 </a:t>
            </a:r>
            <a:r>
              <a:rPr lang="en-IN" sz="2400" b="1" dirty="0" smtClean="0">
                <a:solidFill>
                  <a:srgbClr val="0000FF"/>
                </a:solidFill>
              </a:rPr>
              <a:t>mbar /sec </a:t>
            </a:r>
          </a:p>
          <a:p>
            <a:pPr algn="just"/>
            <a:r>
              <a:rPr lang="en-IN" sz="2400" b="1" dirty="0" smtClean="0">
                <a:solidFill>
                  <a:srgbClr val="0000FF"/>
                </a:solidFill>
              </a:rPr>
              <a:t>					</a:t>
            </a:r>
            <a:r>
              <a:rPr lang="en-IN" sz="2400" b="1" dirty="0" smtClean="0">
                <a:solidFill>
                  <a:srgbClr val="006600"/>
                </a:solidFill>
              </a:rPr>
              <a:t>: Valve A open (19 joints)</a:t>
            </a:r>
          </a:p>
          <a:p>
            <a:pPr algn="just"/>
            <a:r>
              <a:rPr lang="en-IN" sz="2400" b="1" dirty="0" smtClean="0">
                <a:solidFill>
                  <a:srgbClr val="006600"/>
                </a:solidFill>
              </a:rPr>
              <a:t>					  (6 more joints exposed)</a:t>
            </a:r>
          </a:p>
          <a:p>
            <a:pPr algn="just"/>
            <a:endParaRPr lang="en-IN" sz="2400" b="1" dirty="0" smtClean="0">
              <a:solidFill>
                <a:srgbClr val="0000FF"/>
              </a:solidFill>
            </a:endParaRPr>
          </a:p>
          <a:p>
            <a:pPr algn="just"/>
            <a:r>
              <a:rPr lang="en-IN" sz="2400" b="1" dirty="0" smtClean="0">
                <a:solidFill>
                  <a:srgbClr val="0000FF"/>
                </a:solidFill>
              </a:rPr>
              <a:t>06</a:t>
            </a:r>
            <a:r>
              <a:rPr lang="en-IN" sz="2400" b="1" baseline="30000" dirty="0" smtClean="0">
                <a:solidFill>
                  <a:srgbClr val="0000FF"/>
                </a:solidFill>
              </a:rPr>
              <a:t>th</a:t>
            </a:r>
            <a:r>
              <a:rPr lang="en-IN" sz="2400" b="1" dirty="0" smtClean="0">
                <a:solidFill>
                  <a:srgbClr val="0000FF"/>
                </a:solidFill>
              </a:rPr>
              <a:t> Sept. 2012 	: </a:t>
            </a:r>
            <a:r>
              <a:rPr lang="en-IN" sz="2400" b="1" dirty="0" err="1" smtClean="0">
                <a:solidFill>
                  <a:srgbClr val="0000FF"/>
                </a:solidFill>
              </a:rPr>
              <a:t>dp</a:t>
            </a:r>
            <a:r>
              <a:rPr lang="en-IN" sz="2400" b="1" dirty="0" smtClean="0">
                <a:solidFill>
                  <a:srgbClr val="0000FF"/>
                </a:solidFill>
              </a:rPr>
              <a:t>/</a:t>
            </a:r>
            <a:r>
              <a:rPr lang="en-IN" sz="2400" b="1" dirty="0" err="1" smtClean="0">
                <a:solidFill>
                  <a:srgbClr val="0000FF"/>
                </a:solidFill>
              </a:rPr>
              <a:t>dt</a:t>
            </a:r>
            <a:r>
              <a:rPr lang="en-IN" sz="2400" b="1" dirty="0" smtClean="0">
                <a:solidFill>
                  <a:srgbClr val="0000FF"/>
                </a:solidFill>
              </a:rPr>
              <a:t> 	: </a:t>
            </a:r>
            <a:r>
              <a:rPr lang="en-US" sz="2400" b="1" dirty="0" smtClean="0">
                <a:solidFill>
                  <a:srgbClr val="0000FF"/>
                </a:solidFill>
              </a:rPr>
              <a:t>- 4.7 x 10 </a:t>
            </a:r>
            <a:r>
              <a:rPr lang="en-US" sz="2400" b="1" baseline="30000" dirty="0" smtClean="0">
                <a:solidFill>
                  <a:srgbClr val="0000FF"/>
                </a:solidFill>
              </a:rPr>
              <a:t>- 3</a:t>
            </a:r>
            <a:r>
              <a:rPr lang="en-US" sz="2400" b="1" dirty="0" smtClean="0">
                <a:solidFill>
                  <a:srgbClr val="0000FF"/>
                </a:solidFill>
              </a:rPr>
              <a:t> mbar /sec </a:t>
            </a:r>
          </a:p>
          <a:p>
            <a:pPr algn="just"/>
            <a:r>
              <a:rPr lang="en-US" sz="2400" b="1" dirty="0" smtClean="0">
                <a:solidFill>
                  <a:srgbClr val="0000FF"/>
                </a:solidFill>
              </a:rPr>
              <a:t>					</a:t>
            </a:r>
            <a:r>
              <a:rPr lang="en-US" sz="2400" b="1" dirty="0" smtClean="0">
                <a:solidFill>
                  <a:srgbClr val="FF0000"/>
                </a:solidFill>
              </a:rPr>
              <a:t>: Valve A closed (13 joints)</a:t>
            </a:r>
          </a:p>
        </p:txBody>
      </p:sp>
      <p:grpSp>
        <p:nvGrpSpPr>
          <p:cNvPr id="2" name="Group 11"/>
          <p:cNvGrpSpPr/>
          <p:nvPr/>
        </p:nvGrpSpPr>
        <p:grpSpPr>
          <a:xfrm>
            <a:off x="2767256" y="4195186"/>
            <a:ext cx="3460928" cy="2114134"/>
            <a:chOff x="2627784" y="4221088"/>
            <a:chExt cx="3460928" cy="2114134"/>
          </a:xfrm>
        </p:grpSpPr>
        <p:pic>
          <p:nvPicPr>
            <p:cNvPr id="9" name="Picture 8" descr="DSC01729.jpg"/>
            <p:cNvPicPr>
              <a:picLocks noChangeAspect="1"/>
            </p:cNvPicPr>
            <p:nvPr/>
          </p:nvPicPr>
          <p:blipFill>
            <a:blip r:embed="rId2" cstate="print"/>
            <a:srcRect l="7237" t="27662" r="8685" b="3860"/>
            <a:stretch>
              <a:fillRect/>
            </a:stretch>
          </p:blipFill>
          <p:spPr>
            <a:xfrm>
              <a:off x="2627784" y="4221088"/>
              <a:ext cx="3460928" cy="2114134"/>
            </a:xfrm>
            <a:prstGeom prst="rect">
              <a:avLst/>
            </a:prstGeom>
          </p:spPr>
        </p:pic>
        <p:sp>
          <p:nvSpPr>
            <p:cNvPr id="10" name="Right Arrow 9"/>
            <p:cNvSpPr/>
            <p:nvPr/>
          </p:nvSpPr>
          <p:spPr>
            <a:xfrm rot="1612074">
              <a:off x="4564894" y="4443796"/>
              <a:ext cx="628151" cy="308742"/>
            </a:xfrm>
            <a:prstGeom prst="rightArrow">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FF0000"/>
                  </a:solidFill>
                </a:rPr>
                <a:t>Valve A</a:t>
              </a: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r>
              <a:rPr lang="en-US" sz="1400" b="1" smtClean="0">
                <a:solidFill>
                  <a:srgbClr val="003300"/>
                </a:solidFill>
              </a:rPr>
              <a:t>L. M. Pant</a:t>
            </a:r>
            <a:endParaRPr lang="en-IN" sz="1400" b="1">
              <a:solidFill>
                <a:srgbClr val="003300"/>
              </a:solidFill>
            </a:endParaRPr>
          </a:p>
        </p:txBody>
      </p:sp>
      <p:sp>
        <p:nvSpPr>
          <p:cNvPr id="9" name="Slide Number Placeholder 8"/>
          <p:cNvSpPr>
            <a:spLocks noGrp="1"/>
          </p:cNvSpPr>
          <p:nvPr>
            <p:ph type="sldNum" sz="quarter" idx="12"/>
          </p:nvPr>
        </p:nvSpPr>
        <p:spPr/>
        <p:txBody>
          <a:bodyPr/>
          <a:lstStyle/>
          <a:p>
            <a:fld id="{918CB686-FFCB-4C86-B9F6-4741350E6E79}" type="slidenum">
              <a:rPr lang="en-IN" sz="1400" b="1" smtClean="0">
                <a:solidFill>
                  <a:srgbClr val="003300"/>
                </a:solidFill>
              </a:rPr>
              <a:pPr/>
              <a:t>23</a:t>
            </a:fld>
            <a:endParaRPr lang="en-IN" sz="1400" b="1">
              <a:solidFill>
                <a:srgbClr val="003300"/>
              </a:solidFill>
            </a:endParaRPr>
          </a:p>
        </p:txBody>
      </p:sp>
      <p:sp>
        <p:nvSpPr>
          <p:cNvPr id="10" name="Footer Placeholder 9"/>
          <p:cNvSpPr>
            <a:spLocks noGrp="1"/>
          </p:cNvSpPr>
          <p:nvPr>
            <p:ph type="ftr" sz="quarter" idx="11"/>
          </p:nvPr>
        </p:nvSpPr>
        <p:spPr>
          <a:xfrm>
            <a:off x="3124200" y="6383734"/>
            <a:ext cx="3536032" cy="357634"/>
          </a:xfrm>
        </p:spPr>
        <p:txBody>
          <a:bodyPr/>
          <a:lstStyle/>
          <a:p>
            <a:r>
              <a:rPr lang="en-IN" sz="1400" b="1" smtClean="0">
                <a:solidFill>
                  <a:srgbClr val="003300"/>
                </a:solidFill>
              </a:rPr>
              <a:t>RE Workshop, 19/11/12</a:t>
            </a:r>
            <a:endParaRPr lang="en-IN" sz="1400" b="1" dirty="0">
              <a:solidFill>
                <a:srgbClr val="003300"/>
              </a:solidFill>
            </a:endParaRPr>
          </a:p>
        </p:txBody>
      </p:sp>
      <p:pic>
        <p:nvPicPr>
          <p:cNvPr id="2" name="Picture 2"/>
          <p:cNvPicPr>
            <a:picLocks noChangeAspect="1" noChangeArrowheads="1"/>
          </p:cNvPicPr>
          <p:nvPr/>
        </p:nvPicPr>
        <p:blipFill>
          <a:blip r:embed="rId2" cstate="print"/>
          <a:srcRect/>
          <a:stretch>
            <a:fillRect/>
          </a:stretch>
        </p:blipFill>
        <p:spPr bwMode="auto">
          <a:xfrm>
            <a:off x="676275" y="1057275"/>
            <a:ext cx="7791450" cy="4743450"/>
          </a:xfrm>
          <a:prstGeom prst="rect">
            <a:avLst/>
          </a:prstGeom>
          <a:noFill/>
          <a:ln w="9525">
            <a:noFill/>
            <a:miter lim="800000"/>
            <a:headEnd/>
            <a:tailEnd/>
          </a:ln>
        </p:spPr>
      </p:pic>
      <p:sp>
        <p:nvSpPr>
          <p:cNvPr id="6" name="Rounded Rectangle 5"/>
          <p:cNvSpPr/>
          <p:nvPr/>
        </p:nvSpPr>
        <p:spPr>
          <a:xfrm>
            <a:off x="323528" y="260648"/>
            <a:ext cx="8532440" cy="720080"/>
          </a:xfrm>
          <a:prstGeom prst="roundRect">
            <a:avLst/>
          </a:prstGeom>
          <a:solidFill>
            <a:srgbClr val="0000FF"/>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fall in pressure, </a:t>
            </a:r>
            <a:r>
              <a:rPr lang="en-US" sz="3200" b="1" dirty="0" err="1" smtClean="0"/>
              <a:t>dp</a:t>
            </a:r>
            <a:r>
              <a:rPr lang="en-US" sz="3200" b="1" dirty="0" smtClean="0"/>
              <a:t>/</a:t>
            </a:r>
            <a:r>
              <a:rPr lang="en-US" sz="3200" b="1" dirty="0" err="1" smtClean="0"/>
              <a:t>dt</a:t>
            </a:r>
            <a:r>
              <a:rPr lang="en-US" sz="3200" b="1" dirty="0" smtClean="0"/>
              <a:t>, for 20 Cu cooling systems</a:t>
            </a:r>
            <a:endParaRPr lang="en-IN" sz="32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9" name="Rounded Rectangle 8"/>
          <p:cNvSpPr/>
          <p:nvPr/>
        </p:nvSpPr>
        <p:spPr>
          <a:xfrm>
            <a:off x="323528" y="260648"/>
            <a:ext cx="8820472" cy="720080"/>
          </a:xfrm>
          <a:prstGeom prst="roundRect">
            <a:avLst/>
          </a:prstGeom>
          <a:solidFill>
            <a:srgbClr val="0000FF"/>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Y axis : fall in pressure (- </a:t>
            </a:r>
            <a:r>
              <a:rPr lang="en-US" sz="3200" b="1" dirty="0" err="1" smtClean="0"/>
              <a:t>dp</a:t>
            </a:r>
            <a:r>
              <a:rPr lang="en-US" sz="3200" b="1" dirty="0" smtClean="0"/>
              <a:t>/</a:t>
            </a:r>
            <a:r>
              <a:rPr lang="en-US" sz="3200" b="1" dirty="0" err="1" smtClean="0"/>
              <a:t>dt</a:t>
            </a:r>
            <a:r>
              <a:rPr lang="en-US" sz="3200" b="1" dirty="0" smtClean="0"/>
              <a:t>) x 10 </a:t>
            </a:r>
            <a:r>
              <a:rPr lang="en-US" sz="3200" b="1" baseline="30000" dirty="0" smtClean="0"/>
              <a:t>- 4</a:t>
            </a:r>
            <a:r>
              <a:rPr lang="en-US" sz="3200" b="1" dirty="0" smtClean="0"/>
              <a:t> bar . min </a:t>
            </a:r>
            <a:r>
              <a:rPr lang="en-US" sz="3200" b="1" baseline="30000" dirty="0" smtClean="0"/>
              <a:t>-1</a:t>
            </a:r>
            <a:endParaRPr lang="en-IN" sz="3200" b="1" baseline="30000" dirty="0"/>
          </a:p>
        </p:txBody>
      </p:sp>
      <p:cxnSp>
        <p:nvCxnSpPr>
          <p:cNvPr id="20" name="Straight Connector 19"/>
          <p:cNvCxnSpPr/>
          <p:nvPr/>
        </p:nvCxnSpPr>
        <p:spPr>
          <a:xfrm>
            <a:off x="4283968" y="1268760"/>
            <a:ext cx="0" cy="504056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1979712" y="1124744"/>
            <a:ext cx="1224136" cy="360040"/>
          </a:xfrm>
          <a:prstGeom prst="round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CERN</a:t>
            </a:r>
            <a:endParaRPr lang="en-IN" sz="2400" b="1" dirty="0"/>
          </a:p>
        </p:txBody>
      </p:sp>
      <p:sp>
        <p:nvSpPr>
          <p:cNvPr id="25" name="Rounded Rectangle 24"/>
          <p:cNvSpPr/>
          <p:nvPr/>
        </p:nvSpPr>
        <p:spPr>
          <a:xfrm>
            <a:off x="5580112" y="1124744"/>
            <a:ext cx="1224136" cy="360040"/>
          </a:xfrm>
          <a:prstGeom prst="round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Ghent</a:t>
            </a:r>
            <a:endParaRPr lang="en-IN" sz="2400" b="1" dirty="0"/>
          </a:p>
        </p:txBody>
      </p:sp>
      <p:sp>
        <p:nvSpPr>
          <p:cNvPr id="26" name="TextBox 25"/>
          <p:cNvSpPr txBox="1"/>
          <p:nvPr/>
        </p:nvSpPr>
        <p:spPr>
          <a:xfrm rot="16200000">
            <a:off x="-1588736" y="3278997"/>
            <a:ext cx="3639138" cy="461665"/>
          </a:xfrm>
          <a:prstGeom prst="rect">
            <a:avLst/>
          </a:prstGeom>
          <a:noFill/>
        </p:spPr>
        <p:txBody>
          <a:bodyPr wrap="none" rtlCol="0">
            <a:spAutoFit/>
          </a:bodyPr>
          <a:lstStyle/>
          <a:p>
            <a:r>
              <a:rPr lang="en-US" sz="2400" b="1" dirty="0" smtClean="0"/>
              <a:t>(-</a:t>
            </a:r>
            <a:r>
              <a:rPr lang="en-US" sz="2400" b="1" dirty="0" err="1" smtClean="0"/>
              <a:t>dp</a:t>
            </a:r>
            <a:r>
              <a:rPr lang="en-US" sz="2400" b="1" dirty="0" smtClean="0"/>
              <a:t>/</a:t>
            </a:r>
            <a:r>
              <a:rPr lang="en-US" sz="2400" b="1" dirty="0" err="1" smtClean="0"/>
              <a:t>dt</a:t>
            </a:r>
            <a:r>
              <a:rPr lang="en-US" sz="2400" b="1" dirty="0" smtClean="0"/>
              <a:t> ) x 10 </a:t>
            </a:r>
            <a:r>
              <a:rPr lang="en-US" sz="2400" b="1" baseline="30000" dirty="0" smtClean="0"/>
              <a:t>- 4</a:t>
            </a:r>
            <a:r>
              <a:rPr lang="en-US" sz="2400" b="1" dirty="0" smtClean="0"/>
              <a:t> bar . min </a:t>
            </a:r>
            <a:r>
              <a:rPr lang="en-US" sz="2400" b="1" baseline="30000" dirty="0" smtClean="0"/>
              <a:t>-1</a:t>
            </a:r>
            <a:endParaRPr lang="en-IN" sz="2400" b="1" baseline="30000" dirty="0"/>
          </a:p>
        </p:txBody>
      </p:sp>
      <p:cxnSp>
        <p:nvCxnSpPr>
          <p:cNvPr id="28" name="Straight Arrow Connector 27"/>
          <p:cNvCxnSpPr/>
          <p:nvPr/>
        </p:nvCxnSpPr>
        <p:spPr>
          <a:xfrm>
            <a:off x="2843808" y="3717032"/>
            <a:ext cx="0" cy="576064"/>
          </a:xfrm>
          <a:prstGeom prst="straightConnector1">
            <a:avLst/>
          </a:prstGeom>
          <a:ln w="5715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6444208" y="1844824"/>
            <a:ext cx="0" cy="576064"/>
          </a:xfrm>
          <a:prstGeom prst="straightConnector1">
            <a:avLst/>
          </a:prstGeom>
          <a:ln w="57150">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681448" y="1516722"/>
            <a:ext cx="1626856" cy="400110"/>
          </a:xfrm>
          <a:prstGeom prst="rect">
            <a:avLst/>
          </a:prstGeom>
          <a:noFill/>
        </p:spPr>
        <p:txBody>
          <a:bodyPr wrap="none" rtlCol="0">
            <a:spAutoFit/>
          </a:bodyPr>
          <a:lstStyle/>
          <a:p>
            <a:r>
              <a:rPr lang="en-US" sz="2000" b="1" dirty="0" smtClean="0">
                <a:solidFill>
                  <a:srgbClr val="FF6600"/>
                </a:solidFill>
              </a:rPr>
              <a:t>Brass ferrules</a:t>
            </a:r>
            <a:endParaRPr lang="en-IN" sz="2000" b="1" dirty="0">
              <a:solidFill>
                <a:srgbClr val="FF6600"/>
              </a:solidFill>
            </a:endParaRPr>
          </a:p>
        </p:txBody>
      </p:sp>
      <p:sp>
        <p:nvSpPr>
          <p:cNvPr id="15" name="Date Placeholder 7"/>
          <p:cNvSpPr>
            <a:spLocks noGrp="1"/>
          </p:cNvSpPr>
          <p:nvPr>
            <p:ph type="dt" sz="half" idx="10"/>
          </p:nvPr>
        </p:nvSpPr>
        <p:spPr>
          <a:xfrm>
            <a:off x="457200" y="6356350"/>
            <a:ext cx="2133600" cy="365125"/>
          </a:xfrm>
        </p:spPr>
        <p:txBody>
          <a:bodyPr/>
          <a:lstStyle/>
          <a:p>
            <a:r>
              <a:rPr lang="en-US" sz="1400" b="1" smtClean="0">
                <a:solidFill>
                  <a:srgbClr val="003300"/>
                </a:solidFill>
              </a:rPr>
              <a:t>L. M. Pant</a:t>
            </a:r>
            <a:endParaRPr lang="en-IN" sz="1400" b="1">
              <a:solidFill>
                <a:srgbClr val="003300"/>
              </a:solidFill>
            </a:endParaRPr>
          </a:p>
        </p:txBody>
      </p:sp>
      <p:sp>
        <p:nvSpPr>
          <p:cNvPr id="16" name="Slide Number Placeholder 8"/>
          <p:cNvSpPr>
            <a:spLocks noGrp="1"/>
          </p:cNvSpPr>
          <p:nvPr>
            <p:ph type="sldNum" sz="quarter" idx="12"/>
          </p:nvPr>
        </p:nvSpPr>
        <p:spPr>
          <a:xfrm>
            <a:off x="6553200" y="6356350"/>
            <a:ext cx="2133600" cy="365125"/>
          </a:xfrm>
        </p:spPr>
        <p:txBody>
          <a:bodyPr/>
          <a:lstStyle/>
          <a:p>
            <a:fld id="{918CB686-FFCB-4C86-B9F6-4741350E6E79}" type="slidenum">
              <a:rPr lang="en-IN" sz="1400" b="1" smtClean="0">
                <a:solidFill>
                  <a:srgbClr val="003300"/>
                </a:solidFill>
              </a:rPr>
              <a:pPr/>
              <a:t>24</a:t>
            </a:fld>
            <a:endParaRPr lang="en-IN" sz="1400" b="1">
              <a:solidFill>
                <a:srgbClr val="003300"/>
              </a:solidFill>
            </a:endParaRPr>
          </a:p>
        </p:txBody>
      </p:sp>
      <p:sp>
        <p:nvSpPr>
          <p:cNvPr id="17" name="Footer Placeholder 9"/>
          <p:cNvSpPr>
            <a:spLocks noGrp="1"/>
          </p:cNvSpPr>
          <p:nvPr>
            <p:ph type="ftr" sz="quarter" idx="11"/>
          </p:nvPr>
        </p:nvSpPr>
        <p:spPr>
          <a:xfrm>
            <a:off x="3124200" y="6383734"/>
            <a:ext cx="3536032" cy="357634"/>
          </a:xfrm>
        </p:spPr>
        <p:txBody>
          <a:bodyPr/>
          <a:lstStyle/>
          <a:p>
            <a:r>
              <a:rPr lang="en-IN" sz="1400" b="1" smtClean="0">
                <a:solidFill>
                  <a:srgbClr val="003300"/>
                </a:solidFill>
              </a:rPr>
              <a:t>RE Workshop, 19/11/12</a:t>
            </a:r>
            <a:endParaRPr lang="en-IN" sz="1400" b="1" dirty="0">
              <a:solidFill>
                <a:srgbClr val="003300"/>
              </a:solidFill>
            </a:endParaRPr>
          </a:p>
        </p:txBody>
      </p:sp>
      <p:sp>
        <p:nvSpPr>
          <p:cNvPr id="18" name="TextBox 17"/>
          <p:cNvSpPr txBox="1"/>
          <p:nvPr/>
        </p:nvSpPr>
        <p:spPr>
          <a:xfrm>
            <a:off x="2081048" y="3356992"/>
            <a:ext cx="1626856" cy="400110"/>
          </a:xfrm>
          <a:prstGeom prst="rect">
            <a:avLst/>
          </a:prstGeom>
          <a:noFill/>
        </p:spPr>
        <p:txBody>
          <a:bodyPr wrap="none" rtlCol="0">
            <a:spAutoFit/>
          </a:bodyPr>
          <a:lstStyle/>
          <a:p>
            <a:r>
              <a:rPr lang="en-US" sz="2000" b="1" dirty="0" smtClean="0">
                <a:solidFill>
                  <a:srgbClr val="FF6600"/>
                </a:solidFill>
              </a:rPr>
              <a:t>Brass ferrules</a:t>
            </a:r>
            <a:endParaRPr lang="en-IN" sz="2000" b="1" dirty="0">
              <a:solidFill>
                <a:srgbClr val="FF66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nvPr>
        </p:nvGraphicFramePr>
        <p:xfrm>
          <a:off x="179512" y="1052736"/>
          <a:ext cx="8712969" cy="3200400"/>
        </p:xfrm>
        <a:graphic>
          <a:graphicData uri="http://schemas.openxmlformats.org/drawingml/2006/table">
            <a:tbl>
              <a:tblPr firstRow="1" bandRow="1">
                <a:tableStyleId>{5C22544A-7EE6-4342-B048-85BDC9FD1C3A}</a:tableStyleId>
              </a:tblPr>
              <a:tblGrid>
                <a:gridCol w="609899"/>
                <a:gridCol w="542229"/>
                <a:gridCol w="576064"/>
                <a:gridCol w="576064"/>
                <a:gridCol w="576064"/>
                <a:gridCol w="864096"/>
                <a:gridCol w="720080"/>
                <a:gridCol w="792088"/>
                <a:gridCol w="720080"/>
                <a:gridCol w="936104"/>
                <a:gridCol w="936104"/>
                <a:gridCol w="864097"/>
              </a:tblGrid>
              <a:tr h="370840">
                <a:tc>
                  <a:txBody>
                    <a:bodyPr/>
                    <a:lstStyle/>
                    <a:p>
                      <a:endParaRPr lang="en-IN" sz="1200" b="1" dirty="0"/>
                    </a:p>
                  </a:txBody>
                  <a:tcPr/>
                </a:tc>
                <a:tc>
                  <a:txBody>
                    <a:bodyPr/>
                    <a:lstStyle/>
                    <a:p>
                      <a:pPr algn="ctr"/>
                      <a:r>
                        <a:rPr lang="en-US" sz="1200" b="1" dirty="0" smtClean="0"/>
                        <a:t>A</a:t>
                      </a:r>
                    </a:p>
                    <a:p>
                      <a:pPr algn="ctr"/>
                      <a:endParaRPr lang="en-US" sz="1200" b="1" dirty="0" smtClean="0"/>
                    </a:p>
                    <a:p>
                      <a:pPr algn="ctr"/>
                      <a:endParaRPr lang="en-US" sz="1200" b="1" dirty="0" smtClean="0"/>
                    </a:p>
                    <a:p>
                      <a:pPr algn="ctr"/>
                      <a:endParaRPr lang="en-US" sz="1200" b="1" dirty="0" smtClean="0"/>
                    </a:p>
                    <a:p>
                      <a:pPr algn="ctr"/>
                      <a:endParaRPr lang="en-US" sz="1200" b="1" dirty="0" smtClean="0"/>
                    </a:p>
                    <a:p>
                      <a:pPr algn="ctr"/>
                      <a:endParaRPr lang="en-US" sz="1200" b="1" dirty="0" smtClean="0"/>
                    </a:p>
                    <a:p>
                      <a:pPr algn="ctr"/>
                      <a:endParaRPr lang="en-US" sz="1200" b="1" dirty="0" smtClean="0"/>
                    </a:p>
                    <a:p>
                      <a:pPr algn="ctr"/>
                      <a:endParaRPr lang="en-US" sz="1200" b="1" dirty="0" smtClean="0"/>
                    </a:p>
                    <a:p>
                      <a:pPr algn="ctr"/>
                      <a:endParaRPr lang="en-US" sz="1200" b="1" dirty="0" smtClean="0"/>
                    </a:p>
                    <a:p>
                      <a:pPr algn="ctr"/>
                      <a:r>
                        <a:rPr lang="en-US" sz="1200" b="1" dirty="0" smtClean="0"/>
                        <a:t>mm</a:t>
                      </a:r>
                      <a:endParaRPr lang="en-IN" sz="1200" b="1" dirty="0"/>
                    </a:p>
                  </a:txBody>
                  <a:tcPr/>
                </a:tc>
                <a:tc>
                  <a:txBody>
                    <a:bodyPr/>
                    <a:lstStyle/>
                    <a:p>
                      <a:pPr algn="ctr"/>
                      <a:r>
                        <a:rPr lang="en-US" sz="1200" b="1" dirty="0" smtClean="0"/>
                        <a:t>B</a:t>
                      </a:r>
                    </a:p>
                    <a:p>
                      <a:pPr algn="ctr"/>
                      <a:endParaRPr lang="en-US" sz="1200" b="1" dirty="0" smtClean="0"/>
                    </a:p>
                    <a:p>
                      <a:pPr algn="ctr"/>
                      <a:endParaRPr lang="en-US" sz="1200" b="1" dirty="0" smtClean="0"/>
                    </a:p>
                    <a:p>
                      <a:pPr algn="ctr"/>
                      <a:endParaRPr lang="en-US" sz="1200" b="1" dirty="0" smtClean="0"/>
                    </a:p>
                    <a:p>
                      <a:pPr algn="ctr"/>
                      <a:endParaRPr lang="en-US" sz="1200" b="1" dirty="0" smtClean="0"/>
                    </a:p>
                    <a:p>
                      <a:pPr algn="ctr"/>
                      <a:endParaRPr lang="en-US" sz="1200" b="1" dirty="0" smtClean="0"/>
                    </a:p>
                    <a:p>
                      <a:pPr algn="ctr"/>
                      <a:endParaRPr lang="en-US" sz="1200" b="1" dirty="0" smtClean="0"/>
                    </a:p>
                    <a:p>
                      <a:pPr algn="ctr"/>
                      <a:endParaRPr lang="en-US" sz="1200" b="1" dirty="0" smtClean="0"/>
                    </a:p>
                    <a:p>
                      <a:pPr algn="ctr"/>
                      <a:endParaRPr lang="en-US" sz="1200" b="1" dirty="0" smtClean="0"/>
                    </a:p>
                    <a:p>
                      <a:pPr algn="ctr"/>
                      <a:r>
                        <a:rPr lang="en-US" sz="1200" b="1" dirty="0" smtClean="0"/>
                        <a:t>mm</a:t>
                      </a:r>
                      <a:endParaRPr lang="en-IN" sz="1200" b="1" dirty="0"/>
                    </a:p>
                  </a:txBody>
                  <a:tcPr/>
                </a:tc>
                <a:tc>
                  <a:txBody>
                    <a:bodyPr/>
                    <a:lstStyle/>
                    <a:p>
                      <a:pPr algn="ctr"/>
                      <a:r>
                        <a:rPr lang="en-US" sz="1200" b="1" dirty="0" smtClean="0"/>
                        <a:t>C</a:t>
                      </a:r>
                    </a:p>
                    <a:p>
                      <a:pPr algn="ctr"/>
                      <a:endParaRPr lang="en-US" sz="1200" b="1" dirty="0" smtClean="0"/>
                    </a:p>
                    <a:p>
                      <a:pPr algn="ctr"/>
                      <a:endParaRPr lang="en-US" sz="1200" b="1" dirty="0" smtClean="0"/>
                    </a:p>
                    <a:p>
                      <a:pPr algn="ctr"/>
                      <a:endParaRPr lang="en-US" sz="1200" b="1" dirty="0" smtClean="0"/>
                    </a:p>
                    <a:p>
                      <a:pPr algn="ctr"/>
                      <a:endParaRPr lang="en-US" sz="1200" b="1" dirty="0" smtClean="0"/>
                    </a:p>
                    <a:p>
                      <a:pPr algn="ctr"/>
                      <a:endParaRPr lang="en-US" sz="1200" b="1" dirty="0" smtClean="0"/>
                    </a:p>
                    <a:p>
                      <a:pPr algn="ctr"/>
                      <a:endParaRPr lang="en-US" sz="1200" b="1" dirty="0" smtClean="0"/>
                    </a:p>
                    <a:p>
                      <a:pPr algn="ctr"/>
                      <a:endParaRPr lang="en-US" sz="1200" b="1" dirty="0" smtClean="0"/>
                    </a:p>
                    <a:p>
                      <a:pPr algn="ctr"/>
                      <a:endParaRPr lang="en-US" sz="1200" b="1" dirty="0" smtClean="0"/>
                    </a:p>
                    <a:p>
                      <a:pPr algn="ctr"/>
                      <a:r>
                        <a:rPr lang="en-US" sz="1200" b="1" dirty="0" smtClean="0"/>
                        <a:t>mm</a:t>
                      </a:r>
                      <a:endParaRPr lang="en-IN" sz="1200" b="1" dirty="0"/>
                    </a:p>
                  </a:txBody>
                  <a:tcPr/>
                </a:tc>
                <a:tc>
                  <a:txBody>
                    <a:bodyPr/>
                    <a:lstStyle/>
                    <a:p>
                      <a:pPr algn="ctr"/>
                      <a:r>
                        <a:rPr lang="en-US" sz="1200" b="1" dirty="0" smtClean="0"/>
                        <a:t>D</a:t>
                      </a:r>
                    </a:p>
                    <a:p>
                      <a:pPr algn="ctr"/>
                      <a:endParaRPr lang="en-US" sz="1200" b="1" dirty="0" smtClean="0"/>
                    </a:p>
                    <a:p>
                      <a:pPr algn="ctr"/>
                      <a:endParaRPr lang="en-US" sz="1200" b="1" dirty="0" smtClean="0"/>
                    </a:p>
                    <a:p>
                      <a:pPr algn="ctr"/>
                      <a:endParaRPr lang="en-US" sz="1200" b="1" dirty="0" smtClean="0"/>
                    </a:p>
                    <a:p>
                      <a:pPr algn="ctr"/>
                      <a:endParaRPr lang="en-US" sz="1200" b="1" dirty="0" smtClean="0"/>
                    </a:p>
                    <a:p>
                      <a:pPr algn="ctr"/>
                      <a:endParaRPr lang="en-US" sz="1200" b="1" dirty="0" smtClean="0"/>
                    </a:p>
                    <a:p>
                      <a:pPr algn="ctr"/>
                      <a:endParaRPr lang="en-US" sz="1200" b="1" dirty="0" smtClean="0"/>
                    </a:p>
                    <a:p>
                      <a:pPr algn="ctr"/>
                      <a:endParaRPr lang="en-US" sz="1200" b="1" dirty="0" smtClean="0"/>
                    </a:p>
                    <a:p>
                      <a:pPr algn="ctr"/>
                      <a:endParaRPr lang="en-US" sz="1200" b="1" dirty="0" smtClean="0"/>
                    </a:p>
                    <a:p>
                      <a:pPr algn="ctr"/>
                      <a:r>
                        <a:rPr lang="en-US" sz="1200" b="1" dirty="0" smtClean="0"/>
                        <a:t>mm</a:t>
                      </a:r>
                    </a:p>
                  </a:txBody>
                  <a:tcPr/>
                </a:tc>
                <a:tc>
                  <a:txBody>
                    <a:bodyPr/>
                    <a:lstStyle/>
                    <a:p>
                      <a:pPr algn="ctr"/>
                      <a:r>
                        <a:rPr lang="en-US" sz="1200" b="1" dirty="0" smtClean="0"/>
                        <a:t>Total length</a:t>
                      </a:r>
                    </a:p>
                    <a:p>
                      <a:pPr algn="ctr"/>
                      <a:r>
                        <a:rPr lang="en-US" sz="1200" b="1" dirty="0" smtClean="0"/>
                        <a:t>(A+B+C+D)</a:t>
                      </a:r>
                    </a:p>
                    <a:p>
                      <a:pPr algn="ctr"/>
                      <a:endParaRPr lang="en-US" sz="1200" b="1" dirty="0" smtClean="0"/>
                    </a:p>
                    <a:p>
                      <a:pPr algn="ctr"/>
                      <a:endParaRPr lang="en-US" sz="1200" b="1" dirty="0" smtClean="0"/>
                    </a:p>
                    <a:p>
                      <a:pPr algn="ctr"/>
                      <a:endParaRPr lang="en-US" sz="1200" b="1" dirty="0" smtClean="0"/>
                    </a:p>
                    <a:p>
                      <a:pPr algn="ctr"/>
                      <a:endParaRPr lang="en-US" sz="1200" b="1" dirty="0" smtClean="0"/>
                    </a:p>
                    <a:p>
                      <a:pPr algn="ctr"/>
                      <a:endParaRPr lang="en-US" sz="1200" b="1" dirty="0" smtClean="0"/>
                    </a:p>
                    <a:p>
                      <a:pPr algn="ctr"/>
                      <a:endParaRPr lang="en-US" sz="1200" b="1" dirty="0" smtClean="0"/>
                    </a:p>
                    <a:p>
                      <a:pPr algn="ctr"/>
                      <a:r>
                        <a:rPr lang="en-US" sz="1200" b="1" dirty="0" smtClean="0"/>
                        <a:t>mm</a:t>
                      </a:r>
                      <a:endParaRPr lang="en-IN" sz="1200" b="1" dirty="0"/>
                    </a:p>
                  </a:txBody>
                  <a:tcPr/>
                </a:tc>
                <a:tc>
                  <a:txBody>
                    <a:bodyPr/>
                    <a:lstStyle/>
                    <a:p>
                      <a:pPr algn="ctr"/>
                      <a:r>
                        <a:rPr lang="en-US" sz="1200" b="1" dirty="0" smtClean="0"/>
                        <a:t>Total length </a:t>
                      </a:r>
                    </a:p>
                    <a:p>
                      <a:pPr algn="ctr"/>
                      <a:endParaRPr lang="en-US" sz="1200" b="1" dirty="0" smtClean="0"/>
                    </a:p>
                    <a:p>
                      <a:pPr algn="ctr"/>
                      <a:endParaRPr lang="en-US" sz="1200" b="1" dirty="0" smtClean="0"/>
                    </a:p>
                    <a:p>
                      <a:pPr algn="ctr"/>
                      <a:endParaRPr lang="en-US" sz="1200" b="1" dirty="0" smtClean="0"/>
                    </a:p>
                    <a:p>
                      <a:pPr algn="ctr"/>
                      <a:endParaRPr lang="en-US" sz="1200" b="1" dirty="0" smtClean="0"/>
                    </a:p>
                    <a:p>
                      <a:pPr algn="ctr"/>
                      <a:endParaRPr lang="en-US" sz="1200" b="1" dirty="0" smtClean="0"/>
                    </a:p>
                    <a:p>
                      <a:pPr algn="ctr"/>
                      <a:endParaRPr lang="en-US" sz="1200" b="1" dirty="0" smtClean="0"/>
                    </a:p>
                    <a:p>
                      <a:pPr algn="ctr"/>
                      <a:endParaRPr lang="en-US" sz="1200" b="1" dirty="0" smtClean="0"/>
                    </a:p>
                    <a:p>
                      <a:pPr algn="ctr"/>
                      <a:r>
                        <a:rPr lang="en-US" sz="1200" b="1" dirty="0" smtClean="0"/>
                        <a:t>cm</a:t>
                      </a:r>
                      <a:endParaRPr lang="en-IN" sz="1200" b="1" dirty="0"/>
                    </a:p>
                  </a:txBody>
                  <a:tcPr/>
                </a:tc>
                <a:tc>
                  <a:txBody>
                    <a:bodyPr/>
                    <a:lstStyle/>
                    <a:p>
                      <a:pPr algn="ctr"/>
                      <a:r>
                        <a:rPr lang="en-US" sz="1200" b="1" dirty="0" smtClean="0"/>
                        <a:t>Internal radius</a:t>
                      </a:r>
                    </a:p>
                    <a:p>
                      <a:pPr algn="ctr"/>
                      <a:endParaRPr lang="en-US" sz="1200" b="1" dirty="0" smtClean="0"/>
                    </a:p>
                    <a:p>
                      <a:pPr algn="ctr"/>
                      <a:endParaRPr lang="en-US" sz="1200" b="1" dirty="0" smtClean="0"/>
                    </a:p>
                    <a:p>
                      <a:pPr algn="ctr"/>
                      <a:endParaRPr lang="en-US" sz="1200" b="1" dirty="0" smtClean="0"/>
                    </a:p>
                    <a:p>
                      <a:pPr algn="ctr"/>
                      <a:endParaRPr lang="en-US" sz="1200" b="1" dirty="0" smtClean="0"/>
                    </a:p>
                    <a:p>
                      <a:pPr algn="ctr"/>
                      <a:endParaRPr lang="en-US" sz="1200" b="1" dirty="0" smtClean="0"/>
                    </a:p>
                    <a:p>
                      <a:pPr algn="ctr"/>
                      <a:endParaRPr lang="en-US" sz="1200" b="1" dirty="0" smtClean="0"/>
                    </a:p>
                    <a:p>
                      <a:pPr algn="ctr"/>
                      <a:endParaRPr lang="en-US" sz="1200" b="1" dirty="0" smtClean="0"/>
                    </a:p>
                    <a:p>
                      <a:pPr algn="ctr"/>
                      <a:r>
                        <a:rPr lang="en-US" sz="1200" b="1" dirty="0" smtClean="0"/>
                        <a:t>cm</a:t>
                      </a:r>
                      <a:endParaRPr lang="en-IN" sz="1200" b="1" dirty="0"/>
                    </a:p>
                  </a:txBody>
                  <a:tcPr/>
                </a:tc>
                <a:tc>
                  <a:txBody>
                    <a:bodyPr/>
                    <a:lstStyle/>
                    <a:p>
                      <a:pPr algn="ctr"/>
                      <a:r>
                        <a:rPr lang="en-US" sz="1200" b="1" dirty="0" err="1" smtClean="0"/>
                        <a:t>Vol</a:t>
                      </a:r>
                      <a:endParaRPr lang="en-US" sz="1200" b="1" dirty="0" smtClean="0"/>
                    </a:p>
                    <a:p>
                      <a:pPr algn="ctr"/>
                      <a:endParaRPr lang="en-US" sz="1200" b="1" dirty="0" smtClean="0"/>
                    </a:p>
                    <a:p>
                      <a:pPr algn="ctr"/>
                      <a:endParaRPr lang="en-US" sz="1200" b="1" dirty="0" smtClean="0"/>
                    </a:p>
                    <a:p>
                      <a:pPr algn="ctr"/>
                      <a:endParaRPr lang="en-US" sz="1200" b="1" dirty="0" smtClean="0"/>
                    </a:p>
                    <a:p>
                      <a:pPr algn="ctr"/>
                      <a:endParaRPr lang="en-US" sz="1200" b="1" dirty="0" smtClean="0"/>
                    </a:p>
                    <a:p>
                      <a:pPr algn="ctr"/>
                      <a:endParaRPr lang="en-US" sz="1200" b="1" dirty="0" smtClean="0"/>
                    </a:p>
                    <a:p>
                      <a:pPr algn="ctr"/>
                      <a:endParaRPr lang="en-US" sz="1200" b="1" dirty="0" smtClean="0"/>
                    </a:p>
                    <a:p>
                      <a:pPr algn="ctr"/>
                      <a:r>
                        <a:rPr lang="en-US" sz="1200" b="1" dirty="0" smtClean="0"/>
                        <a:t>E</a:t>
                      </a:r>
                    </a:p>
                    <a:p>
                      <a:pPr algn="ctr"/>
                      <a:endParaRPr lang="en-US" sz="1200" b="1" dirty="0" smtClean="0"/>
                    </a:p>
                    <a:p>
                      <a:pPr algn="ctr"/>
                      <a:r>
                        <a:rPr lang="en-US" sz="1200" b="1" dirty="0" smtClean="0"/>
                        <a:t>cm</a:t>
                      </a:r>
                      <a:r>
                        <a:rPr lang="en-US" sz="1200" b="1" baseline="30000" dirty="0" smtClean="0"/>
                        <a:t>3</a:t>
                      </a:r>
                      <a:endParaRPr lang="en-IN" sz="1200" b="1" baseline="30000" dirty="0"/>
                    </a:p>
                  </a:txBody>
                  <a:tcPr/>
                </a:tc>
                <a:tc>
                  <a:txBody>
                    <a:bodyPr/>
                    <a:lstStyle/>
                    <a:p>
                      <a:pPr algn="ctr"/>
                      <a:r>
                        <a:rPr lang="en-US" sz="1200" b="1" dirty="0" smtClean="0"/>
                        <a:t>Volume of fixed</a:t>
                      </a:r>
                      <a:r>
                        <a:rPr lang="en-US" sz="1200" b="1" baseline="0" dirty="0" smtClean="0"/>
                        <a:t> Cu tube </a:t>
                      </a:r>
                    </a:p>
                    <a:p>
                      <a:pPr algn="ctr"/>
                      <a:r>
                        <a:rPr lang="en-US" sz="1200" b="1" baseline="0" dirty="0" smtClean="0"/>
                        <a:t>ID = 0.4 cm &amp;</a:t>
                      </a:r>
                    </a:p>
                    <a:p>
                      <a:pPr algn="ctr"/>
                      <a:r>
                        <a:rPr lang="en-US" sz="1200" b="1" baseline="0" dirty="0" smtClean="0"/>
                        <a:t> l = 100 cm</a:t>
                      </a:r>
                    </a:p>
                    <a:p>
                      <a:pPr algn="ctr"/>
                      <a:endParaRPr lang="en-US" sz="1200" b="1" baseline="0" dirty="0" smtClean="0"/>
                    </a:p>
                    <a:p>
                      <a:pPr algn="ctr"/>
                      <a:r>
                        <a:rPr lang="en-US" sz="1200" b="1" baseline="0" dirty="0" smtClean="0"/>
                        <a:t>F</a:t>
                      </a:r>
                    </a:p>
                    <a:p>
                      <a:pPr algn="ctr"/>
                      <a:endParaRPr lang="en-US" sz="1200" b="1" baseline="0" dirty="0" smtClean="0"/>
                    </a:p>
                    <a:p>
                      <a:pPr algn="ctr"/>
                      <a:r>
                        <a:rPr lang="en-US" sz="1200" b="1" baseline="0" dirty="0" smtClean="0"/>
                        <a:t>cm</a:t>
                      </a:r>
                      <a:r>
                        <a:rPr lang="en-US" sz="1200" b="1" baseline="30000" dirty="0" smtClean="0"/>
                        <a:t>3</a:t>
                      </a:r>
                      <a:endParaRPr lang="en-IN" sz="1200" b="1" baseline="30000" dirty="0"/>
                    </a:p>
                  </a:txBody>
                  <a:tcPr/>
                </a:tc>
                <a:tc>
                  <a:txBody>
                    <a:bodyPr/>
                    <a:lstStyle/>
                    <a:p>
                      <a:pPr algn="ctr"/>
                      <a:r>
                        <a:rPr lang="en-US" sz="1200" b="1" dirty="0" smtClean="0"/>
                        <a:t>Total volume</a:t>
                      </a:r>
                    </a:p>
                    <a:p>
                      <a:pPr algn="ctr"/>
                      <a:endParaRPr lang="en-US" sz="1200" b="1" dirty="0" smtClean="0"/>
                    </a:p>
                    <a:p>
                      <a:pPr algn="ctr"/>
                      <a:endParaRPr lang="en-US" sz="1200" b="1" dirty="0" smtClean="0"/>
                    </a:p>
                    <a:p>
                      <a:pPr algn="ctr"/>
                      <a:endParaRPr lang="en-US" sz="1200" b="1" dirty="0" smtClean="0"/>
                    </a:p>
                    <a:p>
                      <a:pPr algn="ctr"/>
                      <a:endParaRPr lang="en-US" sz="1200" b="1" dirty="0" smtClean="0"/>
                    </a:p>
                    <a:p>
                      <a:pPr algn="ctr"/>
                      <a:endParaRPr lang="en-US" sz="1200" b="1" dirty="0" smtClean="0"/>
                    </a:p>
                    <a:p>
                      <a:pPr algn="ctr"/>
                      <a:r>
                        <a:rPr lang="en-US" sz="1200" b="1" dirty="0" smtClean="0"/>
                        <a:t>(E+F)</a:t>
                      </a:r>
                    </a:p>
                    <a:p>
                      <a:pPr algn="ctr"/>
                      <a:endParaRPr lang="en-US" sz="1200" b="1" dirty="0" smtClean="0"/>
                    </a:p>
                    <a:p>
                      <a:pPr algn="ctr"/>
                      <a:r>
                        <a:rPr lang="en-US" sz="1200" b="1" dirty="0" smtClean="0"/>
                        <a:t>cm</a:t>
                      </a:r>
                      <a:r>
                        <a:rPr lang="en-US" sz="1200" b="1" baseline="30000" dirty="0" smtClean="0"/>
                        <a:t>3</a:t>
                      </a:r>
                      <a:endParaRPr lang="en-IN" sz="1200" b="1" baseline="30000" dirty="0"/>
                    </a:p>
                  </a:txBody>
                  <a:tcPr/>
                </a:tc>
                <a:tc>
                  <a:txBody>
                    <a:bodyPr/>
                    <a:lstStyle/>
                    <a:p>
                      <a:pPr algn="ctr"/>
                      <a:r>
                        <a:rPr lang="en-US" sz="1200" b="1" dirty="0" smtClean="0"/>
                        <a:t>Total</a:t>
                      </a:r>
                    </a:p>
                    <a:p>
                      <a:pPr algn="ctr"/>
                      <a:r>
                        <a:rPr lang="en-US" sz="1200" b="1" dirty="0" smtClean="0"/>
                        <a:t>Volume</a:t>
                      </a:r>
                    </a:p>
                    <a:p>
                      <a:pPr algn="ctr"/>
                      <a:endParaRPr lang="en-US" sz="1200" b="1" dirty="0" smtClean="0"/>
                    </a:p>
                    <a:p>
                      <a:pPr algn="ctr"/>
                      <a:endParaRPr lang="en-US" sz="1200" b="1" dirty="0" smtClean="0"/>
                    </a:p>
                    <a:p>
                      <a:pPr algn="ctr"/>
                      <a:endParaRPr lang="en-US" sz="1200" b="1" dirty="0" smtClean="0"/>
                    </a:p>
                    <a:p>
                      <a:pPr algn="ctr"/>
                      <a:endParaRPr lang="en-US" sz="1200" b="1" dirty="0" smtClean="0"/>
                    </a:p>
                    <a:p>
                      <a:pPr algn="ctr"/>
                      <a:endParaRPr lang="en-US" sz="1200" b="1" dirty="0" smtClean="0"/>
                    </a:p>
                    <a:p>
                      <a:pPr algn="ctr"/>
                      <a:endParaRPr lang="en-US" sz="1200" b="1" dirty="0" smtClean="0"/>
                    </a:p>
                    <a:p>
                      <a:pPr algn="ctr"/>
                      <a:endParaRPr lang="en-US" sz="1200" b="1" dirty="0" smtClean="0"/>
                    </a:p>
                    <a:p>
                      <a:pPr algn="ctr"/>
                      <a:r>
                        <a:rPr lang="en-US" sz="1200" b="1" dirty="0" err="1" smtClean="0"/>
                        <a:t>litre</a:t>
                      </a:r>
                      <a:endParaRPr lang="en-IN" sz="1200" b="1" dirty="0"/>
                    </a:p>
                  </a:txBody>
                  <a:tcPr/>
                </a:tc>
              </a:tr>
              <a:tr h="370840">
                <a:tc>
                  <a:txBody>
                    <a:bodyPr/>
                    <a:lstStyle/>
                    <a:p>
                      <a:pPr algn="ctr"/>
                      <a:r>
                        <a:rPr lang="en-US" sz="1200" b="1" dirty="0" smtClean="0"/>
                        <a:t>RE4/2</a:t>
                      </a:r>
                      <a:endParaRPr lang="en-IN" sz="1200" b="1" dirty="0"/>
                    </a:p>
                  </a:txBody>
                  <a:tcPr/>
                </a:tc>
                <a:tc>
                  <a:txBody>
                    <a:bodyPr/>
                    <a:lstStyle/>
                    <a:p>
                      <a:pPr algn="ctr"/>
                      <a:r>
                        <a:rPr lang="en-US" sz="1200" b="1" dirty="0" smtClean="0"/>
                        <a:t>1504</a:t>
                      </a:r>
                      <a:endParaRPr lang="en-IN" sz="1200" b="1" dirty="0"/>
                    </a:p>
                  </a:txBody>
                  <a:tcPr/>
                </a:tc>
                <a:tc>
                  <a:txBody>
                    <a:bodyPr/>
                    <a:lstStyle/>
                    <a:p>
                      <a:pPr algn="ctr"/>
                      <a:r>
                        <a:rPr lang="en-US" sz="1200" b="1" dirty="0" smtClean="0"/>
                        <a:t>1504</a:t>
                      </a:r>
                      <a:endParaRPr lang="en-IN" sz="1200" b="1" dirty="0"/>
                    </a:p>
                  </a:txBody>
                  <a:tcPr/>
                </a:tc>
                <a:tc>
                  <a:txBody>
                    <a:bodyPr/>
                    <a:lstStyle/>
                    <a:p>
                      <a:pPr algn="ctr"/>
                      <a:r>
                        <a:rPr lang="en-US" sz="1200" b="1" dirty="0" smtClean="0"/>
                        <a:t>288</a:t>
                      </a:r>
                      <a:endParaRPr lang="en-IN" sz="1200" b="1" dirty="0"/>
                    </a:p>
                  </a:txBody>
                  <a:tcPr/>
                </a:tc>
                <a:tc>
                  <a:txBody>
                    <a:bodyPr/>
                    <a:lstStyle/>
                    <a:p>
                      <a:pPr algn="ctr"/>
                      <a:r>
                        <a:rPr lang="en-US" sz="1200" b="1" dirty="0" smtClean="0"/>
                        <a:t>144</a:t>
                      </a:r>
                      <a:endParaRPr lang="en-IN" sz="1200" b="1" dirty="0"/>
                    </a:p>
                  </a:txBody>
                  <a:tcPr/>
                </a:tc>
                <a:tc>
                  <a:txBody>
                    <a:bodyPr/>
                    <a:lstStyle/>
                    <a:p>
                      <a:pPr algn="ctr"/>
                      <a:r>
                        <a:rPr lang="en-US" sz="1200" b="1" dirty="0" smtClean="0"/>
                        <a:t>3440</a:t>
                      </a:r>
                      <a:endParaRPr lang="en-IN" sz="1200" b="1" dirty="0"/>
                    </a:p>
                  </a:txBody>
                  <a:tcPr/>
                </a:tc>
                <a:tc>
                  <a:txBody>
                    <a:bodyPr/>
                    <a:lstStyle/>
                    <a:p>
                      <a:pPr algn="ctr"/>
                      <a:r>
                        <a:rPr lang="en-US" sz="1200" b="1" dirty="0" smtClean="0"/>
                        <a:t>344.0</a:t>
                      </a:r>
                      <a:endParaRPr lang="en-IN" sz="1200" b="1" dirty="0"/>
                    </a:p>
                  </a:txBody>
                  <a:tcPr/>
                </a:tc>
                <a:tc>
                  <a:txBody>
                    <a:bodyPr/>
                    <a:lstStyle/>
                    <a:p>
                      <a:pPr algn="ctr"/>
                      <a:r>
                        <a:rPr lang="en-US" sz="1200" b="1" dirty="0" smtClean="0"/>
                        <a:t>0.3 </a:t>
                      </a:r>
                      <a:endParaRPr lang="en-IN" sz="1200" b="1" dirty="0"/>
                    </a:p>
                  </a:txBody>
                  <a:tcPr/>
                </a:tc>
                <a:tc>
                  <a:txBody>
                    <a:bodyPr/>
                    <a:lstStyle/>
                    <a:p>
                      <a:pPr algn="ctr"/>
                      <a:r>
                        <a:rPr lang="en-US" sz="1200" b="1" dirty="0" smtClean="0"/>
                        <a:t>97.264</a:t>
                      </a:r>
                      <a:endParaRPr lang="en-IN" sz="1200" b="1" dirty="0"/>
                    </a:p>
                  </a:txBody>
                  <a:tcPr/>
                </a:tc>
                <a:tc>
                  <a:txBody>
                    <a:bodyPr/>
                    <a:lstStyle/>
                    <a:p>
                      <a:pPr algn="ctr"/>
                      <a:r>
                        <a:rPr lang="en-US" sz="1200" b="1" dirty="0" smtClean="0"/>
                        <a:t>12.566</a:t>
                      </a:r>
                      <a:endParaRPr lang="en-IN" sz="1200" b="1" dirty="0"/>
                    </a:p>
                  </a:txBody>
                  <a:tcPr/>
                </a:tc>
                <a:tc>
                  <a:txBody>
                    <a:bodyPr/>
                    <a:lstStyle/>
                    <a:p>
                      <a:pPr algn="ctr"/>
                      <a:r>
                        <a:rPr lang="en-US" sz="1200" b="1" dirty="0" smtClean="0"/>
                        <a:t>109.83</a:t>
                      </a:r>
                    </a:p>
                    <a:p>
                      <a:pPr algn="ctr"/>
                      <a:r>
                        <a:rPr lang="en-US" sz="1200" b="1" dirty="0" smtClean="0"/>
                        <a:t>say</a:t>
                      </a:r>
                    </a:p>
                    <a:p>
                      <a:pPr algn="ctr"/>
                      <a:r>
                        <a:rPr lang="en-US" sz="1200" b="1" dirty="0" smtClean="0">
                          <a:sym typeface="Symbol"/>
                        </a:rPr>
                        <a:t> </a:t>
                      </a:r>
                      <a:r>
                        <a:rPr lang="en-US" sz="1200" b="1" dirty="0" smtClean="0"/>
                        <a:t>110.00</a:t>
                      </a:r>
                      <a:endParaRPr lang="en-IN" sz="1200" b="1" dirty="0"/>
                    </a:p>
                  </a:txBody>
                  <a:tcPr/>
                </a:tc>
                <a:tc>
                  <a:txBody>
                    <a:bodyPr/>
                    <a:lstStyle/>
                    <a:p>
                      <a:pPr algn="ctr"/>
                      <a:endParaRPr lang="en-US" sz="1200" b="1" dirty="0" smtClean="0"/>
                    </a:p>
                    <a:p>
                      <a:pPr algn="ctr"/>
                      <a:endParaRPr lang="en-US" sz="1200" b="1" dirty="0" smtClean="0"/>
                    </a:p>
                    <a:p>
                      <a:pPr algn="ctr"/>
                      <a:r>
                        <a:rPr lang="en-US" sz="1200" b="1" dirty="0" smtClean="0"/>
                        <a:t>0.110</a:t>
                      </a:r>
                      <a:endParaRPr lang="en-IN" sz="1200" b="1" dirty="0"/>
                    </a:p>
                  </a:txBody>
                  <a:tcPr/>
                </a:tc>
              </a:tr>
              <a:tr h="370840">
                <a:tc>
                  <a:txBody>
                    <a:bodyPr/>
                    <a:lstStyle/>
                    <a:p>
                      <a:pPr algn="ctr"/>
                      <a:r>
                        <a:rPr lang="en-US" sz="1200" b="1" dirty="0" smtClean="0"/>
                        <a:t>RE4/3</a:t>
                      </a:r>
                      <a:endParaRPr lang="en-IN" sz="1200" b="1" dirty="0"/>
                    </a:p>
                  </a:txBody>
                  <a:tcPr/>
                </a:tc>
                <a:tc>
                  <a:txBody>
                    <a:bodyPr/>
                    <a:lstStyle/>
                    <a:p>
                      <a:pPr algn="ctr"/>
                      <a:r>
                        <a:rPr lang="en-US" sz="1200" b="1" dirty="0" smtClean="0"/>
                        <a:t>1766</a:t>
                      </a:r>
                      <a:endParaRPr lang="en-IN" sz="1200" b="1" dirty="0"/>
                    </a:p>
                  </a:txBody>
                  <a:tcPr/>
                </a:tc>
                <a:tc>
                  <a:txBody>
                    <a:bodyPr/>
                    <a:lstStyle/>
                    <a:p>
                      <a:pPr algn="ctr"/>
                      <a:r>
                        <a:rPr lang="en-US" sz="1200" b="1" dirty="0" smtClean="0"/>
                        <a:t>1766</a:t>
                      </a:r>
                      <a:endParaRPr lang="en-IN" sz="1200" b="1" dirty="0"/>
                    </a:p>
                  </a:txBody>
                  <a:tcPr/>
                </a:tc>
                <a:tc>
                  <a:txBody>
                    <a:bodyPr/>
                    <a:lstStyle/>
                    <a:p>
                      <a:pPr algn="ctr"/>
                      <a:r>
                        <a:rPr lang="en-US" sz="1200" b="1" dirty="0" smtClean="0"/>
                        <a:t>288</a:t>
                      </a:r>
                      <a:endParaRPr lang="en-IN" sz="1200" b="1" dirty="0"/>
                    </a:p>
                  </a:txBody>
                  <a:tcPr/>
                </a:tc>
                <a:tc>
                  <a:txBody>
                    <a:bodyPr/>
                    <a:lstStyle/>
                    <a:p>
                      <a:pPr algn="ctr"/>
                      <a:r>
                        <a:rPr lang="en-US" sz="1200" b="1" dirty="0" smtClean="0"/>
                        <a:t>288</a:t>
                      </a:r>
                      <a:endParaRPr lang="en-IN" sz="1200" b="1" dirty="0"/>
                    </a:p>
                  </a:txBody>
                  <a:tcPr/>
                </a:tc>
                <a:tc>
                  <a:txBody>
                    <a:bodyPr/>
                    <a:lstStyle/>
                    <a:p>
                      <a:pPr algn="ctr"/>
                      <a:r>
                        <a:rPr lang="en-US" sz="1200" b="1" dirty="0" smtClean="0"/>
                        <a:t>4108</a:t>
                      </a:r>
                      <a:endParaRPr lang="en-IN" sz="1200" b="1" dirty="0"/>
                    </a:p>
                  </a:txBody>
                  <a:tcPr/>
                </a:tc>
                <a:tc>
                  <a:txBody>
                    <a:bodyPr/>
                    <a:lstStyle/>
                    <a:p>
                      <a:pPr algn="ctr"/>
                      <a:r>
                        <a:rPr lang="en-US" sz="1200" b="1" dirty="0" smtClean="0"/>
                        <a:t>410.8</a:t>
                      </a:r>
                      <a:endParaRPr lang="en-IN" sz="1200" b="1" dirty="0"/>
                    </a:p>
                  </a:txBody>
                  <a:tcPr/>
                </a:tc>
                <a:tc>
                  <a:txBody>
                    <a:bodyPr/>
                    <a:lstStyle/>
                    <a:p>
                      <a:pPr algn="ctr"/>
                      <a:r>
                        <a:rPr lang="en-US" sz="1200" b="1" dirty="0" smtClean="0"/>
                        <a:t>0.3</a:t>
                      </a:r>
                      <a:endParaRPr lang="en-IN" sz="1200" b="1" dirty="0"/>
                    </a:p>
                  </a:txBody>
                  <a:tcPr/>
                </a:tc>
                <a:tc>
                  <a:txBody>
                    <a:bodyPr/>
                    <a:lstStyle/>
                    <a:p>
                      <a:pPr algn="ctr"/>
                      <a:r>
                        <a:rPr lang="en-US" sz="1200" b="1" dirty="0" smtClean="0"/>
                        <a:t>116.151</a:t>
                      </a:r>
                      <a:endParaRPr lang="en-IN" sz="1200" b="1" dirty="0"/>
                    </a:p>
                  </a:txBody>
                  <a:tcPr/>
                </a:tc>
                <a:tc>
                  <a:txBody>
                    <a:bodyPr/>
                    <a:lstStyle/>
                    <a:p>
                      <a:pPr algn="ctr"/>
                      <a:r>
                        <a:rPr lang="en-US" sz="1200" b="1" dirty="0" smtClean="0"/>
                        <a:t>12.566</a:t>
                      </a:r>
                      <a:endParaRPr lang="en-IN" sz="1200" b="1" dirty="0"/>
                    </a:p>
                  </a:txBody>
                  <a:tcPr/>
                </a:tc>
                <a:tc>
                  <a:txBody>
                    <a:bodyPr/>
                    <a:lstStyle/>
                    <a:p>
                      <a:pPr algn="ctr"/>
                      <a:r>
                        <a:rPr lang="en-US" sz="1200" b="1" dirty="0" smtClean="0"/>
                        <a:t>129.08</a:t>
                      </a:r>
                    </a:p>
                    <a:p>
                      <a:pPr algn="ctr"/>
                      <a:r>
                        <a:rPr lang="en-US" sz="1200" b="1" dirty="0" smtClean="0"/>
                        <a:t>say</a:t>
                      </a:r>
                    </a:p>
                    <a:p>
                      <a:pPr algn="ctr"/>
                      <a:r>
                        <a:rPr lang="en-US" sz="1200" b="1" dirty="0" smtClean="0"/>
                        <a:t>130.00</a:t>
                      </a:r>
                      <a:endParaRPr lang="en-IN" sz="1200" b="1" dirty="0"/>
                    </a:p>
                  </a:txBody>
                  <a:tcPr/>
                </a:tc>
                <a:tc>
                  <a:txBody>
                    <a:bodyPr/>
                    <a:lstStyle/>
                    <a:p>
                      <a:pPr algn="ctr"/>
                      <a:endParaRPr lang="en-US" sz="1200" b="1" dirty="0" smtClean="0"/>
                    </a:p>
                    <a:p>
                      <a:pPr algn="ctr"/>
                      <a:endParaRPr lang="en-US" sz="1200" b="1" dirty="0" smtClean="0"/>
                    </a:p>
                    <a:p>
                      <a:pPr algn="ctr"/>
                      <a:r>
                        <a:rPr lang="en-US" sz="1200" b="1" dirty="0" smtClean="0"/>
                        <a:t>0.130</a:t>
                      </a:r>
                      <a:endParaRPr lang="en-IN" sz="1200" b="1" dirty="0"/>
                    </a:p>
                  </a:txBody>
                  <a:tcPr/>
                </a:tc>
              </a:tr>
            </a:tbl>
          </a:graphicData>
        </a:graphic>
      </p:graphicFrame>
      <p:grpSp>
        <p:nvGrpSpPr>
          <p:cNvPr id="3" name="Group 14"/>
          <p:cNvGrpSpPr/>
          <p:nvPr/>
        </p:nvGrpSpPr>
        <p:grpSpPr>
          <a:xfrm>
            <a:off x="2915816" y="4293096"/>
            <a:ext cx="3096344" cy="936104"/>
            <a:chOff x="2051720" y="5157192"/>
            <a:chExt cx="3096344" cy="936104"/>
          </a:xfrm>
        </p:grpSpPr>
        <p:sp>
          <p:nvSpPr>
            <p:cNvPr id="10" name="TextBox 9"/>
            <p:cNvSpPr txBox="1"/>
            <p:nvPr/>
          </p:nvSpPr>
          <p:spPr>
            <a:xfrm>
              <a:off x="2051720" y="5157192"/>
              <a:ext cx="1880771" cy="461665"/>
            </a:xfrm>
            <a:prstGeom prst="rect">
              <a:avLst/>
            </a:prstGeom>
            <a:noFill/>
          </p:spPr>
          <p:txBody>
            <a:bodyPr wrap="none" rtlCol="0">
              <a:spAutoFit/>
            </a:bodyPr>
            <a:lstStyle/>
            <a:p>
              <a:r>
                <a:rPr lang="en-US" sz="2400" b="1" dirty="0" err="1" smtClean="0"/>
                <a:t>Vol</a:t>
              </a:r>
              <a:r>
                <a:rPr lang="en-US" sz="2400" b="1" dirty="0" smtClean="0"/>
                <a:t> </a:t>
              </a:r>
              <a:r>
                <a:rPr lang="en-US" sz="2400" b="1" baseline="-25000" dirty="0" smtClean="0"/>
                <a:t>RE4/3 Cu tube</a:t>
              </a:r>
              <a:endParaRPr lang="en-IN" sz="2400" b="1" baseline="-25000" dirty="0"/>
            </a:p>
          </p:txBody>
        </p:sp>
        <p:sp>
          <p:nvSpPr>
            <p:cNvPr id="11" name="TextBox 10"/>
            <p:cNvSpPr txBox="1"/>
            <p:nvPr/>
          </p:nvSpPr>
          <p:spPr>
            <a:xfrm>
              <a:off x="3972742" y="5373216"/>
              <a:ext cx="1175322" cy="461665"/>
            </a:xfrm>
            <a:prstGeom prst="rect">
              <a:avLst/>
            </a:prstGeom>
            <a:noFill/>
          </p:spPr>
          <p:txBody>
            <a:bodyPr wrap="none" rtlCol="0">
              <a:spAutoFit/>
            </a:bodyPr>
            <a:lstStyle/>
            <a:p>
              <a:r>
                <a:rPr lang="en-US" sz="2400" b="1" dirty="0" smtClean="0"/>
                <a:t>=  1.194</a:t>
              </a:r>
              <a:endParaRPr lang="en-IN" sz="2400" b="1" dirty="0"/>
            </a:p>
          </p:txBody>
        </p:sp>
        <p:sp>
          <p:nvSpPr>
            <p:cNvPr id="12" name="TextBox 11"/>
            <p:cNvSpPr txBox="1"/>
            <p:nvPr/>
          </p:nvSpPr>
          <p:spPr>
            <a:xfrm>
              <a:off x="2051720" y="5631631"/>
              <a:ext cx="1949701" cy="461665"/>
            </a:xfrm>
            <a:prstGeom prst="rect">
              <a:avLst/>
            </a:prstGeom>
            <a:noFill/>
          </p:spPr>
          <p:txBody>
            <a:bodyPr wrap="none" rtlCol="0">
              <a:spAutoFit/>
            </a:bodyPr>
            <a:lstStyle/>
            <a:p>
              <a:r>
                <a:rPr lang="en-US" sz="2400" b="1" dirty="0" err="1" smtClean="0"/>
                <a:t>Vol</a:t>
              </a:r>
              <a:r>
                <a:rPr lang="en-US" sz="2400" b="1" dirty="0" smtClean="0"/>
                <a:t> </a:t>
              </a:r>
              <a:r>
                <a:rPr lang="en-US" sz="2400" b="1" baseline="-25000" dirty="0" smtClean="0"/>
                <a:t>RE4/2 Cu tube</a:t>
              </a:r>
              <a:r>
                <a:rPr lang="en-US" sz="2400" b="1" dirty="0" smtClean="0"/>
                <a:t> </a:t>
              </a:r>
              <a:endParaRPr lang="en-IN" sz="2400" b="1" baseline="-25000" dirty="0"/>
            </a:p>
          </p:txBody>
        </p:sp>
        <p:cxnSp>
          <p:nvCxnSpPr>
            <p:cNvPr id="14" name="Straight Connector 13"/>
            <p:cNvCxnSpPr/>
            <p:nvPr/>
          </p:nvCxnSpPr>
          <p:spPr>
            <a:xfrm>
              <a:off x="2051720" y="5661248"/>
              <a:ext cx="187220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Rounded Rectangle 12"/>
          <p:cNvSpPr/>
          <p:nvPr/>
        </p:nvSpPr>
        <p:spPr>
          <a:xfrm>
            <a:off x="179512" y="188640"/>
            <a:ext cx="8820472" cy="720080"/>
          </a:xfrm>
          <a:prstGeom prst="roundRect">
            <a:avLst/>
          </a:prstGeom>
          <a:solidFill>
            <a:srgbClr val="0000FF"/>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dimensions of Cu tubes for RE4/2 and RE4/3</a:t>
            </a:r>
            <a:endParaRPr lang="en-IN" sz="3200" b="1" baseline="30000" dirty="0"/>
          </a:p>
        </p:txBody>
      </p:sp>
      <p:sp>
        <p:nvSpPr>
          <p:cNvPr id="15" name="TextBox 14"/>
          <p:cNvSpPr txBox="1"/>
          <p:nvPr/>
        </p:nvSpPr>
        <p:spPr>
          <a:xfrm>
            <a:off x="323528" y="5406315"/>
            <a:ext cx="8534452" cy="830997"/>
          </a:xfrm>
          <a:prstGeom prst="rect">
            <a:avLst/>
          </a:prstGeom>
          <a:noFill/>
        </p:spPr>
        <p:txBody>
          <a:bodyPr wrap="none" rtlCol="0">
            <a:spAutoFit/>
          </a:bodyPr>
          <a:lstStyle/>
          <a:p>
            <a:r>
              <a:rPr lang="en-US" sz="2400" b="1" dirty="0" smtClean="0"/>
              <a:t>RE4/2 	: x 10 </a:t>
            </a:r>
            <a:r>
              <a:rPr lang="en-US" sz="2400" b="1" baseline="30000" dirty="0" smtClean="0"/>
              <a:t>-4</a:t>
            </a:r>
            <a:r>
              <a:rPr lang="en-US" sz="2400" b="1" dirty="0" smtClean="0"/>
              <a:t> bar/min	</a:t>
            </a:r>
            <a:r>
              <a:rPr lang="en-US" sz="2400" b="1" dirty="0" smtClean="0">
                <a:sym typeface="Symbol"/>
              </a:rPr>
              <a:t>	x 1.833 x 10 </a:t>
            </a:r>
            <a:r>
              <a:rPr lang="en-US" sz="2400" b="1" baseline="30000" dirty="0" smtClean="0">
                <a:sym typeface="Symbol"/>
              </a:rPr>
              <a:t>-4</a:t>
            </a:r>
            <a:r>
              <a:rPr lang="en-US" sz="2400" b="1" dirty="0" smtClean="0">
                <a:sym typeface="Symbol"/>
              </a:rPr>
              <a:t> mbar . </a:t>
            </a:r>
            <a:r>
              <a:rPr lang="en-US" sz="2400" b="1" dirty="0" err="1" smtClean="0">
                <a:sym typeface="Symbol"/>
              </a:rPr>
              <a:t>litre</a:t>
            </a:r>
            <a:r>
              <a:rPr lang="en-US" sz="2400" b="1" dirty="0" smtClean="0">
                <a:sym typeface="Symbol"/>
              </a:rPr>
              <a:t> . s</a:t>
            </a:r>
            <a:r>
              <a:rPr lang="en-US" sz="2400" b="1" baseline="30000" dirty="0" smtClean="0">
                <a:sym typeface="Symbol"/>
              </a:rPr>
              <a:t>-1</a:t>
            </a:r>
            <a:endParaRPr lang="en-US" sz="2400" b="1" dirty="0" smtClean="0"/>
          </a:p>
          <a:p>
            <a:r>
              <a:rPr lang="en-US" sz="2400" b="1" dirty="0" smtClean="0"/>
              <a:t>RE4/3 	: x 10 </a:t>
            </a:r>
            <a:r>
              <a:rPr lang="en-US" sz="2400" b="1" baseline="30000" dirty="0" smtClean="0"/>
              <a:t>-4</a:t>
            </a:r>
            <a:r>
              <a:rPr lang="en-US" sz="2400" b="1" dirty="0" smtClean="0"/>
              <a:t> bar/min	</a:t>
            </a:r>
            <a:r>
              <a:rPr lang="en-US" sz="2400" b="1" dirty="0" smtClean="0">
                <a:sym typeface="Symbol"/>
              </a:rPr>
              <a:t>	x 2.167 x 10 </a:t>
            </a:r>
            <a:r>
              <a:rPr lang="en-US" sz="2400" b="1" baseline="30000" dirty="0" smtClean="0">
                <a:sym typeface="Symbol"/>
              </a:rPr>
              <a:t>-4</a:t>
            </a:r>
            <a:r>
              <a:rPr lang="en-US" sz="2400" b="1" dirty="0" smtClean="0">
                <a:sym typeface="Symbol"/>
              </a:rPr>
              <a:t> mbar . </a:t>
            </a:r>
            <a:r>
              <a:rPr lang="en-US" sz="2400" b="1" dirty="0" err="1" smtClean="0">
                <a:sym typeface="Symbol"/>
              </a:rPr>
              <a:t>litre</a:t>
            </a:r>
            <a:r>
              <a:rPr lang="en-US" sz="2400" b="1" dirty="0" smtClean="0">
                <a:sym typeface="Symbol"/>
              </a:rPr>
              <a:t> . s</a:t>
            </a:r>
            <a:r>
              <a:rPr lang="en-US" sz="2400" b="1" baseline="30000" dirty="0" smtClean="0">
                <a:sym typeface="Symbol"/>
              </a:rPr>
              <a:t>-1</a:t>
            </a:r>
            <a:endParaRPr lang="en-IN" sz="2400" b="1" baseline="30000" dirty="0" smtClean="0"/>
          </a:p>
        </p:txBody>
      </p:sp>
      <p:sp>
        <p:nvSpPr>
          <p:cNvPr id="17" name="Date Placeholder 7"/>
          <p:cNvSpPr>
            <a:spLocks noGrp="1"/>
          </p:cNvSpPr>
          <p:nvPr>
            <p:ph type="dt" sz="half" idx="10"/>
          </p:nvPr>
        </p:nvSpPr>
        <p:spPr>
          <a:xfrm>
            <a:off x="457200" y="6356350"/>
            <a:ext cx="2133600" cy="365125"/>
          </a:xfrm>
        </p:spPr>
        <p:txBody>
          <a:bodyPr/>
          <a:lstStyle/>
          <a:p>
            <a:r>
              <a:rPr lang="en-US" sz="1400" b="1" smtClean="0">
                <a:solidFill>
                  <a:srgbClr val="003300"/>
                </a:solidFill>
              </a:rPr>
              <a:t>L. M. Pant</a:t>
            </a:r>
            <a:endParaRPr lang="en-IN" sz="1400" b="1">
              <a:solidFill>
                <a:srgbClr val="003300"/>
              </a:solidFill>
            </a:endParaRPr>
          </a:p>
        </p:txBody>
      </p:sp>
      <p:sp>
        <p:nvSpPr>
          <p:cNvPr id="18" name="Slide Number Placeholder 8"/>
          <p:cNvSpPr>
            <a:spLocks noGrp="1"/>
          </p:cNvSpPr>
          <p:nvPr>
            <p:ph type="sldNum" sz="quarter" idx="12"/>
          </p:nvPr>
        </p:nvSpPr>
        <p:spPr>
          <a:xfrm>
            <a:off x="6553200" y="6356350"/>
            <a:ext cx="2133600" cy="365125"/>
          </a:xfrm>
        </p:spPr>
        <p:txBody>
          <a:bodyPr/>
          <a:lstStyle/>
          <a:p>
            <a:fld id="{918CB686-FFCB-4C86-B9F6-4741350E6E79}" type="slidenum">
              <a:rPr lang="en-IN" sz="1400" b="1" smtClean="0">
                <a:solidFill>
                  <a:srgbClr val="003300"/>
                </a:solidFill>
              </a:rPr>
              <a:pPr/>
              <a:t>25</a:t>
            </a:fld>
            <a:endParaRPr lang="en-IN" sz="1400" b="1">
              <a:solidFill>
                <a:srgbClr val="003300"/>
              </a:solidFill>
            </a:endParaRPr>
          </a:p>
        </p:txBody>
      </p:sp>
      <p:sp>
        <p:nvSpPr>
          <p:cNvPr id="19" name="Footer Placeholder 9"/>
          <p:cNvSpPr>
            <a:spLocks noGrp="1"/>
          </p:cNvSpPr>
          <p:nvPr>
            <p:ph type="ftr" sz="quarter" idx="11"/>
          </p:nvPr>
        </p:nvSpPr>
        <p:spPr>
          <a:xfrm>
            <a:off x="3124200" y="6383734"/>
            <a:ext cx="3536032" cy="357634"/>
          </a:xfrm>
        </p:spPr>
        <p:txBody>
          <a:bodyPr/>
          <a:lstStyle/>
          <a:p>
            <a:r>
              <a:rPr lang="en-IN" sz="1400" b="1" smtClean="0">
                <a:solidFill>
                  <a:srgbClr val="003300"/>
                </a:solidFill>
              </a:rPr>
              <a:t>RE Workshop, 19/11/12</a:t>
            </a:r>
            <a:endParaRPr lang="en-IN" sz="1400" b="1" dirty="0">
              <a:solidFill>
                <a:srgbClr val="0033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9" name="Rounded Rectangle 8"/>
          <p:cNvSpPr/>
          <p:nvPr/>
        </p:nvSpPr>
        <p:spPr>
          <a:xfrm>
            <a:off x="323528" y="260648"/>
            <a:ext cx="8820472" cy="720080"/>
          </a:xfrm>
          <a:prstGeom prst="roundRect">
            <a:avLst/>
          </a:prstGeom>
          <a:solidFill>
            <a:srgbClr val="0000FF"/>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Y axis : Leak Rate : x 10 </a:t>
            </a:r>
            <a:r>
              <a:rPr lang="en-US" sz="3200" b="1" baseline="30000" dirty="0" smtClean="0"/>
              <a:t>- 4</a:t>
            </a:r>
            <a:r>
              <a:rPr lang="en-US" sz="3200" b="1" dirty="0" smtClean="0"/>
              <a:t> mbar . </a:t>
            </a:r>
            <a:r>
              <a:rPr lang="en-US" sz="3200" b="1" dirty="0" err="1" smtClean="0"/>
              <a:t>litre</a:t>
            </a:r>
            <a:r>
              <a:rPr lang="en-US" sz="3200" b="1" dirty="0" smtClean="0"/>
              <a:t> . s </a:t>
            </a:r>
            <a:r>
              <a:rPr lang="en-US" sz="3200" b="1" baseline="30000" dirty="0" smtClean="0"/>
              <a:t>-1</a:t>
            </a:r>
            <a:endParaRPr lang="en-IN" sz="3200" b="1" baseline="30000" dirty="0"/>
          </a:p>
        </p:txBody>
      </p:sp>
      <p:cxnSp>
        <p:nvCxnSpPr>
          <p:cNvPr id="20" name="Straight Connector 19"/>
          <p:cNvCxnSpPr/>
          <p:nvPr/>
        </p:nvCxnSpPr>
        <p:spPr>
          <a:xfrm>
            <a:off x="4283968" y="1268760"/>
            <a:ext cx="0" cy="504056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1979712" y="1268760"/>
            <a:ext cx="1224136" cy="360040"/>
          </a:xfrm>
          <a:prstGeom prst="round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CERN</a:t>
            </a:r>
            <a:endParaRPr lang="en-IN" sz="2400" b="1" dirty="0"/>
          </a:p>
        </p:txBody>
      </p:sp>
      <p:sp>
        <p:nvSpPr>
          <p:cNvPr id="25" name="Rounded Rectangle 24"/>
          <p:cNvSpPr/>
          <p:nvPr/>
        </p:nvSpPr>
        <p:spPr>
          <a:xfrm>
            <a:off x="5580112" y="1268760"/>
            <a:ext cx="1224136" cy="360040"/>
          </a:xfrm>
          <a:prstGeom prst="round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Ghent</a:t>
            </a:r>
            <a:endParaRPr lang="en-IN" sz="2400" b="1" dirty="0"/>
          </a:p>
        </p:txBody>
      </p:sp>
      <p:sp>
        <p:nvSpPr>
          <p:cNvPr id="26" name="TextBox 25"/>
          <p:cNvSpPr txBox="1"/>
          <p:nvPr/>
        </p:nvSpPr>
        <p:spPr>
          <a:xfrm rot="16200000">
            <a:off x="-1328921" y="3278997"/>
            <a:ext cx="3119508" cy="461665"/>
          </a:xfrm>
          <a:prstGeom prst="rect">
            <a:avLst/>
          </a:prstGeom>
          <a:noFill/>
        </p:spPr>
        <p:txBody>
          <a:bodyPr wrap="none" rtlCol="0">
            <a:spAutoFit/>
          </a:bodyPr>
          <a:lstStyle/>
          <a:p>
            <a:r>
              <a:rPr lang="en-US" sz="2400" b="1" dirty="0" smtClean="0"/>
              <a:t> x 10 </a:t>
            </a:r>
            <a:r>
              <a:rPr lang="en-US" sz="2400" b="1" baseline="30000" dirty="0" smtClean="0"/>
              <a:t>- 4</a:t>
            </a:r>
            <a:r>
              <a:rPr lang="en-US" sz="2400" b="1" dirty="0" smtClean="0"/>
              <a:t> mbar . </a:t>
            </a:r>
            <a:r>
              <a:rPr lang="en-US" sz="2400" b="1" dirty="0" err="1" smtClean="0"/>
              <a:t>litre</a:t>
            </a:r>
            <a:r>
              <a:rPr lang="en-US" sz="2400" b="1" dirty="0" smtClean="0"/>
              <a:t> . s </a:t>
            </a:r>
            <a:r>
              <a:rPr lang="en-US" sz="2400" b="1" baseline="30000" dirty="0" smtClean="0"/>
              <a:t>-1</a:t>
            </a:r>
            <a:endParaRPr lang="en-IN" sz="2400" b="1" baseline="30000" dirty="0"/>
          </a:p>
        </p:txBody>
      </p:sp>
      <p:cxnSp>
        <p:nvCxnSpPr>
          <p:cNvPr id="28" name="Straight Arrow Connector 27"/>
          <p:cNvCxnSpPr/>
          <p:nvPr/>
        </p:nvCxnSpPr>
        <p:spPr>
          <a:xfrm>
            <a:off x="2843808" y="3717032"/>
            <a:ext cx="0" cy="576064"/>
          </a:xfrm>
          <a:prstGeom prst="straightConnector1">
            <a:avLst/>
          </a:prstGeom>
          <a:ln w="5715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6444208" y="1844824"/>
            <a:ext cx="0" cy="576064"/>
          </a:xfrm>
          <a:prstGeom prst="straightConnector1">
            <a:avLst/>
          </a:prstGeom>
          <a:ln w="57150">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13" name="Date Placeholder 7"/>
          <p:cNvSpPr>
            <a:spLocks noGrp="1"/>
          </p:cNvSpPr>
          <p:nvPr>
            <p:ph type="dt" sz="half" idx="10"/>
          </p:nvPr>
        </p:nvSpPr>
        <p:spPr>
          <a:xfrm>
            <a:off x="457200" y="6356350"/>
            <a:ext cx="2133600" cy="365125"/>
          </a:xfrm>
        </p:spPr>
        <p:txBody>
          <a:bodyPr/>
          <a:lstStyle/>
          <a:p>
            <a:r>
              <a:rPr lang="en-US" sz="1400" b="1" smtClean="0">
                <a:solidFill>
                  <a:srgbClr val="003300"/>
                </a:solidFill>
              </a:rPr>
              <a:t>L. M. Pant</a:t>
            </a:r>
            <a:endParaRPr lang="en-IN" sz="1400" b="1">
              <a:solidFill>
                <a:srgbClr val="003300"/>
              </a:solidFill>
            </a:endParaRPr>
          </a:p>
        </p:txBody>
      </p:sp>
      <p:sp>
        <p:nvSpPr>
          <p:cNvPr id="14" name="Slide Number Placeholder 8"/>
          <p:cNvSpPr>
            <a:spLocks noGrp="1"/>
          </p:cNvSpPr>
          <p:nvPr>
            <p:ph type="sldNum" sz="quarter" idx="12"/>
          </p:nvPr>
        </p:nvSpPr>
        <p:spPr>
          <a:xfrm>
            <a:off x="6553200" y="6356350"/>
            <a:ext cx="2133600" cy="365125"/>
          </a:xfrm>
        </p:spPr>
        <p:txBody>
          <a:bodyPr/>
          <a:lstStyle/>
          <a:p>
            <a:fld id="{918CB686-FFCB-4C86-B9F6-4741350E6E79}" type="slidenum">
              <a:rPr lang="en-IN" sz="1400" b="1" smtClean="0">
                <a:solidFill>
                  <a:srgbClr val="003300"/>
                </a:solidFill>
              </a:rPr>
              <a:pPr/>
              <a:t>26</a:t>
            </a:fld>
            <a:endParaRPr lang="en-IN" sz="1400" b="1">
              <a:solidFill>
                <a:srgbClr val="003300"/>
              </a:solidFill>
            </a:endParaRPr>
          </a:p>
        </p:txBody>
      </p:sp>
      <p:sp>
        <p:nvSpPr>
          <p:cNvPr id="15" name="Footer Placeholder 9"/>
          <p:cNvSpPr>
            <a:spLocks noGrp="1"/>
          </p:cNvSpPr>
          <p:nvPr>
            <p:ph type="ftr" sz="quarter" idx="11"/>
          </p:nvPr>
        </p:nvSpPr>
        <p:spPr>
          <a:xfrm>
            <a:off x="3124200" y="6383734"/>
            <a:ext cx="3536032" cy="357634"/>
          </a:xfrm>
        </p:spPr>
        <p:txBody>
          <a:bodyPr/>
          <a:lstStyle/>
          <a:p>
            <a:r>
              <a:rPr lang="en-IN" sz="1400" b="1" smtClean="0">
                <a:solidFill>
                  <a:srgbClr val="003300"/>
                </a:solidFill>
              </a:rPr>
              <a:t>RE Workshop, 19/11/12</a:t>
            </a:r>
            <a:endParaRPr lang="en-IN" sz="1400" b="1" dirty="0">
              <a:solidFill>
                <a:srgbClr val="0033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r>
              <a:rPr lang="en-US" sz="1400" b="1" smtClean="0">
                <a:solidFill>
                  <a:srgbClr val="003300"/>
                </a:solidFill>
              </a:rPr>
              <a:t>L. M. Pant</a:t>
            </a:r>
            <a:endParaRPr lang="en-IN" sz="1400" b="1">
              <a:solidFill>
                <a:srgbClr val="003300"/>
              </a:solidFill>
            </a:endParaRPr>
          </a:p>
        </p:txBody>
      </p:sp>
      <p:sp>
        <p:nvSpPr>
          <p:cNvPr id="9" name="Slide Number Placeholder 8"/>
          <p:cNvSpPr>
            <a:spLocks noGrp="1"/>
          </p:cNvSpPr>
          <p:nvPr>
            <p:ph type="sldNum" sz="quarter" idx="12"/>
          </p:nvPr>
        </p:nvSpPr>
        <p:spPr/>
        <p:txBody>
          <a:bodyPr/>
          <a:lstStyle/>
          <a:p>
            <a:fld id="{918CB686-FFCB-4C86-B9F6-4741350E6E79}" type="slidenum">
              <a:rPr lang="en-IN" sz="1400" b="1" smtClean="0">
                <a:solidFill>
                  <a:srgbClr val="003300"/>
                </a:solidFill>
              </a:rPr>
              <a:pPr/>
              <a:t>27</a:t>
            </a:fld>
            <a:endParaRPr lang="en-IN" sz="1400" b="1">
              <a:solidFill>
                <a:srgbClr val="003300"/>
              </a:solidFill>
            </a:endParaRPr>
          </a:p>
        </p:txBody>
      </p:sp>
      <p:sp>
        <p:nvSpPr>
          <p:cNvPr id="10" name="Footer Placeholder 9"/>
          <p:cNvSpPr>
            <a:spLocks noGrp="1"/>
          </p:cNvSpPr>
          <p:nvPr>
            <p:ph type="ftr" sz="quarter" idx="11"/>
          </p:nvPr>
        </p:nvSpPr>
        <p:spPr>
          <a:xfrm>
            <a:off x="3124200" y="6383734"/>
            <a:ext cx="3536032" cy="357634"/>
          </a:xfrm>
        </p:spPr>
        <p:txBody>
          <a:bodyPr/>
          <a:lstStyle/>
          <a:p>
            <a:r>
              <a:rPr lang="en-IN" sz="1400" b="1" smtClean="0">
                <a:solidFill>
                  <a:srgbClr val="003300"/>
                </a:solidFill>
              </a:rPr>
              <a:t>RE Workshop, 19/11/12</a:t>
            </a:r>
            <a:endParaRPr lang="en-IN" sz="1400" b="1" dirty="0">
              <a:solidFill>
                <a:srgbClr val="003300"/>
              </a:solidFill>
            </a:endParaRPr>
          </a:p>
        </p:txBody>
      </p:sp>
      <p:grpSp>
        <p:nvGrpSpPr>
          <p:cNvPr id="7" name="Group 6"/>
          <p:cNvGrpSpPr/>
          <p:nvPr/>
        </p:nvGrpSpPr>
        <p:grpSpPr>
          <a:xfrm>
            <a:off x="144016" y="537788"/>
            <a:ext cx="8892480" cy="5555508"/>
            <a:chOff x="144016" y="537788"/>
            <a:chExt cx="8892480" cy="5555508"/>
          </a:xfrm>
        </p:grpSpPr>
        <p:pic>
          <p:nvPicPr>
            <p:cNvPr id="14" name="Picture 13" descr="re42_001_23102012_1410h.jpg"/>
            <p:cNvPicPr>
              <a:picLocks noChangeAspect="1"/>
            </p:cNvPicPr>
            <p:nvPr/>
          </p:nvPicPr>
          <p:blipFill>
            <a:blip r:embed="rId2" cstate="print"/>
            <a:stretch>
              <a:fillRect/>
            </a:stretch>
          </p:blipFill>
          <p:spPr>
            <a:xfrm>
              <a:off x="144016" y="537788"/>
              <a:ext cx="8892480" cy="5555508"/>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5032964" y="538506"/>
              <a:ext cx="4003532" cy="2818486"/>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r>
              <a:rPr lang="en-US" sz="1400" b="1" smtClean="0">
                <a:solidFill>
                  <a:srgbClr val="003300"/>
                </a:solidFill>
              </a:rPr>
              <a:t>L. M. Pant</a:t>
            </a:r>
            <a:endParaRPr lang="en-IN" sz="1400" b="1">
              <a:solidFill>
                <a:srgbClr val="003300"/>
              </a:solidFill>
            </a:endParaRPr>
          </a:p>
        </p:txBody>
      </p:sp>
      <p:sp>
        <p:nvSpPr>
          <p:cNvPr id="9" name="Slide Number Placeholder 8"/>
          <p:cNvSpPr>
            <a:spLocks noGrp="1"/>
          </p:cNvSpPr>
          <p:nvPr>
            <p:ph type="sldNum" sz="quarter" idx="12"/>
          </p:nvPr>
        </p:nvSpPr>
        <p:spPr/>
        <p:txBody>
          <a:bodyPr/>
          <a:lstStyle/>
          <a:p>
            <a:fld id="{918CB686-FFCB-4C86-B9F6-4741350E6E79}" type="slidenum">
              <a:rPr lang="en-IN" sz="1400" b="1" smtClean="0">
                <a:solidFill>
                  <a:srgbClr val="003300"/>
                </a:solidFill>
              </a:rPr>
              <a:pPr/>
              <a:t>28</a:t>
            </a:fld>
            <a:endParaRPr lang="en-IN" sz="1400" b="1">
              <a:solidFill>
                <a:srgbClr val="003300"/>
              </a:solidFill>
            </a:endParaRPr>
          </a:p>
        </p:txBody>
      </p:sp>
      <p:sp>
        <p:nvSpPr>
          <p:cNvPr id="10" name="Footer Placeholder 9"/>
          <p:cNvSpPr>
            <a:spLocks noGrp="1"/>
          </p:cNvSpPr>
          <p:nvPr>
            <p:ph type="ftr" sz="quarter" idx="11"/>
          </p:nvPr>
        </p:nvSpPr>
        <p:spPr>
          <a:xfrm>
            <a:off x="3124200" y="6383734"/>
            <a:ext cx="3536032" cy="357634"/>
          </a:xfrm>
        </p:spPr>
        <p:txBody>
          <a:bodyPr/>
          <a:lstStyle/>
          <a:p>
            <a:r>
              <a:rPr lang="en-IN" sz="1400" b="1" smtClean="0">
                <a:solidFill>
                  <a:srgbClr val="003300"/>
                </a:solidFill>
              </a:rPr>
              <a:t>RE Workshop, 19/11/12</a:t>
            </a:r>
            <a:endParaRPr lang="en-IN" sz="1400" b="1" dirty="0">
              <a:solidFill>
                <a:srgbClr val="003300"/>
              </a:solidFill>
            </a:endParaRPr>
          </a:p>
        </p:txBody>
      </p:sp>
      <p:grpSp>
        <p:nvGrpSpPr>
          <p:cNvPr id="11" name="Group 10"/>
          <p:cNvGrpSpPr/>
          <p:nvPr/>
        </p:nvGrpSpPr>
        <p:grpSpPr>
          <a:xfrm>
            <a:off x="133272" y="548680"/>
            <a:ext cx="8831216" cy="5544616"/>
            <a:chOff x="107504" y="548680"/>
            <a:chExt cx="8831216" cy="5544616"/>
          </a:xfrm>
        </p:grpSpPr>
        <p:pic>
          <p:nvPicPr>
            <p:cNvPr id="7" name="Picture 6" descr="re42_002_24102012_1115h-zoomed.jpg"/>
            <p:cNvPicPr>
              <a:picLocks noChangeAspect="1"/>
            </p:cNvPicPr>
            <p:nvPr/>
          </p:nvPicPr>
          <p:blipFill>
            <a:blip r:embed="rId2" cstate="print"/>
            <a:stretch>
              <a:fillRect/>
            </a:stretch>
          </p:blipFill>
          <p:spPr>
            <a:xfrm>
              <a:off x="107504" y="576064"/>
              <a:ext cx="8831216" cy="5517232"/>
            </a:xfrm>
            <a:prstGeom prst="rect">
              <a:avLst/>
            </a:prstGeom>
          </p:spPr>
        </p:pic>
        <p:pic>
          <p:nvPicPr>
            <p:cNvPr id="2050" name="Picture 2"/>
            <p:cNvPicPr>
              <a:picLocks noChangeAspect="1" noChangeArrowheads="1"/>
            </p:cNvPicPr>
            <p:nvPr/>
          </p:nvPicPr>
          <p:blipFill>
            <a:blip r:embed="rId3" cstate="print"/>
            <a:srcRect/>
            <a:stretch>
              <a:fillRect/>
            </a:stretch>
          </p:blipFill>
          <p:spPr bwMode="auto">
            <a:xfrm>
              <a:off x="4953692" y="548680"/>
              <a:ext cx="3974284" cy="280831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r>
              <a:rPr lang="en-US" sz="1400" b="1" smtClean="0">
                <a:solidFill>
                  <a:srgbClr val="003300"/>
                </a:solidFill>
              </a:rPr>
              <a:t>L. M. Pant</a:t>
            </a:r>
            <a:endParaRPr lang="en-IN" sz="1400" b="1">
              <a:solidFill>
                <a:srgbClr val="003300"/>
              </a:solidFill>
            </a:endParaRPr>
          </a:p>
        </p:txBody>
      </p:sp>
      <p:sp>
        <p:nvSpPr>
          <p:cNvPr id="9" name="Slide Number Placeholder 8"/>
          <p:cNvSpPr>
            <a:spLocks noGrp="1"/>
          </p:cNvSpPr>
          <p:nvPr>
            <p:ph type="sldNum" sz="quarter" idx="12"/>
          </p:nvPr>
        </p:nvSpPr>
        <p:spPr/>
        <p:txBody>
          <a:bodyPr/>
          <a:lstStyle/>
          <a:p>
            <a:fld id="{918CB686-FFCB-4C86-B9F6-4741350E6E79}" type="slidenum">
              <a:rPr lang="en-IN" sz="1400" b="1" smtClean="0">
                <a:solidFill>
                  <a:srgbClr val="003300"/>
                </a:solidFill>
              </a:rPr>
              <a:pPr/>
              <a:t>29</a:t>
            </a:fld>
            <a:endParaRPr lang="en-IN" sz="1400" b="1">
              <a:solidFill>
                <a:srgbClr val="003300"/>
              </a:solidFill>
            </a:endParaRPr>
          </a:p>
        </p:txBody>
      </p:sp>
      <p:sp>
        <p:nvSpPr>
          <p:cNvPr id="10" name="Footer Placeholder 9"/>
          <p:cNvSpPr>
            <a:spLocks noGrp="1"/>
          </p:cNvSpPr>
          <p:nvPr>
            <p:ph type="ftr" sz="quarter" idx="11"/>
          </p:nvPr>
        </p:nvSpPr>
        <p:spPr>
          <a:xfrm>
            <a:off x="3124200" y="6383734"/>
            <a:ext cx="3536032" cy="357634"/>
          </a:xfrm>
        </p:spPr>
        <p:txBody>
          <a:bodyPr/>
          <a:lstStyle/>
          <a:p>
            <a:r>
              <a:rPr lang="en-IN" sz="1400" b="1" smtClean="0">
                <a:solidFill>
                  <a:srgbClr val="003300"/>
                </a:solidFill>
              </a:rPr>
              <a:t>RE Workshop, 19/11/12</a:t>
            </a:r>
            <a:endParaRPr lang="en-IN" sz="1400" b="1" dirty="0">
              <a:solidFill>
                <a:srgbClr val="003300"/>
              </a:solidFill>
            </a:endParaRPr>
          </a:p>
        </p:txBody>
      </p:sp>
      <p:grpSp>
        <p:nvGrpSpPr>
          <p:cNvPr id="7" name="Group 6"/>
          <p:cNvGrpSpPr/>
          <p:nvPr/>
        </p:nvGrpSpPr>
        <p:grpSpPr>
          <a:xfrm>
            <a:off x="144016" y="465782"/>
            <a:ext cx="8892480" cy="5555506"/>
            <a:chOff x="144016" y="465782"/>
            <a:chExt cx="8892480" cy="5555506"/>
          </a:xfrm>
        </p:grpSpPr>
        <p:pic>
          <p:nvPicPr>
            <p:cNvPr id="11" name="Picture 10" descr="re42_003_24102012_1330h-zoomed.bmp"/>
            <p:cNvPicPr>
              <a:picLocks noChangeAspect="1"/>
            </p:cNvPicPr>
            <p:nvPr/>
          </p:nvPicPr>
          <p:blipFill>
            <a:blip r:embed="rId2" cstate="print"/>
            <a:stretch>
              <a:fillRect/>
            </a:stretch>
          </p:blipFill>
          <p:spPr>
            <a:xfrm>
              <a:off x="144016" y="465782"/>
              <a:ext cx="8892480" cy="5555506"/>
            </a:xfrm>
            <a:prstGeom prst="rect">
              <a:avLst/>
            </a:prstGeom>
          </p:spPr>
        </p:pic>
        <p:pic>
          <p:nvPicPr>
            <p:cNvPr id="3074" name="Picture 2"/>
            <p:cNvPicPr>
              <a:picLocks noChangeAspect="1" noChangeArrowheads="1"/>
            </p:cNvPicPr>
            <p:nvPr/>
          </p:nvPicPr>
          <p:blipFill>
            <a:blip r:embed="rId3" cstate="print"/>
            <a:srcRect/>
            <a:stretch>
              <a:fillRect/>
            </a:stretch>
          </p:blipFill>
          <p:spPr bwMode="auto">
            <a:xfrm>
              <a:off x="5044065" y="476673"/>
              <a:ext cx="3992430" cy="2808311"/>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z="1400" b="1" smtClean="0">
                <a:solidFill>
                  <a:srgbClr val="003300"/>
                </a:solidFill>
              </a:rPr>
              <a:t>L. M. Pant</a:t>
            </a:r>
            <a:endParaRPr lang="en-IN" sz="1400" b="1">
              <a:solidFill>
                <a:srgbClr val="003300"/>
              </a:solidFill>
            </a:endParaRPr>
          </a:p>
        </p:txBody>
      </p:sp>
      <p:sp>
        <p:nvSpPr>
          <p:cNvPr id="5" name="Footer Placeholder 4"/>
          <p:cNvSpPr>
            <a:spLocks noGrp="1"/>
          </p:cNvSpPr>
          <p:nvPr>
            <p:ph type="ftr" sz="quarter" idx="11"/>
          </p:nvPr>
        </p:nvSpPr>
        <p:spPr/>
        <p:txBody>
          <a:bodyPr/>
          <a:lstStyle/>
          <a:p>
            <a:r>
              <a:rPr lang="en-IN" sz="1400" b="1" smtClean="0">
                <a:solidFill>
                  <a:srgbClr val="003300"/>
                </a:solidFill>
              </a:rPr>
              <a:t>RE Workshop, 19/11/12</a:t>
            </a:r>
            <a:endParaRPr lang="en-IN" sz="1400" b="1">
              <a:solidFill>
                <a:srgbClr val="003300"/>
              </a:solidFill>
            </a:endParaRPr>
          </a:p>
        </p:txBody>
      </p:sp>
      <p:sp>
        <p:nvSpPr>
          <p:cNvPr id="6" name="Slide Number Placeholder 5"/>
          <p:cNvSpPr>
            <a:spLocks noGrp="1"/>
          </p:cNvSpPr>
          <p:nvPr>
            <p:ph type="sldNum" sz="quarter" idx="12"/>
          </p:nvPr>
        </p:nvSpPr>
        <p:spPr/>
        <p:txBody>
          <a:bodyPr/>
          <a:lstStyle/>
          <a:p>
            <a:fld id="{918CB686-FFCB-4C86-B9F6-4741350E6E79}" type="slidenum">
              <a:rPr lang="en-IN" sz="1400" b="1" smtClean="0">
                <a:solidFill>
                  <a:srgbClr val="003300"/>
                </a:solidFill>
              </a:rPr>
              <a:pPr/>
              <a:t>3</a:t>
            </a:fld>
            <a:endParaRPr lang="en-IN" sz="1400" b="1">
              <a:solidFill>
                <a:srgbClr val="003300"/>
              </a:solidFill>
            </a:endParaRPr>
          </a:p>
        </p:txBody>
      </p:sp>
      <p:sp>
        <p:nvSpPr>
          <p:cNvPr id="7" name="Rounded Rectangle 6"/>
          <p:cNvSpPr/>
          <p:nvPr/>
        </p:nvSpPr>
        <p:spPr bwMode="auto">
          <a:xfrm>
            <a:off x="323528" y="980728"/>
            <a:ext cx="8568952" cy="5400600"/>
          </a:xfrm>
          <a:prstGeom prst="roundRect">
            <a:avLst/>
          </a:prstGeom>
          <a:solidFill>
            <a:schemeClr val="bg1">
              <a:lumMod val="95000"/>
            </a:schemeClr>
          </a:solidFill>
          <a:ln w="38100" cap="flat" cmpd="sng" algn="ctr">
            <a:solidFill>
              <a:srgbClr val="0000FF"/>
            </a:solidFill>
            <a:prstDash val="solid"/>
            <a:round/>
            <a:headEnd type="none" w="med" len="med"/>
            <a:tailEnd type="none" w="med" len="med"/>
          </a:ln>
          <a:effectLst/>
        </p:spPr>
        <p:txBody>
          <a:bodyPr/>
          <a:lstStyle/>
          <a:p>
            <a:pPr>
              <a:buFont typeface="Arial" pitchFamily="34" charset="0"/>
              <a:buChar char="•"/>
              <a:defRPr/>
            </a:pP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Vicker’s</a:t>
            </a:r>
            <a:r>
              <a:rPr lang="en-US" sz="2400" b="1" dirty="0">
                <a:solidFill>
                  <a:srgbClr val="0000FF"/>
                </a:solidFill>
                <a:latin typeface="Arial" pitchFamily="34" charset="0"/>
                <a:cs typeface="Arial" pitchFamily="34" charset="0"/>
              </a:rPr>
              <a:t> Hardness (HV5) 	: 90-100</a:t>
            </a:r>
          </a:p>
          <a:p>
            <a:pPr>
              <a:buFont typeface="Arial" pitchFamily="34" charset="0"/>
              <a:buChar char="•"/>
              <a:defRPr/>
            </a:pPr>
            <a:r>
              <a:rPr lang="en-US" sz="2400" b="1" dirty="0">
                <a:solidFill>
                  <a:srgbClr val="0000FF"/>
                </a:solidFill>
                <a:latin typeface="Arial" pitchFamily="34" charset="0"/>
                <a:cs typeface="Arial" pitchFamily="34" charset="0"/>
              </a:rPr>
              <a:t> Cu Plates			</a:t>
            </a:r>
            <a:r>
              <a:rPr lang="en-US" sz="2400" b="1" dirty="0" smtClean="0">
                <a:solidFill>
                  <a:srgbClr val="0000FF"/>
                </a:solidFill>
                <a:latin typeface="Arial" pitchFamily="34" charset="0"/>
                <a:cs typeface="Arial" pitchFamily="34" charset="0"/>
              </a:rPr>
              <a:t>	: </a:t>
            </a:r>
            <a:r>
              <a:rPr lang="en-US" sz="2400" b="1" dirty="0">
                <a:solidFill>
                  <a:srgbClr val="0000FF"/>
                </a:solidFill>
                <a:latin typeface="Arial" pitchFamily="34" charset="0"/>
                <a:cs typeface="Arial" pitchFamily="34" charset="0"/>
              </a:rPr>
              <a:t>1 mm thick</a:t>
            </a:r>
          </a:p>
          <a:p>
            <a:pPr>
              <a:buFont typeface="Arial" pitchFamily="34" charset="0"/>
              <a:buChar char="•"/>
              <a:defRPr/>
            </a:pPr>
            <a:r>
              <a:rPr lang="en-US" sz="2400" b="1" dirty="0">
                <a:solidFill>
                  <a:srgbClr val="0000FF"/>
                </a:solidFill>
                <a:latin typeface="Arial" pitchFamily="34" charset="0"/>
                <a:cs typeface="Arial" pitchFamily="34" charset="0"/>
              </a:rPr>
              <a:t> Cu Pipes			</a:t>
            </a:r>
            <a:r>
              <a:rPr lang="en-US" sz="2400" b="1" dirty="0" smtClean="0">
                <a:solidFill>
                  <a:srgbClr val="0000FF"/>
                </a:solidFill>
                <a:latin typeface="Arial" pitchFamily="34" charset="0"/>
                <a:cs typeface="Arial" pitchFamily="34" charset="0"/>
              </a:rPr>
              <a:t>	: </a:t>
            </a:r>
            <a:r>
              <a:rPr lang="en-US" sz="2400" b="1" dirty="0">
                <a:solidFill>
                  <a:srgbClr val="0000FF"/>
                </a:solidFill>
                <a:latin typeface="Arial" pitchFamily="34" charset="0"/>
                <a:cs typeface="Arial" pitchFamily="34" charset="0"/>
              </a:rPr>
              <a:t>8 mm OD </a:t>
            </a:r>
          </a:p>
          <a:p>
            <a:pPr>
              <a:defRPr/>
            </a:pPr>
            <a:r>
              <a:rPr lang="en-US" sz="2400" b="1" dirty="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	: </a:t>
            </a:r>
            <a:r>
              <a:rPr lang="en-US" sz="2400" b="1" dirty="0">
                <a:solidFill>
                  <a:srgbClr val="0000FF"/>
                </a:solidFill>
                <a:latin typeface="Arial" pitchFamily="34" charset="0"/>
                <a:cs typeface="Arial" pitchFamily="34" charset="0"/>
              </a:rPr>
              <a:t>6 mm ID </a:t>
            </a:r>
          </a:p>
          <a:p>
            <a:pPr>
              <a:defRPr/>
            </a:pPr>
            <a:endParaRPr lang="en-US" sz="2400" b="1" dirty="0">
              <a:solidFill>
                <a:srgbClr val="0000FF"/>
              </a:solidFill>
              <a:latin typeface="Arial" pitchFamily="34" charset="0"/>
              <a:cs typeface="Arial" pitchFamily="34" charset="0"/>
            </a:endParaRPr>
          </a:p>
          <a:p>
            <a:pPr algn="just">
              <a:buFont typeface="Arial" pitchFamily="34" charset="0"/>
              <a:buChar char="•"/>
              <a:defRPr/>
            </a:pPr>
            <a:r>
              <a:rPr lang="en-US" sz="2400" b="1" dirty="0">
                <a:solidFill>
                  <a:srgbClr val="0000FF"/>
                </a:solidFill>
                <a:latin typeface="Arial" pitchFamily="34" charset="0"/>
                <a:cs typeface="Arial" pitchFamily="34" charset="0"/>
              </a:rPr>
              <a:t> Chemical Compositions </a:t>
            </a:r>
            <a:r>
              <a:rPr lang="en-US" sz="2400" b="1" dirty="0" smtClean="0">
                <a:solidFill>
                  <a:srgbClr val="0000FF"/>
                </a:solidFill>
                <a:latin typeface="Arial" pitchFamily="34" charset="0"/>
                <a:cs typeface="Arial" pitchFamily="34" charset="0"/>
              </a:rPr>
              <a:t>:</a:t>
            </a:r>
          </a:p>
          <a:p>
            <a:pPr>
              <a:buFont typeface="Arial" pitchFamily="34" charset="0"/>
              <a:buChar char="•"/>
              <a:defRPr/>
            </a:pPr>
            <a:r>
              <a:rPr lang="en-US" sz="2400" b="1" dirty="0" smtClean="0">
                <a:solidFill>
                  <a:srgbClr val="0000FF"/>
                </a:solidFill>
                <a:latin typeface="Arial" pitchFamily="34" charset="0"/>
                <a:cs typeface="Arial" pitchFamily="34" charset="0"/>
              </a:rPr>
              <a:t> </a:t>
            </a:r>
            <a:r>
              <a:rPr lang="en-US" sz="2400" b="1" dirty="0">
                <a:solidFill>
                  <a:srgbClr val="0000FF"/>
                </a:solidFill>
                <a:latin typeface="Arial" pitchFamily="34" charset="0"/>
                <a:cs typeface="Arial" pitchFamily="34" charset="0"/>
              </a:rPr>
              <a:t>Plates </a:t>
            </a:r>
            <a:r>
              <a:rPr lang="en-US" sz="2400" b="1" dirty="0" smtClean="0">
                <a:solidFill>
                  <a:srgbClr val="0000FF"/>
                </a:solidFill>
                <a:latin typeface="Arial" pitchFamily="34" charset="0"/>
                <a:cs typeface="Arial" pitchFamily="34" charset="0"/>
              </a:rPr>
              <a:t>	(</a:t>
            </a:r>
            <a:r>
              <a:rPr lang="en-US" sz="2400" b="1" dirty="0">
                <a:solidFill>
                  <a:srgbClr val="0000FF"/>
                </a:solidFill>
                <a:latin typeface="Arial" pitchFamily="34" charset="0"/>
                <a:cs typeface="Arial" pitchFamily="34" charset="0"/>
              </a:rPr>
              <a:t>OFC)		</a:t>
            </a:r>
            <a:r>
              <a:rPr lang="en-US" sz="2400" b="1" dirty="0" smtClean="0">
                <a:solidFill>
                  <a:srgbClr val="0000FF"/>
                </a:solidFill>
                <a:latin typeface="Arial" pitchFamily="34" charset="0"/>
                <a:cs typeface="Arial" pitchFamily="34" charset="0"/>
              </a:rPr>
              <a:t>	: </a:t>
            </a:r>
            <a:r>
              <a:rPr lang="en-US" sz="2400" b="1" dirty="0">
                <a:solidFill>
                  <a:srgbClr val="0000FF"/>
                </a:solidFill>
                <a:latin typeface="Arial" pitchFamily="34" charset="0"/>
                <a:cs typeface="Arial" pitchFamily="34" charset="0"/>
              </a:rPr>
              <a:t>99.95% (Min) Cu</a:t>
            </a:r>
          </a:p>
          <a:p>
            <a:pPr algn="just">
              <a:buFont typeface="Arial" pitchFamily="34" charset="0"/>
              <a:buChar char="•"/>
              <a:defRPr/>
            </a:pPr>
            <a:r>
              <a:rPr lang="en-US" sz="2400" b="1" dirty="0">
                <a:solidFill>
                  <a:srgbClr val="0000FF"/>
                </a:solidFill>
                <a:latin typeface="Arial" pitchFamily="34" charset="0"/>
                <a:cs typeface="Arial" pitchFamily="34" charset="0"/>
              </a:rPr>
              <a:t> Pipe 	(DHP Cu)	</a:t>
            </a:r>
            <a:r>
              <a:rPr lang="en-US" sz="2400" b="1" dirty="0" smtClean="0">
                <a:solidFill>
                  <a:srgbClr val="0000FF"/>
                </a:solidFill>
                <a:latin typeface="Arial" pitchFamily="34" charset="0"/>
                <a:cs typeface="Arial" pitchFamily="34" charset="0"/>
              </a:rPr>
              <a:t>	: </a:t>
            </a:r>
            <a:r>
              <a:rPr lang="en-US" sz="2400" b="1" dirty="0">
                <a:solidFill>
                  <a:srgbClr val="0000FF"/>
                </a:solidFill>
                <a:latin typeface="Arial" pitchFamily="34" charset="0"/>
                <a:cs typeface="Arial" pitchFamily="34" charset="0"/>
              </a:rPr>
              <a:t>99.85% (Min) Cu</a:t>
            </a:r>
          </a:p>
          <a:p>
            <a:pPr algn="just">
              <a:defRPr/>
            </a:pPr>
            <a:r>
              <a:rPr lang="en-US" sz="2400" b="1" dirty="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	: </a:t>
            </a:r>
            <a:r>
              <a:rPr lang="en-US" sz="2400" b="1" dirty="0">
                <a:solidFill>
                  <a:srgbClr val="0000FF"/>
                </a:solidFill>
                <a:latin typeface="Arial" pitchFamily="34" charset="0"/>
                <a:cs typeface="Arial" pitchFamily="34" charset="0"/>
              </a:rPr>
              <a:t>0.013 - 0.050% P</a:t>
            </a:r>
          </a:p>
          <a:p>
            <a:pPr algn="just">
              <a:buFont typeface="Arial" pitchFamily="34" charset="0"/>
              <a:buChar char="•"/>
              <a:defRPr/>
            </a:pPr>
            <a:r>
              <a:rPr lang="en-US" sz="2400" b="1" dirty="0">
                <a:solidFill>
                  <a:srgbClr val="0000FF"/>
                </a:solidFill>
                <a:latin typeface="Arial" pitchFamily="34" charset="0"/>
                <a:cs typeface="Arial" pitchFamily="34" charset="0"/>
              </a:rPr>
              <a:t> Solder </a:t>
            </a:r>
            <a:r>
              <a:rPr lang="en-US" sz="2400" b="1" dirty="0" smtClean="0">
                <a:solidFill>
                  <a:srgbClr val="0000FF"/>
                </a:solidFill>
                <a:latin typeface="Arial" pitchFamily="34" charset="0"/>
                <a:cs typeface="Arial" pitchFamily="34" charset="0"/>
              </a:rPr>
              <a:t>	(</a:t>
            </a:r>
            <a:r>
              <a:rPr lang="en-US" sz="2400" b="1" dirty="0">
                <a:solidFill>
                  <a:srgbClr val="0000FF"/>
                </a:solidFill>
                <a:latin typeface="Arial" pitchFamily="34" charset="0"/>
                <a:cs typeface="Arial" pitchFamily="34" charset="0"/>
              </a:rPr>
              <a:t>Sn62</a:t>
            </a:r>
            <a:r>
              <a:rPr lang="en-US" sz="2400" b="1" dirty="0" smtClean="0">
                <a:solidFill>
                  <a:srgbClr val="0000FF"/>
                </a:solidFill>
                <a:latin typeface="Arial" pitchFamily="34" charset="0"/>
                <a:cs typeface="Arial" pitchFamily="34" charset="0"/>
              </a:rPr>
              <a:t>)</a:t>
            </a:r>
            <a:r>
              <a:rPr lang="en-US" sz="2400" b="1" dirty="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	: </a:t>
            </a:r>
            <a:r>
              <a:rPr lang="en-US" sz="2400" b="1" dirty="0" err="1">
                <a:solidFill>
                  <a:srgbClr val="0000FF"/>
                </a:solidFill>
                <a:latin typeface="Arial" pitchFamily="34" charset="0"/>
                <a:cs typeface="Arial" pitchFamily="34" charset="0"/>
              </a:rPr>
              <a:t>Sn</a:t>
            </a:r>
            <a:r>
              <a:rPr lang="en-US" sz="2400" b="1" dirty="0">
                <a:solidFill>
                  <a:srgbClr val="0000FF"/>
                </a:solidFill>
                <a:latin typeface="Arial" pitchFamily="34" charset="0"/>
                <a:cs typeface="Arial" pitchFamily="34" charset="0"/>
              </a:rPr>
              <a:t> : </a:t>
            </a:r>
            <a:r>
              <a:rPr lang="en-US" sz="2400" b="1" dirty="0" smtClean="0">
                <a:solidFill>
                  <a:srgbClr val="0000FF"/>
                </a:solidFill>
                <a:latin typeface="Arial" pitchFamily="34" charset="0"/>
                <a:cs typeface="Arial" pitchFamily="34" charset="0"/>
              </a:rPr>
              <a:t>Ag </a:t>
            </a:r>
            <a:r>
              <a:rPr lang="en-US" sz="2400" b="1" dirty="0">
                <a:solidFill>
                  <a:srgbClr val="0000FF"/>
                </a:solidFill>
                <a:latin typeface="Arial" pitchFamily="34" charset="0"/>
                <a:cs typeface="Arial" pitchFamily="34" charset="0"/>
              </a:rPr>
              <a:t>: </a:t>
            </a:r>
            <a:r>
              <a:rPr lang="en-US" sz="2400" b="1" dirty="0" err="1" smtClean="0">
                <a:solidFill>
                  <a:srgbClr val="0000FF"/>
                </a:solidFill>
                <a:latin typeface="Arial" pitchFamily="34" charset="0"/>
                <a:cs typeface="Arial" pitchFamily="34" charset="0"/>
              </a:rPr>
              <a:t>Pb</a:t>
            </a:r>
            <a:r>
              <a:rPr lang="en-US" sz="2400" b="1" dirty="0" smtClean="0">
                <a:solidFill>
                  <a:srgbClr val="0000FF"/>
                </a:solidFill>
                <a:latin typeface="Arial" pitchFamily="34" charset="0"/>
                <a:cs typeface="Arial" pitchFamily="34" charset="0"/>
              </a:rPr>
              <a:t> &amp; other</a:t>
            </a:r>
            <a:r>
              <a:rPr lang="en-US" sz="2400" b="1" dirty="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  	   62  </a:t>
            </a:r>
            <a:r>
              <a:rPr lang="en-US" sz="2400" b="1" dirty="0">
                <a:solidFill>
                  <a:srgbClr val="0000FF"/>
                </a:solidFill>
                <a:latin typeface="Arial" pitchFamily="34" charset="0"/>
                <a:cs typeface="Arial" pitchFamily="34" charset="0"/>
              </a:rPr>
              <a:t>: </a:t>
            </a:r>
            <a:r>
              <a:rPr lang="en-US" sz="2400" b="1" dirty="0" smtClean="0">
                <a:solidFill>
                  <a:srgbClr val="0000FF"/>
                </a:solidFill>
                <a:latin typeface="Arial" pitchFamily="34" charset="0"/>
                <a:cs typeface="Arial" pitchFamily="34" charset="0"/>
              </a:rPr>
              <a:t>02  : Remaining</a:t>
            </a:r>
          </a:p>
          <a:p>
            <a:pPr algn="just">
              <a:defRPr/>
            </a:pPr>
            <a:endParaRPr lang="en-US" sz="2400" b="1" dirty="0" smtClean="0">
              <a:solidFill>
                <a:srgbClr val="0000FF"/>
              </a:solidFill>
              <a:latin typeface="Arial" pitchFamily="34" charset="0"/>
              <a:cs typeface="Arial" pitchFamily="34" charset="0"/>
            </a:endParaRPr>
          </a:p>
          <a:p>
            <a:pPr algn="just">
              <a:buFont typeface="Arial" pitchFamily="34" charset="0"/>
              <a:buChar char="•"/>
              <a:defRPr/>
            </a:pPr>
            <a:r>
              <a:rPr lang="en-US" sz="2400" b="1" dirty="0" smtClean="0">
                <a:solidFill>
                  <a:srgbClr val="0000FF"/>
                </a:solidFill>
                <a:latin typeface="Arial" pitchFamily="34" charset="0"/>
                <a:cs typeface="Arial" pitchFamily="34" charset="0"/>
              </a:rPr>
              <a:t> </a:t>
            </a:r>
            <a:r>
              <a:rPr lang="en-US" sz="2400" b="1" dirty="0">
                <a:solidFill>
                  <a:srgbClr val="0000FF"/>
                </a:solidFill>
                <a:latin typeface="Arial" pitchFamily="34" charset="0"/>
                <a:cs typeface="Arial" pitchFamily="34" charset="0"/>
              </a:rPr>
              <a:t>Leak test		</a:t>
            </a:r>
            <a:r>
              <a:rPr lang="en-US" sz="2400" b="1" dirty="0" smtClean="0">
                <a:solidFill>
                  <a:srgbClr val="0000FF"/>
                </a:solidFill>
                <a:latin typeface="Arial" pitchFamily="34" charset="0"/>
                <a:cs typeface="Arial" pitchFamily="34" charset="0"/>
              </a:rPr>
              <a:t>	</a:t>
            </a:r>
            <a:r>
              <a:rPr lang="en-US" sz="2400" b="1" dirty="0">
                <a:solidFill>
                  <a:srgbClr val="0000FF"/>
                </a:solidFill>
                <a:latin typeface="Arial" pitchFamily="34" charset="0"/>
                <a:cs typeface="Arial" pitchFamily="34" charset="0"/>
              </a:rPr>
              <a:t>	: 20 bar of </a:t>
            </a:r>
            <a:r>
              <a:rPr lang="en-US" sz="2400" b="1" dirty="0" err="1">
                <a:solidFill>
                  <a:srgbClr val="0000FF"/>
                </a:solidFill>
                <a:latin typeface="Arial" pitchFamily="34" charset="0"/>
                <a:cs typeface="Arial" pitchFamily="34" charset="0"/>
              </a:rPr>
              <a:t>Ar</a:t>
            </a:r>
            <a:endParaRPr lang="en-US" sz="2400" b="1" dirty="0">
              <a:solidFill>
                <a:srgbClr val="0000FF"/>
              </a:solidFill>
              <a:latin typeface="Arial" pitchFamily="34" charset="0"/>
              <a:cs typeface="Arial" pitchFamily="34" charset="0"/>
            </a:endParaRPr>
          </a:p>
        </p:txBody>
      </p:sp>
      <p:sp>
        <p:nvSpPr>
          <p:cNvPr id="8" name="Rounded Rectangle 7"/>
          <p:cNvSpPr/>
          <p:nvPr/>
        </p:nvSpPr>
        <p:spPr>
          <a:xfrm>
            <a:off x="914400" y="260648"/>
            <a:ext cx="7543800" cy="609600"/>
          </a:xfrm>
          <a:prstGeom prst="round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Specifications : Cu plates and pipes</a:t>
            </a:r>
            <a:endParaRPr lang="en-IN" sz="28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r>
              <a:rPr lang="en-US" sz="1400" b="1" smtClean="0">
                <a:solidFill>
                  <a:srgbClr val="003300"/>
                </a:solidFill>
              </a:rPr>
              <a:t>L. M. Pant</a:t>
            </a:r>
            <a:endParaRPr lang="en-IN" sz="1400" b="1">
              <a:solidFill>
                <a:srgbClr val="003300"/>
              </a:solidFill>
            </a:endParaRPr>
          </a:p>
        </p:txBody>
      </p:sp>
      <p:sp>
        <p:nvSpPr>
          <p:cNvPr id="9" name="Slide Number Placeholder 8"/>
          <p:cNvSpPr>
            <a:spLocks noGrp="1"/>
          </p:cNvSpPr>
          <p:nvPr>
            <p:ph type="sldNum" sz="quarter" idx="12"/>
          </p:nvPr>
        </p:nvSpPr>
        <p:spPr/>
        <p:txBody>
          <a:bodyPr/>
          <a:lstStyle/>
          <a:p>
            <a:fld id="{918CB686-FFCB-4C86-B9F6-4741350E6E79}" type="slidenum">
              <a:rPr lang="en-IN" sz="1400" b="1" smtClean="0">
                <a:solidFill>
                  <a:srgbClr val="003300"/>
                </a:solidFill>
              </a:rPr>
              <a:pPr/>
              <a:t>30</a:t>
            </a:fld>
            <a:endParaRPr lang="en-IN" sz="1400" b="1">
              <a:solidFill>
                <a:srgbClr val="003300"/>
              </a:solidFill>
            </a:endParaRPr>
          </a:p>
        </p:txBody>
      </p:sp>
      <p:sp>
        <p:nvSpPr>
          <p:cNvPr id="10" name="Footer Placeholder 9"/>
          <p:cNvSpPr>
            <a:spLocks noGrp="1"/>
          </p:cNvSpPr>
          <p:nvPr>
            <p:ph type="ftr" sz="quarter" idx="11"/>
          </p:nvPr>
        </p:nvSpPr>
        <p:spPr>
          <a:xfrm>
            <a:off x="3124200" y="6383734"/>
            <a:ext cx="3536032" cy="357634"/>
          </a:xfrm>
        </p:spPr>
        <p:txBody>
          <a:bodyPr/>
          <a:lstStyle/>
          <a:p>
            <a:r>
              <a:rPr lang="en-IN" sz="1400" b="1" smtClean="0">
                <a:solidFill>
                  <a:srgbClr val="003300"/>
                </a:solidFill>
              </a:rPr>
              <a:t>RE Workshop, 19/11/12</a:t>
            </a:r>
            <a:endParaRPr lang="en-IN" sz="1400" b="1" dirty="0">
              <a:solidFill>
                <a:srgbClr val="003300"/>
              </a:solidFill>
            </a:endParaRPr>
          </a:p>
        </p:txBody>
      </p:sp>
      <p:grpSp>
        <p:nvGrpSpPr>
          <p:cNvPr id="11" name="Group 10"/>
          <p:cNvGrpSpPr/>
          <p:nvPr/>
        </p:nvGrpSpPr>
        <p:grpSpPr>
          <a:xfrm>
            <a:off x="0" y="524669"/>
            <a:ext cx="9144000" cy="5712643"/>
            <a:chOff x="0" y="524669"/>
            <a:chExt cx="9144000" cy="5712643"/>
          </a:xfrm>
        </p:grpSpPr>
        <p:pic>
          <p:nvPicPr>
            <p:cNvPr id="7" name="Picture 6" descr="re42_004_25102012_0830h-zoomed.bmp"/>
            <p:cNvPicPr>
              <a:picLocks noChangeAspect="1"/>
            </p:cNvPicPr>
            <p:nvPr/>
          </p:nvPicPr>
          <p:blipFill>
            <a:blip r:embed="rId2" cstate="print"/>
            <a:stretch>
              <a:fillRect/>
            </a:stretch>
          </p:blipFill>
          <p:spPr>
            <a:xfrm>
              <a:off x="0" y="524669"/>
              <a:ext cx="9144000" cy="5712643"/>
            </a:xfrm>
            <a:prstGeom prst="rect">
              <a:avLst/>
            </a:prstGeom>
          </p:spPr>
        </p:pic>
        <p:pic>
          <p:nvPicPr>
            <p:cNvPr id="4098" name="Picture 2"/>
            <p:cNvPicPr>
              <a:picLocks noChangeAspect="1" noChangeArrowheads="1"/>
            </p:cNvPicPr>
            <p:nvPr/>
          </p:nvPicPr>
          <p:blipFill>
            <a:blip r:embed="rId3" cstate="print"/>
            <a:srcRect/>
            <a:stretch>
              <a:fillRect/>
            </a:stretch>
          </p:blipFill>
          <p:spPr bwMode="auto">
            <a:xfrm>
              <a:off x="5796136" y="548681"/>
              <a:ext cx="3347864" cy="2363645"/>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r>
              <a:rPr lang="en-US" sz="1400" b="1" smtClean="0">
                <a:solidFill>
                  <a:srgbClr val="003300"/>
                </a:solidFill>
              </a:rPr>
              <a:t>L. M. Pant</a:t>
            </a:r>
            <a:endParaRPr lang="en-IN" sz="1400" b="1">
              <a:solidFill>
                <a:srgbClr val="003300"/>
              </a:solidFill>
            </a:endParaRPr>
          </a:p>
        </p:txBody>
      </p:sp>
      <p:sp>
        <p:nvSpPr>
          <p:cNvPr id="9" name="Slide Number Placeholder 8"/>
          <p:cNvSpPr>
            <a:spLocks noGrp="1"/>
          </p:cNvSpPr>
          <p:nvPr>
            <p:ph type="sldNum" sz="quarter" idx="12"/>
          </p:nvPr>
        </p:nvSpPr>
        <p:spPr/>
        <p:txBody>
          <a:bodyPr/>
          <a:lstStyle/>
          <a:p>
            <a:fld id="{918CB686-FFCB-4C86-B9F6-4741350E6E79}" type="slidenum">
              <a:rPr lang="en-IN" sz="1400" b="1" smtClean="0">
                <a:solidFill>
                  <a:srgbClr val="003300"/>
                </a:solidFill>
              </a:rPr>
              <a:pPr/>
              <a:t>31</a:t>
            </a:fld>
            <a:endParaRPr lang="en-IN" sz="1400" b="1">
              <a:solidFill>
                <a:srgbClr val="003300"/>
              </a:solidFill>
            </a:endParaRPr>
          </a:p>
        </p:txBody>
      </p:sp>
      <p:sp>
        <p:nvSpPr>
          <p:cNvPr id="10" name="Footer Placeholder 9"/>
          <p:cNvSpPr>
            <a:spLocks noGrp="1"/>
          </p:cNvSpPr>
          <p:nvPr>
            <p:ph type="ftr" sz="quarter" idx="11"/>
          </p:nvPr>
        </p:nvSpPr>
        <p:spPr>
          <a:xfrm>
            <a:off x="3124200" y="6383734"/>
            <a:ext cx="3536032" cy="357634"/>
          </a:xfrm>
        </p:spPr>
        <p:txBody>
          <a:bodyPr/>
          <a:lstStyle/>
          <a:p>
            <a:r>
              <a:rPr lang="en-IN" sz="1400" b="1" smtClean="0">
                <a:solidFill>
                  <a:srgbClr val="003300"/>
                </a:solidFill>
              </a:rPr>
              <a:t>RE Workshop, 19/11/12</a:t>
            </a:r>
            <a:endParaRPr lang="en-IN" sz="1400" b="1" dirty="0">
              <a:solidFill>
                <a:srgbClr val="003300"/>
              </a:solidFill>
            </a:endParaRPr>
          </a:p>
        </p:txBody>
      </p:sp>
      <p:grpSp>
        <p:nvGrpSpPr>
          <p:cNvPr id="7" name="Group 6"/>
          <p:cNvGrpSpPr/>
          <p:nvPr/>
        </p:nvGrpSpPr>
        <p:grpSpPr>
          <a:xfrm>
            <a:off x="0" y="524667"/>
            <a:ext cx="9144000" cy="5712645"/>
            <a:chOff x="0" y="-1"/>
            <a:chExt cx="9144000" cy="5712645"/>
          </a:xfrm>
        </p:grpSpPr>
        <p:pic>
          <p:nvPicPr>
            <p:cNvPr id="11" name="Picture 10" descr="re42_005_25102012_1200h-zoomed.jpg"/>
            <p:cNvPicPr>
              <a:picLocks noChangeAspect="1"/>
            </p:cNvPicPr>
            <p:nvPr/>
          </p:nvPicPr>
          <p:blipFill>
            <a:blip r:embed="rId2" cstate="print"/>
            <a:stretch>
              <a:fillRect/>
            </a:stretch>
          </p:blipFill>
          <p:spPr>
            <a:xfrm>
              <a:off x="0" y="-1"/>
              <a:ext cx="9144000" cy="5712645"/>
            </a:xfrm>
            <a:prstGeom prst="rect">
              <a:avLst/>
            </a:prstGeom>
          </p:spPr>
        </p:pic>
        <p:pic>
          <p:nvPicPr>
            <p:cNvPr id="5122" name="Picture 2"/>
            <p:cNvPicPr>
              <a:picLocks noChangeAspect="1" noChangeArrowheads="1"/>
            </p:cNvPicPr>
            <p:nvPr/>
          </p:nvPicPr>
          <p:blipFill>
            <a:blip r:embed="rId3" cstate="print"/>
            <a:srcRect/>
            <a:stretch>
              <a:fillRect/>
            </a:stretch>
          </p:blipFill>
          <p:spPr bwMode="auto">
            <a:xfrm>
              <a:off x="5214135" y="0"/>
              <a:ext cx="3929865" cy="2760316"/>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r>
              <a:rPr lang="en-US" sz="1400" b="1" smtClean="0">
                <a:solidFill>
                  <a:srgbClr val="003300"/>
                </a:solidFill>
              </a:rPr>
              <a:t>L. M. Pant</a:t>
            </a:r>
            <a:endParaRPr lang="en-IN" sz="1400" b="1">
              <a:solidFill>
                <a:srgbClr val="003300"/>
              </a:solidFill>
            </a:endParaRPr>
          </a:p>
        </p:txBody>
      </p:sp>
      <p:sp>
        <p:nvSpPr>
          <p:cNvPr id="9" name="Slide Number Placeholder 8"/>
          <p:cNvSpPr>
            <a:spLocks noGrp="1"/>
          </p:cNvSpPr>
          <p:nvPr>
            <p:ph type="sldNum" sz="quarter" idx="12"/>
          </p:nvPr>
        </p:nvSpPr>
        <p:spPr/>
        <p:txBody>
          <a:bodyPr/>
          <a:lstStyle/>
          <a:p>
            <a:fld id="{918CB686-FFCB-4C86-B9F6-4741350E6E79}" type="slidenum">
              <a:rPr lang="en-IN" sz="1400" b="1" smtClean="0">
                <a:solidFill>
                  <a:srgbClr val="003300"/>
                </a:solidFill>
              </a:rPr>
              <a:pPr/>
              <a:t>32</a:t>
            </a:fld>
            <a:endParaRPr lang="en-IN" sz="1400" b="1">
              <a:solidFill>
                <a:srgbClr val="003300"/>
              </a:solidFill>
            </a:endParaRPr>
          </a:p>
        </p:txBody>
      </p:sp>
      <p:sp>
        <p:nvSpPr>
          <p:cNvPr id="10" name="Footer Placeholder 9"/>
          <p:cNvSpPr>
            <a:spLocks noGrp="1"/>
          </p:cNvSpPr>
          <p:nvPr>
            <p:ph type="ftr" sz="quarter" idx="11"/>
          </p:nvPr>
        </p:nvSpPr>
        <p:spPr>
          <a:xfrm>
            <a:off x="3124200" y="6383734"/>
            <a:ext cx="3536032" cy="357634"/>
          </a:xfrm>
        </p:spPr>
        <p:txBody>
          <a:bodyPr/>
          <a:lstStyle/>
          <a:p>
            <a:r>
              <a:rPr lang="en-IN" sz="1400" b="1" smtClean="0">
                <a:solidFill>
                  <a:srgbClr val="003300"/>
                </a:solidFill>
              </a:rPr>
              <a:t>RE Workshop, 19/11/12</a:t>
            </a:r>
            <a:endParaRPr lang="en-IN" sz="1400" b="1" dirty="0">
              <a:solidFill>
                <a:srgbClr val="003300"/>
              </a:solidFill>
            </a:endParaRPr>
          </a:p>
        </p:txBody>
      </p:sp>
      <p:grpSp>
        <p:nvGrpSpPr>
          <p:cNvPr id="11" name="Group 10"/>
          <p:cNvGrpSpPr/>
          <p:nvPr/>
        </p:nvGrpSpPr>
        <p:grpSpPr>
          <a:xfrm>
            <a:off x="738969" y="404664"/>
            <a:ext cx="7721463" cy="5976664"/>
            <a:chOff x="683568" y="404664"/>
            <a:chExt cx="7721463" cy="5976664"/>
          </a:xfrm>
        </p:grpSpPr>
        <p:pic>
          <p:nvPicPr>
            <p:cNvPr id="7" name="Picture 3"/>
            <p:cNvPicPr>
              <a:picLocks noChangeAspect="1" noChangeArrowheads="1"/>
            </p:cNvPicPr>
            <p:nvPr/>
          </p:nvPicPr>
          <p:blipFill>
            <a:blip r:embed="rId2" cstate="print"/>
            <a:srcRect/>
            <a:stretch>
              <a:fillRect/>
            </a:stretch>
          </p:blipFill>
          <p:spPr bwMode="auto">
            <a:xfrm>
              <a:off x="683568" y="404664"/>
              <a:ext cx="7721463" cy="5976664"/>
            </a:xfrm>
            <a:prstGeom prst="rect">
              <a:avLst/>
            </a:prstGeom>
            <a:noFill/>
            <a:ln w="9525">
              <a:noFill/>
              <a:miter lim="800000"/>
              <a:headEnd/>
              <a:tailEnd/>
            </a:ln>
          </p:spPr>
        </p:pic>
        <p:pic>
          <p:nvPicPr>
            <p:cNvPr id="12" name="Picture 2"/>
            <p:cNvPicPr>
              <a:picLocks noChangeAspect="1" noChangeArrowheads="1"/>
            </p:cNvPicPr>
            <p:nvPr/>
          </p:nvPicPr>
          <p:blipFill>
            <a:blip r:embed="rId3" cstate="print"/>
            <a:srcRect/>
            <a:stretch>
              <a:fillRect/>
            </a:stretch>
          </p:blipFill>
          <p:spPr bwMode="auto">
            <a:xfrm>
              <a:off x="4060919" y="404664"/>
              <a:ext cx="4327505" cy="3024336"/>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z="1400" b="1" smtClean="0">
                <a:solidFill>
                  <a:srgbClr val="003300"/>
                </a:solidFill>
              </a:rPr>
              <a:t>L. M. Pant</a:t>
            </a:r>
            <a:endParaRPr lang="en-IN" sz="1400" b="1">
              <a:solidFill>
                <a:srgbClr val="003300"/>
              </a:solidFill>
            </a:endParaRPr>
          </a:p>
        </p:txBody>
      </p:sp>
      <p:sp>
        <p:nvSpPr>
          <p:cNvPr id="5" name="Footer Placeholder 4"/>
          <p:cNvSpPr>
            <a:spLocks noGrp="1"/>
          </p:cNvSpPr>
          <p:nvPr>
            <p:ph type="ftr" sz="quarter" idx="11"/>
          </p:nvPr>
        </p:nvSpPr>
        <p:spPr>
          <a:xfrm>
            <a:off x="2771800" y="6356350"/>
            <a:ext cx="3888432" cy="501650"/>
          </a:xfrm>
        </p:spPr>
        <p:txBody>
          <a:bodyPr/>
          <a:lstStyle/>
          <a:p>
            <a:r>
              <a:rPr lang="en-IN" sz="1400" b="1" smtClean="0">
                <a:solidFill>
                  <a:srgbClr val="003300"/>
                </a:solidFill>
              </a:rPr>
              <a:t>RE Workshop, 19/11/12</a:t>
            </a:r>
            <a:endParaRPr lang="en-IN" sz="1400" b="1" dirty="0">
              <a:solidFill>
                <a:srgbClr val="003300"/>
              </a:solidFill>
            </a:endParaRPr>
          </a:p>
        </p:txBody>
      </p:sp>
      <p:sp>
        <p:nvSpPr>
          <p:cNvPr id="6" name="Slide Number Placeholder 5"/>
          <p:cNvSpPr>
            <a:spLocks noGrp="1"/>
          </p:cNvSpPr>
          <p:nvPr>
            <p:ph type="sldNum" sz="quarter" idx="12"/>
          </p:nvPr>
        </p:nvSpPr>
        <p:spPr/>
        <p:txBody>
          <a:bodyPr/>
          <a:lstStyle/>
          <a:p>
            <a:fld id="{918CB686-FFCB-4C86-B9F6-4741350E6E79}" type="slidenum">
              <a:rPr lang="en-IN" sz="1400" b="1" smtClean="0">
                <a:solidFill>
                  <a:srgbClr val="003300"/>
                </a:solidFill>
              </a:rPr>
              <a:pPr/>
              <a:t>33</a:t>
            </a:fld>
            <a:endParaRPr lang="en-IN" sz="1400" b="1">
              <a:solidFill>
                <a:srgbClr val="003300"/>
              </a:solidFill>
            </a:endParaRPr>
          </a:p>
        </p:txBody>
      </p:sp>
      <p:grpSp>
        <p:nvGrpSpPr>
          <p:cNvPr id="7" name="Group 6"/>
          <p:cNvGrpSpPr/>
          <p:nvPr/>
        </p:nvGrpSpPr>
        <p:grpSpPr>
          <a:xfrm>
            <a:off x="1043608" y="620688"/>
            <a:ext cx="7380312" cy="5722947"/>
            <a:chOff x="1187624" y="730388"/>
            <a:chExt cx="7380312" cy="5722947"/>
          </a:xfrm>
        </p:grpSpPr>
        <p:pic>
          <p:nvPicPr>
            <p:cNvPr id="9219" name="Picture 3"/>
            <p:cNvPicPr>
              <a:picLocks noChangeAspect="1" noChangeArrowheads="1"/>
            </p:cNvPicPr>
            <p:nvPr/>
          </p:nvPicPr>
          <p:blipFill>
            <a:blip r:embed="rId2" cstate="print"/>
            <a:srcRect/>
            <a:stretch>
              <a:fillRect/>
            </a:stretch>
          </p:blipFill>
          <p:spPr bwMode="auto">
            <a:xfrm>
              <a:off x="1187624" y="730388"/>
              <a:ext cx="7380312" cy="5722947"/>
            </a:xfrm>
            <a:prstGeom prst="rect">
              <a:avLst/>
            </a:prstGeom>
            <a:noFill/>
            <a:ln w="9525">
              <a:noFill/>
              <a:miter lim="800000"/>
              <a:headEnd/>
              <a:tailEnd/>
            </a:ln>
          </p:spPr>
        </p:pic>
        <p:pic>
          <p:nvPicPr>
            <p:cNvPr id="9218" name="Picture 2"/>
            <p:cNvPicPr>
              <a:picLocks noChangeAspect="1" noChangeArrowheads="1"/>
            </p:cNvPicPr>
            <p:nvPr/>
          </p:nvPicPr>
          <p:blipFill>
            <a:blip r:embed="rId3" cstate="print"/>
            <a:srcRect/>
            <a:stretch>
              <a:fillRect/>
            </a:stretch>
          </p:blipFill>
          <p:spPr bwMode="auto">
            <a:xfrm>
              <a:off x="5652120" y="764704"/>
              <a:ext cx="2880320" cy="202798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z="1400" b="1" smtClean="0">
                <a:solidFill>
                  <a:srgbClr val="003300"/>
                </a:solidFill>
              </a:rPr>
              <a:t>L. M. Pant</a:t>
            </a:r>
            <a:endParaRPr lang="en-IN" sz="1400" b="1">
              <a:solidFill>
                <a:srgbClr val="003300"/>
              </a:solidFill>
            </a:endParaRPr>
          </a:p>
        </p:txBody>
      </p:sp>
      <p:sp>
        <p:nvSpPr>
          <p:cNvPr id="5" name="Footer Placeholder 4"/>
          <p:cNvSpPr>
            <a:spLocks noGrp="1"/>
          </p:cNvSpPr>
          <p:nvPr>
            <p:ph type="ftr" sz="quarter" idx="11"/>
          </p:nvPr>
        </p:nvSpPr>
        <p:spPr>
          <a:xfrm>
            <a:off x="2699792" y="6356350"/>
            <a:ext cx="3600400" cy="501650"/>
          </a:xfrm>
        </p:spPr>
        <p:txBody>
          <a:bodyPr/>
          <a:lstStyle/>
          <a:p>
            <a:r>
              <a:rPr lang="en-IN" sz="1400" b="1" smtClean="0">
                <a:solidFill>
                  <a:srgbClr val="003300"/>
                </a:solidFill>
              </a:rPr>
              <a:t>RE Workshop, 19/11/12</a:t>
            </a:r>
            <a:endParaRPr lang="en-IN" sz="1400" b="1" dirty="0">
              <a:solidFill>
                <a:srgbClr val="003300"/>
              </a:solidFill>
            </a:endParaRPr>
          </a:p>
        </p:txBody>
      </p:sp>
      <p:sp>
        <p:nvSpPr>
          <p:cNvPr id="6" name="Slide Number Placeholder 5"/>
          <p:cNvSpPr>
            <a:spLocks noGrp="1"/>
          </p:cNvSpPr>
          <p:nvPr>
            <p:ph type="sldNum" sz="quarter" idx="12"/>
          </p:nvPr>
        </p:nvSpPr>
        <p:spPr/>
        <p:txBody>
          <a:bodyPr/>
          <a:lstStyle/>
          <a:p>
            <a:fld id="{918CB686-FFCB-4C86-B9F6-4741350E6E79}" type="slidenum">
              <a:rPr lang="en-IN" sz="1400" b="1" smtClean="0">
                <a:solidFill>
                  <a:srgbClr val="003300"/>
                </a:solidFill>
              </a:rPr>
              <a:pPr/>
              <a:t>34</a:t>
            </a:fld>
            <a:endParaRPr lang="en-IN" sz="1400" b="1">
              <a:solidFill>
                <a:srgbClr val="003300"/>
              </a:solidFill>
            </a:endParaRPr>
          </a:p>
        </p:txBody>
      </p:sp>
      <p:grpSp>
        <p:nvGrpSpPr>
          <p:cNvPr id="7" name="Group 6"/>
          <p:cNvGrpSpPr/>
          <p:nvPr/>
        </p:nvGrpSpPr>
        <p:grpSpPr>
          <a:xfrm>
            <a:off x="683568" y="246683"/>
            <a:ext cx="7884367" cy="6062637"/>
            <a:chOff x="683568" y="188640"/>
            <a:chExt cx="7884367" cy="6062637"/>
          </a:xfrm>
        </p:grpSpPr>
        <p:pic>
          <p:nvPicPr>
            <p:cNvPr id="10243" name="Picture 3"/>
            <p:cNvPicPr>
              <a:picLocks noChangeAspect="1" noChangeArrowheads="1"/>
            </p:cNvPicPr>
            <p:nvPr/>
          </p:nvPicPr>
          <p:blipFill>
            <a:blip r:embed="rId2" cstate="print"/>
            <a:srcRect/>
            <a:stretch>
              <a:fillRect/>
            </a:stretch>
          </p:blipFill>
          <p:spPr bwMode="auto">
            <a:xfrm>
              <a:off x="683568" y="188640"/>
              <a:ext cx="7884367" cy="6062637"/>
            </a:xfrm>
            <a:prstGeom prst="rect">
              <a:avLst/>
            </a:prstGeom>
            <a:noFill/>
            <a:ln w="9525">
              <a:noFill/>
              <a:miter lim="800000"/>
              <a:headEnd/>
              <a:tailEnd/>
            </a:ln>
          </p:spPr>
        </p:pic>
        <p:pic>
          <p:nvPicPr>
            <p:cNvPr id="10242" name="Picture 2"/>
            <p:cNvPicPr>
              <a:picLocks noChangeAspect="1" noChangeArrowheads="1"/>
            </p:cNvPicPr>
            <p:nvPr/>
          </p:nvPicPr>
          <p:blipFill>
            <a:blip r:embed="rId3" cstate="print"/>
            <a:srcRect/>
            <a:stretch>
              <a:fillRect/>
            </a:stretch>
          </p:blipFill>
          <p:spPr bwMode="auto">
            <a:xfrm>
              <a:off x="5508104" y="188641"/>
              <a:ext cx="3024336" cy="213039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z="1400" b="1" smtClean="0">
                <a:solidFill>
                  <a:srgbClr val="003300"/>
                </a:solidFill>
              </a:rPr>
              <a:t>L. M. Pant</a:t>
            </a:r>
            <a:endParaRPr lang="en-IN" sz="1400" b="1">
              <a:solidFill>
                <a:srgbClr val="003300"/>
              </a:solidFill>
            </a:endParaRPr>
          </a:p>
        </p:txBody>
      </p:sp>
      <p:sp>
        <p:nvSpPr>
          <p:cNvPr id="5" name="Footer Placeholder 4"/>
          <p:cNvSpPr>
            <a:spLocks noGrp="1"/>
          </p:cNvSpPr>
          <p:nvPr>
            <p:ph type="ftr" sz="quarter" idx="11"/>
          </p:nvPr>
        </p:nvSpPr>
        <p:spPr>
          <a:xfrm>
            <a:off x="3124200" y="6356350"/>
            <a:ext cx="3536032" cy="501650"/>
          </a:xfrm>
        </p:spPr>
        <p:txBody>
          <a:bodyPr/>
          <a:lstStyle/>
          <a:p>
            <a:r>
              <a:rPr lang="en-IN" sz="1400" b="1" smtClean="0">
                <a:solidFill>
                  <a:srgbClr val="003300"/>
                </a:solidFill>
              </a:rPr>
              <a:t>RE Workshop, 19/11/12</a:t>
            </a:r>
            <a:endParaRPr lang="en-IN" sz="1400" b="1" dirty="0">
              <a:solidFill>
                <a:srgbClr val="003300"/>
              </a:solidFill>
            </a:endParaRPr>
          </a:p>
        </p:txBody>
      </p:sp>
      <p:sp>
        <p:nvSpPr>
          <p:cNvPr id="6" name="Slide Number Placeholder 5"/>
          <p:cNvSpPr>
            <a:spLocks noGrp="1"/>
          </p:cNvSpPr>
          <p:nvPr>
            <p:ph type="sldNum" sz="quarter" idx="12"/>
          </p:nvPr>
        </p:nvSpPr>
        <p:spPr/>
        <p:txBody>
          <a:bodyPr/>
          <a:lstStyle/>
          <a:p>
            <a:fld id="{918CB686-FFCB-4C86-B9F6-4741350E6E79}" type="slidenum">
              <a:rPr lang="en-IN" sz="1400" b="1" smtClean="0">
                <a:solidFill>
                  <a:srgbClr val="003300"/>
                </a:solidFill>
              </a:rPr>
              <a:pPr/>
              <a:t>35</a:t>
            </a:fld>
            <a:endParaRPr lang="en-IN" sz="1400" b="1">
              <a:solidFill>
                <a:srgbClr val="003300"/>
              </a:solidFill>
            </a:endParaRPr>
          </a:p>
        </p:txBody>
      </p:sp>
      <p:grpSp>
        <p:nvGrpSpPr>
          <p:cNvPr id="7" name="Group 6"/>
          <p:cNvGrpSpPr/>
          <p:nvPr/>
        </p:nvGrpSpPr>
        <p:grpSpPr>
          <a:xfrm>
            <a:off x="683568" y="332656"/>
            <a:ext cx="7812359" cy="6031959"/>
            <a:chOff x="683568" y="332656"/>
            <a:chExt cx="7812359" cy="6031959"/>
          </a:xfrm>
        </p:grpSpPr>
        <p:pic>
          <p:nvPicPr>
            <p:cNvPr id="12291" name="Picture 3"/>
            <p:cNvPicPr>
              <a:picLocks noChangeAspect="1" noChangeArrowheads="1"/>
            </p:cNvPicPr>
            <p:nvPr/>
          </p:nvPicPr>
          <p:blipFill>
            <a:blip r:embed="rId2" cstate="print"/>
            <a:srcRect/>
            <a:stretch>
              <a:fillRect/>
            </a:stretch>
          </p:blipFill>
          <p:spPr bwMode="auto">
            <a:xfrm>
              <a:off x="683568" y="332656"/>
              <a:ext cx="7812359" cy="6031959"/>
            </a:xfrm>
            <a:prstGeom prst="rect">
              <a:avLst/>
            </a:prstGeom>
            <a:noFill/>
            <a:ln w="9525">
              <a:noFill/>
              <a:miter lim="800000"/>
              <a:headEnd/>
              <a:tailEnd/>
            </a:ln>
          </p:spPr>
        </p:pic>
        <p:pic>
          <p:nvPicPr>
            <p:cNvPr id="12290" name="Picture 2"/>
            <p:cNvPicPr>
              <a:picLocks noChangeAspect="1" noChangeArrowheads="1"/>
            </p:cNvPicPr>
            <p:nvPr/>
          </p:nvPicPr>
          <p:blipFill>
            <a:blip r:embed="rId3" cstate="print"/>
            <a:srcRect/>
            <a:stretch>
              <a:fillRect/>
            </a:stretch>
          </p:blipFill>
          <p:spPr bwMode="auto">
            <a:xfrm>
              <a:off x="5580112" y="332656"/>
              <a:ext cx="2903552" cy="205325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z="1400" b="1" smtClean="0">
                <a:solidFill>
                  <a:srgbClr val="003300"/>
                </a:solidFill>
              </a:rPr>
              <a:t>L. M. Pant</a:t>
            </a:r>
            <a:endParaRPr lang="en-IN" sz="1400" b="1">
              <a:solidFill>
                <a:srgbClr val="003300"/>
              </a:solidFill>
            </a:endParaRPr>
          </a:p>
        </p:txBody>
      </p:sp>
      <p:sp>
        <p:nvSpPr>
          <p:cNvPr id="5" name="Footer Placeholder 4"/>
          <p:cNvSpPr>
            <a:spLocks noGrp="1"/>
          </p:cNvSpPr>
          <p:nvPr>
            <p:ph type="ftr" sz="quarter" idx="11"/>
          </p:nvPr>
        </p:nvSpPr>
        <p:spPr>
          <a:xfrm>
            <a:off x="2843808" y="6356350"/>
            <a:ext cx="3744416" cy="501650"/>
          </a:xfrm>
        </p:spPr>
        <p:txBody>
          <a:bodyPr/>
          <a:lstStyle/>
          <a:p>
            <a:r>
              <a:rPr lang="en-IN" sz="1400" b="1" smtClean="0">
                <a:solidFill>
                  <a:srgbClr val="003300"/>
                </a:solidFill>
              </a:rPr>
              <a:t>RE Workshop, 19/11/12</a:t>
            </a:r>
            <a:endParaRPr lang="en-IN" sz="1400" b="1" dirty="0">
              <a:solidFill>
                <a:srgbClr val="003300"/>
              </a:solidFill>
            </a:endParaRPr>
          </a:p>
        </p:txBody>
      </p:sp>
      <p:sp>
        <p:nvSpPr>
          <p:cNvPr id="6" name="Slide Number Placeholder 5"/>
          <p:cNvSpPr>
            <a:spLocks noGrp="1"/>
          </p:cNvSpPr>
          <p:nvPr>
            <p:ph type="sldNum" sz="quarter" idx="12"/>
          </p:nvPr>
        </p:nvSpPr>
        <p:spPr/>
        <p:txBody>
          <a:bodyPr/>
          <a:lstStyle/>
          <a:p>
            <a:fld id="{918CB686-FFCB-4C86-B9F6-4741350E6E79}" type="slidenum">
              <a:rPr lang="en-IN" sz="1400" b="1" smtClean="0">
                <a:solidFill>
                  <a:srgbClr val="003300"/>
                </a:solidFill>
              </a:rPr>
              <a:pPr/>
              <a:t>36</a:t>
            </a:fld>
            <a:endParaRPr lang="en-IN" sz="1400" b="1">
              <a:solidFill>
                <a:srgbClr val="003300"/>
              </a:solidFill>
            </a:endParaRPr>
          </a:p>
        </p:txBody>
      </p:sp>
      <p:grpSp>
        <p:nvGrpSpPr>
          <p:cNvPr id="10" name="Group 9"/>
          <p:cNvGrpSpPr/>
          <p:nvPr/>
        </p:nvGrpSpPr>
        <p:grpSpPr>
          <a:xfrm>
            <a:off x="827584" y="464282"/>
            <a:ext cx="7560840" cy="5845038"/>
            <a:chOff x="827584" y="464282"/>
            <a:chExt cx="7560840" cy="5845038"/>
          </a:xfrm>
        </p:grpSpPr>
        <p:pic>
          <p:nvPicPr>
            <p:cNvPr id="1028" name="Picture 4"/>
            <p:cNvPicPr>
              <a:picLocks noChangeAspect="1" noChangeArrowheads="1"/>
            </p:cNvPicPr>
            <p:nvPr/>
          </p:nvPicPr>
          <p:blipFill>
            <a:blip r:embed="rId2" cstate="print"/>
            <a:srcRect/>
            <a:stretch>
              <a:fillRect/>
            </a:stretch>
          </p:blipFill>
          <p:spPr bwMode="auto">
            <a:xfrm>
              <a:off x="827584" y="464282"/>
              <a:ext cx="7560840" cy="5845038"/>
            </a:xfrm>
            <a:prstGeom prst="rect">
              <a:avLst/>
            </a:prstGeom>
            <a:noFill/>
            <a:ln w="9525">
              <a:noFill/>
              <a:miter lim="800000"/>
              <a:headEnd/>
              <a:tailEnd/>
            </a:ln>
          </p:spPr>
        </p:pic>
        <p:sp>
          <p:nvSpPr>
            <p:cNvPr id="8" name="TextBox 7"/>
            <p:cNvSpPr txBox="1"/>
            <p:nvPr/>
          </p:nvSpPr>
          <p:spPr>
            <a:xfrm>
              <a:off x="6588224" y="3501008"/>
              <a:ext cx="783484" cy="369332"/>
            </a:xfrm>
            <a:prstGeom prst="rect">
              <a:avLst/>
            </a:prstGeom>
            <a:noFill/>
          </p:spPr>
          <p:txBody>
            <a:bodyPr wrap="none" rtlCol="0">
              <a:spAutoFit/>
            </a:bodyPr>
            <a:lstStyle/>
            <a:p>
              <a:r>
                <a:rPr lang="en-US" dirty="0" smtClean="0">
                  <a:solidFill>
                    <a:srgbClr val="C00000"/>
                  </a:solidFill>
                </a:rPr>
                <a:t>AC Off</a:t>
              </a:r>
              <a:endParaRPr lang="en-IN" dirty="0">
                <a:solidFill>
                  <a:srgbClr val="C00000"/>
                </a:solidFill>
              </a:endParaRPr>
            </a:p>
          </p:txBody>
        </p:sp>
        <p:pic>
          <p:nvPicPr>
            <p:cNvPr id="9" name="Picture 2"/>
            <p:cNvPicPr>
              <a:picLocks noChangeAspect="1" noChangeArrowheads="1"/>
            </p:cNvPicPr>
            <p:nvPr/>
          </p:nvPicPr>
          <p:blipFill>
            <a:blip r:embed="rId3" cstate="print"/>
            <a:srcRect l="6997" t="6385" b="2751"/>
            <a:stretch>
              <a:fillRect/>
            </a:stretch>
          </p:blipFill>
          <p:spPr bwMode="auto">
            <a:xfrm>
              <a:off x="4860032" y="476672"/>
              <a:ext cx="3528392" cy="2447197"/>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z="1400" b="1" smtClean="0">
                <a:solidFill>
                  <a:srgbClr val="003300"/>
                </a:solidFill>
              </a:rPr>
              <a:t>L. M. Pant</a:t>
            </a:r>
            <a:endParaRPr lang="en-IN" sz="1400" b="1">
              <a:solidFill>
                <a:srgbClr val="003300"/>
              </a:solidFill>
            </a:endParaRPr>
          </a:p>
        </p:txBody>
      </p:sp>
      <p:sp>
        <p:nvSpPr>
          <p:cNvPr id="5" name="Footer Placeholder 4"/>
          <p:cNvSpPr>
            <a:spLocks noGrp="1"/>
          </p:cNvSpPr>
          <p:nvPr>
            <p:ph type="ftr" sz="quarter" idx="11"/>
          </p:nvPr>
        </p:nvSpPr>
        <p:spPr>
          <a:xfrm>
            <a:off x="2699792" y="6356350"/>
            <a:ext cx="3888432" cy="501650"/>
          </a:xfrm>
        </p:spPr>
        <p:txBody>
          <a:bodyPr/>
          <a:lstStyle/>
          <a:p>
            <a:r>
              <a:rPr lang="en-IN" sz="1400" b="1" smtClean="0">
                <a:solidFill>
                  <a:srgbClr val="003300"/>
                </a:solidFill>
              </a:rPr>
              <a:t>RE Workshop, 19/11/12</a:t>
            </a:r>
            <a:endParaRPr lang="en-IN" sz="1400" b="1" dirty="0">
              <a:solidFill>
                <a:srgbClr val="003300"/>
              </a:solidFill>
            </a:endParaRPr>
          </a:p>
        </p:txBody>
      </p:sp>
      <p:sp>
        <p:nvSpPr>
          <p:cNvPr id="6" name="Slide Number Placeholder 5"/>
          <p:cNvSpPr>
            <a:spLocks noGrp="1"/>
          </p:cNvSpPr>
          <p:nvPr>
            <p:ph type="sldNum" sz="quarter" idx="12"/>
          </p:nvPr>
        </p:nvSpPr>
        <p:spPr/>
        <p:txBody>
          <a:bodyPr/>
          <a:lstStyle/>
          <a:p>
            <a:fld id="{918CB686-FFCB-4C86-B9F6-4741350E6E79}" type="slidenum">
              <a:rPr lang="en-IN" sz="1400" b="1" smtClean="0">
                <a:solidFill>
                  <a:srgbClr val="003300"/>
                </a:solidFill>
              </a:rPr>
              <a:pPr/>
              <a:t>37</a:t>
            </a:fld>
            <a:endParaRPr lang="en-IN" sz="1400" b="1">
              <a:solidFill>
                <a:srgbClr val="003300"/>
              </a:solidFill>
            </a:endParaRPr>
          </a:p>
        </p:txBody>
      </p:sp>
      <p:grpSp>
        <p:nvGrpSpPr>
          <p:cNvPr id="7" name="Group 6"/>
          <p:cNvGrpSpPr/>
          <p:nvPr/>
        </p:nvGrpSpPr>
        <p:grpSpPr>
          <a:xfrm>
            <a:off x="827584" y="404664"/>
            <a:ext cx="7596335" cy="5888339"/>
            <a:chOff x="827584" y="404664"/>
            <a:chExt cx="7596335" cy="5888339"/>
          </a:xfrm>
        </p:grpSpPr>
        <p:pic>
          <p:nvPicPr>
            <p:cNvPr id="2051" name="Picture 3"/>
            <p:cNvPicPr>
              <a:picLocks noChangeAspect="1" noChangeArrowheads="1"/>
            </p:cNvPicPr>
            <p:nvPr/>
          </p:nvPicPr>
          <p:blipFill>
            <a:blip r:embed="rId2" cstate="print"/>
            <a:srcRect/>
            <a:stretch>
              <a:fillRect/>
            </a:stretch>
          </p:blipFill>
          <p:spPr bwMode="auto">
            <a:xfrm>
              <a:off x="827584" y="404664"/>
              <a:ext cx="7596335" cy="5888339"/>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4411492" y="404664"/>
              <a:ext cx="3976932" cy="280831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z="1400" b="1" smtClean="0">
                <a:solidFill>
                  <a:srgbClr val="003300"/>
                </a:solidFill>
              </a:rPr>
              <a:t>L. M. Pant</a:t>
            </a:r>
            <a:endParaRPr lang="en-IN" sz="1400" b="1">
              <a:solidFill>
                <a:srgbClr val="003300"/>
              </a:solidFill>
            </a:endParaRPr>
          </a:p>
        </p:txBody>
      </p:sp>
      <p:sp>
        <p:nvSpPr>
          <p:cNvPr id="5" name="Footer Placeholder 4"/>
          <p:cNvSpPr>
            <a:spLocks noGrp="1"/>
          </p:cNvSpPr>
          <p:nvPr>
            <p:ph type="ftr" sz="quarter" idx="11"/>
          </p:nvPr>
        </p:nvSpPr>
        <p:spPr>
          <a:xfrm>
            <a:off x="2843808" y="6356350"/>
            <a:ext cx="3744416" cy="501650"/>
          </a:xfrm>
        </p:spPr>
        <p:txBody>
          <a:bodyPr/>
          <a:lstStyle/>
          <a:p>
            <a:r>
              <a:rPr lang="en-IN" sz="1400" b="1" smtClean="0">
                <a:solidFill>
                  <a:srgbClr val="003300"/>
                </a:solidFill>
              </a:rPr>
              <a:t>RE Workshop, 19/11/12</a:t>
            </a:r>
            <a:endParaRPr lang="en-IN" sz="1400" b="1" dirty="0">
              <a:solidFill>
                <a:srgbClr val="003300"/>
              </a:solidFill>
            </a:endParaRPr>
          </a:p>
        </p:txBody>
      </p:sp>
      <p:sp>
        <p:nvSpPr>
          <p:cNvPr id="6" name="Slide Number Placeholder 5"/>
          <p:cNvSpPr>
            <a:spLocks noGrp="1"/>
          </p:cNvSpPr>
          <p:nvPr>
            <p:ph type="sldNum" sz="quarter" idx="12"/>
          </p:nvPr>
        </p:nvSpPr>
        <p:spPr/>
        <p:txBody>
          <a:bodyPr/>
          <a:lstStyle/>
          <a:p>
            <a:fld id="{918CB686-FFCB-4C86-B9F6-4741350E6E79}" type="slidenum">
              <a:rPr lang="en-IN" sz="1400" b="1" smtClean="0">
                <a:solidFill>
                  <a:srgbClr val="003300"/>
                </a:solidFill>
              </a:rPr>
              <a:pPr/>
              <a:t>38</a:t>
            </a:fld>
            <a:endParaRPr lang="en-IN" sz="1400" b="1">
              <a:solidFill>
                <a:srgbClr val="003300"/>
              </a:solidFill>
            </a:endParaRPr>
          </a:p>
        </p:txBody>
      </p:sp>
      <p:pic>
        <p:nvPicPr>
          <p:cNvPr id="3075" name="Picture 3"/>
          <p:cNvPicPr>
            <a:picLocks noChangeAspect="1" noChangeArrowheads="1"/>
          </p:cNvPicPr>
          <p:nvPr/>
        </p:nvPicPr>
        <p:blipFill>
          <a:blip r:embed="rId2" cstate="print"/>
          <a:srcRect/>
          <a:stretch>
            <a:fillRect/>
          </a:stretch>
        </p:blipFill>
        <p:spPr bwMode="auto">
          <a:xfrm>
            <a:off x="755576" y="620688"/>
            <a:ext cx="7452320" cy="5741047"/>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a:stretch>
            <a:fillRect/>
          </a:stretch>
        </p:blipFill>
        <p:spPr bwMode="auto">
          <a:xfrm>
            <a:off x="4014409" y="620688"/>
            <a:ext cx="4157991" cy="29228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z="1400" b="1" smtClean="0">
                <a:solidFill>
                  <a:srgbClr val="003300"/>
                </a:solidFill>
              </a:rPr>
              <a:t>L. M. Pant</a:t>
            </a:r>
            <a:endParaRPr lang="en-IN" sz="1400" b="1">
              <a:solidFill>
                <a:srgbClr val="003300"/>
              </a:solidFill>
            </a:endParaRPr>
          </a:p>
        </p:txBody>
      </p:sp>
      <p:sp>
        <p:nvSpPr>
          <p:cNvPr id="5" name="Footer Placeholder 4"/>
          <p:cNvSpPr>
            <a:spLocks noGrp="1"/>
          </p:cNvSpPr>
          <p:nvPr>
            <p:ph type="ftr" sz="quarter" idx="11"/>
          </p:nvPr>
        </p:nvSpPr>
        <p:spPr>
          <a:xfrm>
            <a:off x="2627784" y="6356350"/>
            <a:ext cx="4320480" cy="501650"/>
          </a:xfrm>
        </p:spPr>
        <p:txBody>
          <a:bodyPr/>
          <a:lstStyle/>
          <a:p>
            <a:r>
              <a:rPr lang="en-IN" sz="1400" b="1" smtClean="0">
                <a:solidFill>
                  <a:srgbClr val="003300"/>
                </a:solidFill>
              </a:rPr>
              <a:t>RE Workshop, 19/11/12</a:t>
            </a:r>
            <a:endParaRPr lang="en-IN" sz="1400" b="1" dirty="0">
              <a:solidFill>
                <a:srgbClr val="003300"/>
              </a:solidFill>
            </a:endParaRPr>
          </a:p>
        </p:txBody>
      </p:sp>
      <p:sp>
        <p:nvSpPr>
          <p:cNvPr id="6" name="Slide Number Placeholder 5"/>
          <p:cNvSpPr>
            <a:spLocks noGrp="1"/>
          </p:cNvSpPr>
          <p:nvPr>
            <p:ph type="sldNum" sz="quarter" idx="12"/>
          </p:nvPr>
        </p:nvSpPr>
        <p:spPr/>
        <p:txBody>
          <a:bodyPr/>
          <a:lstStyle/>
          <a:p>
            <a:fld id="{918CB686-FFCB-4C86-B9F6-4741350E6E79}" type="slidenum">
              <a:rPr lang="en-IN" sz="1400" b="1" smtClean="0">
                <a:solidFill>
                  <a:srgbClr val="003300"/>
                </a:solidFill>
              </a:rPr>
              <a:pPr/>
              <a:t>39</a:t>
            </a:fld>
            <a:endParaRPr lang="en-IN" sz="1400" b="1">
              <a:solidFill>
                <a:srgbClr val="003300"/>
              </a:solidFill>
            </a:endParaRPr>
          </a:p>
        </p:txBody>
      </p:sp>
      <p:grpSp>
        <p:nvGrpSpPr>
          <p:cNvPr id="10" name="Group 9"/>
          <p:cNvGrpSpPr/>
          <p:nvPr/>
        </p:nvGrpSpPr>
        <p:grpSpPr>
          <a:xfrm>
            <a:off x="35496" y="548680"/>
            <a:ext cx="9073008" cy="5661248"/>
            <a:chOff x="35496" y="548680"/>
            <a:chExt cx="9073008" cy="5661248"/>
          </a:xfrm>
        </p:grpSpPr>
        <p:pic>
          <p:nvPicPr>
            <p:cNvPr id="8" name="Picture 7" descr="re43_015_26102012_1450h.jpg"/>
            <p:cNvPicPr>
              <a:picLocks noChangeAspect="1"/>
            </p:cNvPicPr>
            <p:nvPr/>
          </p:nvPicPr>
          <p:blipFill>
            <a:blip r:embed="rId2" cstate="print"/>
            <a:stretch>
              <a:fillRect/>
            </a:stretch>
          </p:blipFill>
          <p:spPr>
            <a:xfrm>
              <a:off x="35496" y="548680"/>
              <a:ext cx="9061733" cy="5661248"/>
            </a:xfrm>
            <a:prstGeom prst="rect">
              <a:avLst/>
            </a:prstGeom>
          </p:spPr>
        </p:pic>
        <p:pic>
          <p:nvPicPr>
            <p:cNvPr id="4098" name="Picture 2"/>
            <p:cNvPicPr>
              <a:picLocks noChangeAspect="1" noChangeArrowheads="1"/>
            </p:cNvPicPr>
            <p:nvPr/>
          </p:nvPicPr>
          <p:blipFill>
            <a:blip r:embed="rId3" cstate="print"/>
            <a:srcRect/>
            <a:stretch>
              <a:fillRect/>
            </a:stretch>
          </p:blipFill>
          <p:spPr bwMode="auto">
            <a:xfrm>
              <a:off x="4829701" y="548680"/>
              <a:ext cx="4278803" cy="3024336"/>
            </a:xfrm>
            <a:prstGeom prst="rect">
              <a:avLst/>
            </a:prstGeom>
            <a:noFill/>
            <a:ln w="9525">
              <a:noFill/>
              <a:miter lim="800000"/>
              <a:headEnd/>
              <a:tailEnd/>
            </a:ln>
          </p:spPr>
        </p:pic>
      </p:grpSp>
      <p:pic>
        <p:nvPicPr>
          <p:cNvPr id="11" name="Picture 10" descr="re43_015_26102012_1450h-zoomed-200to260min.jpg"/>
          <p:cNvPicPr>
            <a:picLocks noChangeAspect="1"/>
          </p:cNvPicPr>
          <p:nvPr/>
        </p:nvPicPr>
        <p:blipFill>
          <a:blip r:embed="rId4" cstate="print"/>
          <a:stretch>
            <a:fillRect/>
          </a:stretch>
        </p:blipFill>
        <p:spPr>
          <a:xfrm>
            <a:off x="2123728" y="1484784"/>
            <a:ext cx="2722414" cy="1700807"/>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z="1400" b="1" smtClean="0">
                <a:solidFill>
                  <a:srgbClr val="003300"/>
                </a:solidFill>
              </a:rPr>
              <a:t>L. M. Pant</a:t>
            </a:r>
            <a:endParaRPr lang="en-IN" sz="1400" b="1">
              <a:solidFill>
                <a:srgbClr val="003300"/>
              </a:solidFill>
            </a:endParaRPr>
          </a:p>
        </p:txBody>
      </p:sp>
      <p:sp>
        <p:nvSpPr>
          <p:cNvPr id="5" name="Footer Placeholder 4"/>
          <p:cNvSpPr>
            <a:spLocks noGrp="1"/>
          </p:cNvSpPr>
          <p:nvPr>
            <p:ph type="ftr" sz="quarter" idx="11"/>
          </p:nvPr>
        </p:nvSpPr>
        <p:spPr/>
        <p:txBody>
          <a:bodyPr/>
          <a:lstStyle/>
          <a:p>
            <a:r>
              <a:rPr lang="en-IN" sz="1400" b="1" smtClean="0">
                <a:solidFill>
                  <a:srgbClr val="003300"/>
                </a:solidFill>
              </a:rPr>
              <a:t>RE Workshop, 19/11/12</a:t>
            </a:r>
            <a:endParaRPr lang="en-IN" sz="1400" b="1">
              <a:solidFill>
                <a:srgbClr val="003300"/>
              </a:solidFill>
            </a:endParaRPr>
          </a:p>
        </p:txBody>
      </p:sp>
      <p:sp>
        <p:nvSpPr>
          <p:cNvPr id="6" name="Slide Number Placeholder 5"/>
          <p:cNvSpPr>
            <a:spLocks noGrp="1"/>
          </p:cNvSpPr>
          <p:nvPr>
            <p:ph type="sldNum" sz="quarter" idx="12"/>
          </p:nvPr>
        </p:nvSpPr>
        <p:spPr/>
        <p:txBody>
          <a:bodyPr/>
          <a:lstStyle/>
          <a:p>
            <a:fld id="{918CB686-FFCB-4C86-B9F6-4741350E6E79}" type="slidenum">
              <a:rPr lang="en-IN" sz="1400" b="1" smtClean="0">
                <a:solidFill>
                  <a:srgbClr val="003300"/>
                </a:solidFill>
              </a:rPr>
              <a:pPr/>
              <a:t>4</a:t>
            </a:fld>
            <a:endParaRPr lang="en-IN" sz="1400" b="1">
              <a:solidFill>
                <a:srgbClr val="003300"/>
              </a:solidFill>
            </a:endParaRPr>
          </a:p>
        </p:txBody>
      </p:sp>
      <p:pic>
        <p:nvPicPr>
          <p:cNvPr id="1026" name="Picture 2"/>
          <p:cNvPicPr>
            <a:picLocks noChangeAspect="1" noChangeArrowheads="1"/>
          </p:cNvPicPr>
          <p:nvPr/>
        </p:nvPicPr>
        <p:blipFill>
          <a:blip r:embed="rId2" cstate="print"/>
          <a:srcRect/>
          <a:stretch>
            <a:fillRect/>
          </a:stretch>
        </p:blipFill>
        <p:spPr bwMode="auto">
          <a:xfrm>
            <a:off x="539552" y="764704"/>
            <a:ext cx="8077200" cy="5596973"/>
          </a:xfrm>
          <a:prstGeom prst="rect">
            <a:avLst/>
          </a:prstGeom>
          <a:noFill/>
          <a:ln w="9525">
            <a:noFill/>
            <a:miter lim="800000"/>
            <a:headEnd/>
            <a:tailEnd/>
          </a:ln>
        </p:spPr>
      </p:pic>
      <p:sp>
        <p:nvSpPr>
          <p:cNvPr id="8" name="Rounded Rectangle 7"/>
          <p:cNvSpPr/>
          <p:nvPr/>
        </p:nvSpPr>
        <p:spPr>
          <a:xfrm>
            <a:off x="914400" y="155104"/>
            <a:ext cx="7543800" cy="609600"/>
          </a:xfrm>
          <a:prstGeom prst="round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Cutting, bending and drilling of Cu plates</a:t>
            </a:r>
            <a:endParaRPr lang="en-IN" sz="2800"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z="1400" b="1" smtClean="0">
                <a:solidFill>
                  <a:srgbClr val="003300"/>
                </a:solidFill>
              </a:rPr>
              <a:t>L. M. Pant</a:t>
            </a:r>
            <a:endParaRPr lang="en-IN" sz="1400" b="1">
              <a:solidFill>
                <a:srgbClr val="003300"/>
              </a:solidFill>
            </a:endParaRPr>
          </a:p>
        </p:txBody>
      </p:sp>
      <p:sp>
        <p:nvSpPr>
          <p:cNvPr id="5" name="Footer Placeholder 4"/>
          <p:cNvSpPr>
            <a:spLocks noGrp="1"/>
          </p:cNvSpPr>
          <p:nvPr>
            <p:ph type="ftr" sz="quarter" idx="11"/>
          </p:nvPr>
        </p:nvSpPr>
        <p:spPr>
          <a:xfrm>
            <a:off x="3124200" y="6356350"/>
            <a:ext cx="3752056" cy="501650"/>
          </a:xfrm>
        </p:spPr>
        <p:txBody>
          <a:bodyPr/>
          <a:lstStyle/>
          <a:p>
            <a:r>
              <a:rPr lang="en-IN" sz="1400" b="1" smtClean="0">
                <a:solidFill>
                  <a:srgbClr val="003300"/>
                </a:solidFill>
              </a:rPr>
              <a:t>RE Workshop, 19/11/12</a:t>
            </a:r>
            <a:endParaRPr lang="en-IN" sz="1400" b="1" dirty="0">
              <a:solidFill>
                <a:srgbClr val="003300"/>
              </a:solidFill>
            </a:endParaRPr>
          </a:p>
        </p:txBody>
      </p:sp>
      <p:sp>
        <p:nvSpPr>
          <p:cNvPr id="6" name="Slide Number Placeholder 5"/>
          <p:cNvSpPr>
            <a:spLocks noGrp="1"/>
          </p:cNvSpPr>
          <p:nvPr>
            <p:ph type="sldNum" sz="quarter" idx="12"/>
          </p:nvPr>
        </p:nvSpPr>
        <p:spPr/>
        <p:txBody>
          <a:bodyPr/>
          <a:lstStyle/>
          <a:p>
            <a:fld id="{918CB686-FFCB-4C86-B9F6-4741350E6E79}" type="slidenum">
              <a:rPr lang="en-IN" sz="1400" b="1" smtClean="0">
                <a:solidFill>
                  <a:srgbClr val="003300"/>
                </a:solidFill>
              </a:rPr>
              <a:pPr/>
              <a:t>40</a:t>
            </a:fld>
            <a:endParaRPr lang="en-IN" sz="1400" b="1">
              <a:solidFill>
                <a:srgbClr val="003300"/>
              </a:solidFill>
            </a:endParaRPr>
          </a:p>
        </p:txBody>
      </p:sp>
      <p:grpSp>
        <p:nvGrpSpPr>
          <p:cNvPr id="12" name="Group 11"/>
          <p:cNvGrpSpPr/>
          <p:nvPr/>
        </p:nvGrpSpPr>
        <p:grpSpPr>
          <a:xfrm>
            <a:off x="35496" y="548680"/>
            <a:ext cx="9061733" cy="5661247"/>
            <a:chOff x="35496" y="548680"/>
            <a:chExt cx="9061733" cy="5661247"/>
          </a:xfrm>
        </p:grpSpPr>
        <p:grpSp>
          <p:nvGrpSpPr>
            <p:cNvPr id="7" name="Group 6"/>
            <p:cNvGrpSpPr/>
            <p:nvPr/>
          </p:nvGrpSpPr>
          <p:grpSpPr>
            <a:xfrm>
              <a:off x="35496" y="548680"/>
              <a:ext cx="9061733" cy="5661247"/>
              <a:chOff x="35496" y="548680"/>
              <a:chExt cx="9061733" cy="5661247"/>
            </a:xfrm>
          </p:grpSpPr>
          <p:pic>
            <p:nvPicPr>
              <p:cNvPr id="8" name="Picture 7" descr="re43_016_27102012_1515h-zoomed.jpg"/>
              <p:cNvPicPr>
                <a:picLocks noChangeAspect="1"/>
              </p:cNvPicPr>
              <p:nvPr/>
            </p:nvPicPr>
            <p:blipFill>
              <a:blip r:embed="rId2" cstate="print"/>
              <a:stretch>
                <a:fillRect/>
              </a:stretch>
            </p:blipFill>
            <p:spPr>
              <a:xfrm>
                <a:off x="35496" y="548680"/>
                <a:ext cx="9061733" cy="5661247"/>
              </a:xfrm>
              <a:prstGeom prst="rect">
                <a:avLst/>
              </a:prstGeom>
            </p:spPr>
          </p:pic>
          <p:pic>
            <p:nvPicPr>
              <p:cNvPr id="6146" name="Picture 2"/>
              <p:cNvPicPr>
                <a:picLocks noChangeAspect="1" noChangeArrowheads="1"/>
              </p:cNvPicPr>
              <p:nvPr/>
            </p:nvPicPr>
            <p:blipFill>
              <a:blip r:embed="rId3" cstate="print"/>
              <a:srcRect/>
              <a:stretch>
                <a:fillRect/>
              </a:stretch>
            </p:blipFill>
            <p:spPr bwMode="auto">
              <a:xfrm>
                <a:off x="5004048" y="548680"/>
                <a:ext cx="4092842" cy="2880320"/>
              </a:xfrm>
              <a:prstGeom prst="rect">
                <a:avLst/>
              </a:prstGeom>
              <a:noFill/>
              <a:ln w="9525">
                <a:noFill/>
                <a:miter lim="800000"/>
                <a:headEnd/>
                <a:tailEnd/>
              </a:ln>
            </p:spPr>
          </p:pic>
        </p:grpSp>
        <p:cxnSp>
          <p:nvCxnSpPr>
            <p:cNvPr id="10" name="Straight Connector 9"/>
            <p:cNvCxnSpPr/>
            <p:nvPr/>
          </p:nvCxnSpPr>
          <p:spPr>
            <a:xfrm>
              <a:off x="2483768" y="1916832"/>
              <a:ext cx="3600400" cy="259228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051720" y="3429000"/>
              <a:ext cx="2731838" cy="400110"/>
            </a:xfrm>
            <a:prstGeom prst="rect">
              <a:avLst/>
            </a:prstGeom>
            <a:noFill/>
          </p:spPr>
          <p:txBody>
            <a:bodyPr wrap="none" rtlCol="0">
              <a:spAutoFit/>
            </a:bodyPr>
            <a:lstStyle/>
            <a:p>
              <a:r>
                <a:rPr lang="en-US" sz="2000" b="1" dirty="0" smtClean="0">
                  <a:solidFill>
                    <a:srgbClr val="C00000"/>
                  </a:solidFill>
                  <a:sym typeface="Symbol"/>
                </a:rPr>
                <a:t> </a:t>
              </a:r>
              <a:r>
                <a:rPr lang="en-US" sz="2000" b="1" dirty="0" smtClean="0">
                  <a:solidFill>
                    <a:srgbClr val="C00000"/>
                  </a:solidFill>
                </a:rPr>
                <a:t>- 2.857 x 10 </a:t>
              </a:r>
              <a:r>
                <a:rPr lang="en-US" sz="2000" b="1" baseline="30000" dirty="0" smtClean="0">
                  <a:solidFill>
                    <a:srgbClr val="C00000"/>
                  </a:solidFill>
                </a:rPr>
                <a:t>-4</a:t>
              </a:r>
              <a:r>
                <a:rPr lang="en-US" sz="2000" b="1" dirty="0" smtClean="0">
                  <a:solidFill>
                    <a:srgbClr val="C00000"/>
                  </a:solidFill>
                </a:rPr>
                <a:t> bar/min</a:t>
              </a:r>
              <a:endParaRPr lang="en-IN" sz="2000" b="1" dirty="0">
                <a:solidFill>
                  <a:srgbClr val="C00000"/>
                </a:solidFill>
              </a:endParaRPr>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52400" y="1052736"/>
            <a:ext cx="8839200" cy="5328592"/>
          </a:xfrm>
          <a:prstGeom prst="round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b="1" dirty="0" smtClean="0"/>
          </a:p>
          <a:p>
            <a:pPr algn="just"/>
            <a:endParaRPr lang="en-US" b="1" dirty="0" smtClean="0"/>
          </a:p>
          <a:p>
            <a:pPr algn="just"/>
            <a:endParaRPr lang="en-US" b="1" dirty="0" smtClean="0">
              <a:solidFill>
                <a:srgbClr val="C00000"/>
              </a:solidFill>
            </a:endParaRPr>
          </a:p>
          <a:p>
            <a:pPr algn="just">
              <a:buFont typeface="Arial" pitchFamily="34" charset="0"/>
              <a:buChar char="•"/>
            </a:pPr>
            <a:endParaRPr lang="en-US" b="1" dirty="0" smtClean="0">
              <a:solidFill>
                <a:srgbClr val="C00000"/>
              </a:solidFill>
            </a:endParaRPr>
          </a:p>
          <a:p>
            <a:pPr algn="just">
              <a:buFont typeface="Arial" pitchFamily="34" charset="0"/>
              <a:buChar char="•"/>
            </a:pPr>
            <a:r>
              <a:rPr lang="en-US" b="1" dirty="0" smtClean="0">
                <a:solidFill>
                  <a:srgbClr val="C00000"/>
                </a:solidFill>
              </a:rPr>
              <a:t> Material in terms of Cu pipes, Cu plates, solder etc. have been procured</a:t>
            </a:r>
          </a:p>
          <a:p>
            <a:pPr algn="just">
              <a:buFont typeface="Arial" pitchFamily="34" charset="0"/>
              <a:buChar char="•"/>
            </a:pPr>
            <a:endParaRPr lang="en-US" b="1" dirty="0" smtClean="0">
              <a:solidFill>
                <a:srgbClr val="C00000"/>
              </a:solidFill>
            </a:endParaRPr>
          </a:p>
          <a:p>
            <a:pPr algn="just">
              <a:buFont typeface="Arial" pitchFamily="34" charset="0"/>
              <a:buChar char="•"/>
            </a:pPr>
            <a:r>
              <a:rPr lang="en-US" b="1" dirty="0" smtClean="0">
                <a:solidFill>
                  <a:srgbClr val="C00000"/>
                </a:solidFill>
              </a:rPr>
              <a:t> Fabrication has started : cutting and bending of pipes and plates in progress</a:t>
            </a:r>
          </a:p>
          <a:p>
            <a:pPr algn="just">
              <a:buFont typeface="Arial" pitchFamily="34" charset="0"/>
              <a:buChar char="•"/>
            </a:pPr>
            <a:endParaRPr lang="en-US" b="1" dirty="0" smtClean="0">
              <a:solidFill>
                <a:srgbClr val="C00000"/>
              </a:solidFill>
            </a:endParaRPr>
          </a:p>
          <a:p>
            <a:pPr algn="just">
              <a:buFont typeface="Arial" pitchFamily="34" charset="0"/>
              <a:buChar char="•"/>
            </a:pPr>
            <a:r>
              <a:rPr lang="en-US" b="1" dirty="0" smtClean="0">
                <a:solidFill>
                  <a:srgbClr val="C00000"/>
                </a:solidFill>
              </a:rPr>
              <a:t> We would like to finish the mass production in one go </a:t>
            </a:r>
          </a:p>
          <a:p>
            <a:pPr algn="just">
              <a:buFont typeface="Arial" pitchFamily="34" charset="0"/>
              <a:buChar char="•"/>
            </a:pPr>
            <a:endParaRPr lang="en-US" b="1" dirty="0" smtClean="0">
              <a:solidFill>
                <a:srgbClr val="C00000"/>
              </a:solidFill>
            </a:endParaRPr>
          </a:p>
          <a:p>
            <a:pPr algn="just">
              <a:buFont typeface="Arial" pitchFamily="34" charset="0"/>
              <a:buChar char="•"/>
            </a:pPr>
            <a:r>
              <a:rPr lang="en-US" b="1" dirty="0" smtClean="0">
                <a:solidFill>
                  <a:srgbClr val="C00000"/>
                </a:solidFill>
              </a:rPr>
              <a:t> Tentative schedule of delivering 130 sets at CERN by July 2013</a:t>
            </a:r>
          </a:p>
          <a:p>
            <a:pPr lvl="2" algn="just"/>
            <a:r>
              <a:rPr lang="en-US" b="1" dirty="0" smtClean="0">
                <a:solidFill>
                  <a:srgbClr val="C00000"/>
                </a:solidFill>
              </a:rPr>
              <a:t>	RE4/3 		:  85 sets</a:t>
            </a:r>
          </a:p>
          <a:p>
            <a:pPr lvl="2" algn="just"/>
            <a:r>
              <a:rPr lang="en-US" b="1" dirty="0" smtClean="0">
                <a:solidFill>
                  <a:srgbClr val="C00000"/>
                </a:solidFill>
              </a:rPr>
              <a:t>	RE4/2		:  45 sets</a:t>
            </a:r>
          </a:p>
          <a:p>
            <a:pPr lvl="2" algn="just"/>
            <a:r>
              <a:rPr lang="en-US" b="1" dirty="0" smtClean="0">
                <a:solidFill>
                  <a:srgbClr val="C00000"/>
                </a:solidFill>
              </a:rPr>
              <a:t>	Total 		:  130 sets</a:t>
            </a:r>
          </a:p>
          <a:p>
            <a:pPr lvl="2" algn="just"/>
            <a:endParaRPr lang="en-US" b="1" dirty="0" smtClean="0">
              <a:solidFill>
                <a:srgbClr val="C00000"/>
              </a:solidFill>
            </a:endParaRPr>
          </a:p>
          <a:p>
            <a:pPr lvl="2" algn="just"/>
            <a:r>
              <a:rPr lang="en-US" b="1" dirty="0" smtClean="0">
                <a:solidFill>
                  <a:srgbClr val="C00000"/>
                </a:solidFill>
              </a:rPr>
              <a:t>	</a:t>
            </a:r>
            <a:r>
              <a:rPr lang="en-US" b="1" dirty="0" smtClean="0">
                <a:solidFill>
                  <a:schemeClr val="tx1"/>
                </a:solidFill>
              </a:rPr>
              <a:t>Remaining	:  40 sets of RE4/2 for BARC</a:t>
            </a:r>
          </a:p>
          <a:p>
            <a:pPr algn="just">
              <a:buFont typeface="Arial" pitchFamily="34" charset="0"/>
              <a:buChar char="•"/>
            </a:pPr>
            <a:endParaRPr lang="en-US" b="1" dirty="0" smtClean="0">
              <a:solidFill>
                <a:srgbClr val="C00000"/>
              </a:solidFill>
            </a:endParaRPr>
          </a:p>
          <a:p>
            <a:pPr algn="just">
              <a:buFont typeface="Arial" pitchFamily="34" charset="0"/>
              <a:buChar char="•"/>
            </a:pPr>
            <a:r>
              <a:rPr lang="en-US" b="1" dirty="0" smtClean="0">
                <a:solidFill>
                  <a:srgbClr val="C00000"/>
                </a:solidFill>
              </a:rPr>
              <a:t> The above mentioned 130 sets include the Cu cooling systems for Ghent too, </a:t>
            </a:r>
          </a:p>
          <a:p>
            <a:pPr algn="just"/>
            <a:r>
              <a:rPr lang="en-US" b="1" dirty="0" smtClean="0">
                <a:solidFill>
                  <a:srgbClr val="C00000"/>
                </a:solidFill>
              </a:rPr>
              <a:t>   which shall be delivered at CERN</a:t>
            </a:r>
          </a:p>
          <a:p>
            <a:pPr algn="just">
              <a:buFont typeface="Arial" pitchFamily="34" charset="0"/>
              <a:buChar char="•"/>
            </a:pPr>
            <a:endParaRPr lang="en-US" b="1" dirty="0" smtClean="0">
              <a:solidFill>
                <a:srgbClr val="0000FF"/>
              </a:solidFill>
            </a:endParaRPr>
          </a:p>
          <a:p>
            <a:pPr algn="just">
              <a:buFont typeface="Arial" pitchFamily="34" charset="0"/>
              <a:buChar char="•"/>
            </a:pPr>
            <a:r>
              <a:rPr lang="en-US" b="1" dirty="0" smtClean="0">
                <a:solidFill>
                  <a:srgbClr val="0000FF"/>
                </a:solidFill>
              </a:rPr>
              <a:t> Please arrange the delivery of SAGANA couplings and SS ferrules as soon as possible</a:t>
            </a:r>
          </a:p>
          <a:p>
            <a:pPr algn="just"/>
            <a:r>
              <a:rPr lang="en-US" b="1" dirty="0" smtClean="0">
                <a:solidFill>
                  <a:srgbClr val="0000FF"/>
                </a:solidFill>
              </a:rPr>
              <a:t>  for 170 sets</a:t>
            </a:r>
          </a:p>
          <a:p>
            <a:pPr algn="just"/>
            <a:endParaRPr lang="en-US" b="1" dirty="0" smtClean="0">
              <a:solidFill>
                <a:srgbClr val="C00000"/>
              </a:solidFill>
            </a:endParaRPr>
          </a:p>
          <a:p>
            <a:pPr algn="just">
              <a:buFont typeface="Arial" pitchFamily="34" charset="0"/>
              <a:buChar char="•"/>
            </a:pPr>
            <a:endParaRPr lang="en-US" b="1" dirty="0" smtClean="0"/>
          </a:p>
          <a:p>
            <a:pPr algn="just"/>
            <a:endParaRPr lang="en-US" b="1" dirty="0" smtClean="0"/>
          </a:p>
          <a:p>
            <a:pPr algn="just"/>
            <a:r>
              <a:rPr lang="en-US" b="1" dirty="0" smtClean="0"/>
              <a:t> </a:t>
            </a:r>
            <a:endParaRPr lang="en-IN" b="1" dirty="0"/>
          </a:p>
        </p:txBody>
      </p:sp>
      <p:sp>
        <p:nvSpPr>
          <p:cNvPr id="11" name="Rounded Rectangle 10"/>
          <p:cNvSpPr/>
          <p:nvPr/>
        </p:nvSpPr>
        <p:spPr>
          <a:xfrm>
            <a:off x="304800" y="188640"/>
            <a:ext cx="8610600" cy="792088"/>
          </a:xfrm>
          <a:prstGeom prst="round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Mass production of remaining 170 sets of </a:t>
            </a:r>
          </a:p>
          <a:p>
            <a:pPr algn="ctr"/>
            <a:r>
              <a:rPr lang="en-US" sz="2800" b="1" dirty="0" smtClean="0"/>
              <a:t>Cu cooling systems for RE4</a:t>
            </a:r>
            <a:endParaRPr lang="en-IN" sz="2800" b="1" dirty="0"/>
          </a:p>
        </p:txBody>
      </p:sp>
      <p:sp>
        <p:nvSpPr>
          <p:cNvPr id="12" name="Date Placeholder 7"/>
          <p:cNvSpPr>
            <a:spLocks noGrp="1"/>
          </p:cNvSpPr>
          <p:nvPr>
            <p:ph type="dt" sz="half" idx="10"/>
          </p:nvPr>
        </p:nvSpPr>
        <p:spPr>
          <a:xfrm>
            <a:off x="457200" y="6356350"/>
            <a:ext cx="2133600" cy="365125"/>
          </a:xfrm>
        </p:spPr>
        <p:txBody>
          <a:bodyPr/>
          <a:lstStyle/>
          <a:p>
            <a:r>
              <a:rPr lang="en-US" sz="1400" b="1" smtClean="0">
                <a:solidFill>
                  <a:srgbClr val="003300"/>
                </a:solidFill>
              </a:rPr>
              <a:t>L. M. Pant</a:t>
            </a:r>
            <a:endParaRPr lang="en-IN" sz="1400" b="1">
              <a:solidFill>
                <a:srgbClr val="003300"/>
              </a:solidFill>
            </a:endParaRPr>
          </a:p>
        </p:txBody>
      </p:sp>
      <p:sp>
        <p:nvSpPr>
          <p:cNvPr id="13" name="Slide Number Placeholder 8"/>
          <p:cNvSpPr>
            <a:spLocks noGrp="1"/>
          </p:cNvSpPr>
          <p:nvPr>
            <p:ph type="sldNum" sz="quarter" idx="12"/>
          </p:nvPr>
        </p:nvSpPr>
        <p:spPr>
          <a:xfrm>
            <a:off x="6553200" y="6356350"/>
            <a:ext cx="2133600" cy="365125"/>
          </a:xfrm>
        </p:spPr>
        <p:txBody>
          <a:bodyPr/>
          <a:lstStyle/>
          <a:p>
            <a:fld id="{918CB686-FFCB-4C86-B9F6-4741350E6E79}" type="slidenum">
              <a:rPr lang="en-IN" sz="1400" b="1" smtClean="0">
                <a:solidFill>
                  <a:srgbClr val="003300"/>
                </a:solidFill>
              </a:rPr>
              <a:pPr/>
              <a:t>41</a:t>
            </a:fld>
            <a:endParaRPr lang="en-IN" sz="1400" b="1">
              <a:solidFill>
                <a:srgbClr val="003300"/>
              </a:solidFill>
            </a:endParaRPr>
          </a:p>
        </p:txBody>
      </p:sp>
      <p:sp>
        <p:nvSpPr>
          <p:cNvPr id="14" name="Footer Placeholder 9"/>
          <p:cNvSpPr>
            <a:spLocks noGrp="1"/>
          </p:cNvSpPr>
          <p:nvPr>
            <p:ph type="ftr" sz="quarter" idx="11"/>
          </p:nvPr>
        </p:nvSpPr>
        <p:spPr>
          <a:xfrm>
            <a:off x="3124200" y="6383734"/>
            <a:ext cx="3536032" cy="357634"/>
          </a:xfrm>
        </p:spPr>
        <p:txBody>
          <a:bodyPr/>
          <a:lstStyle/>
          <a:p>
            <a:r>
              <a:rPr lang="en-IN" sz="1400" b="1" smtClean="0">
                <a:solidFill>
                  <a:srgbClr val="003300"/>
                </a:solidFill>
              </a:rPr>
              <a:t>RE Workshop, 19/11/12</a:t>
            </a:r>
            <a:endParaRPr lang="en-IN" sz="1400" b="1" dirty="0">
              <a:solidFill>
                <a:srgbClr val="0033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2"/>
          <p:cNvPicPr>
            <a:picLocks noChangeAspect="1" noChangeArrowheads="1"/>
          </p:cNvPicPr>
          <p:nvPr/>
        </p:nvPicPr>
        <p:blipFill>
          <a:blip r:embed="rId2" cstate="print"/>
          <a:srcRect/>
          <a:stretch>
            <a:fillRect/>
          </a:stretch>
        </p:blipFill>
        <p:spPr bwMode="auto">
          <a:xfrm>
            <a:off x="755576" y="530913"/>
            <a:ext cx="7825680" cy="5922423"/>
          </a:xfrm>
          <a:prstGeom prst="rect">
            <a:avLst/>
          </a:prstGeom>
          <a:noFill/>
          <a:ln w="9525">
            <a:noFill/>
            <a:miter lim="800000"/>
            <a:headEnd/>
            <a:tailEnd/>
          </a:ln>
        </p:spPr>
      </p:pic>
      <p:sp>
        <p:nvSpPr>
          <p:cNvPr id="7" name="Date Placeholder 6"/>
          <p:cNvSpPr>
            <a:spLocks noGrp="1"/>
          </p:cNvSpPr>
          <p:nvPr>
            <p:ph type="dt" sz="half" idx="10"/>
          </p:nvPr>
        </p:nvSpPr>
        <p:spPr/>
        <p:txBody>
          <a:bodyPr/>
          <a:lstStyle/>
          <a:p>
            <a:r>
              <a:rPr lang="en-US" sz="1400" b="1" smtClean="0">
                <a:solidFill>
                  <a:srgbClr val="003300"/>
                </a:solidFill>
              </a:rPr>
              <a:t>L. M. Pant</a:t>
            </a:r>
            <a:endParaRPr lang="en-IN" sz="1400" b="1">
              <a:solidFill>
                <a:srgbClr val="003300"/>
              </a:solidFill>
            </a:endParaRPr>
          </a:p>
        </p:txBody>
      </p:sp>
      <p:sp>
        <p:nvSpPr>
          <p:cNvPr id="8" name="Slide Number Placeholder 7"/>
          <p:cNvSpPr>
            <a:spLocks noGrp="1"/>
          </p:cNvSpPr>
          <p:nvPr>
            <p:ph type="sldNum" sz="quarter" idx="12"/>
          </p:nvPr>
        </p:nvSpPr>
        <p:spPr/>
        <p:txBody>
          <a:bodyPr/>
          <a:lstStyle/>
          <a:p>
            <a:fld id="{918CB686-FFCB-4C86-B9F6-4741350E6E79}" type="slidenum">
              <a:rPr lang="en-IN" sz="1400" b="1" smtClean="0">
                <a:solidFill>
                  <a:srgbClr val="003300"/>
                </a:solidFill>
              </a:rPr>
              <a:pPr/>
              <a:t>5</a:t>
            </a:fld>
            <a:endParaRPr lang="en-IN" sz="1400" b="1">
              <a:solidFill>
                <a:srgbClr val="003300"/>
              </a:solidFill>
            </a:endParaRPr>
          </a:p>
        </p:txBody>
      </p:sp>
      <p:sp>
        <p:nvSpPr>
          <p:cNvPr id="9" name="Footer Placeholder 8"/>
          <p:cNvSpPr>
            <a:spLocks noGrp="1"/>
          </p:cNvSpPr>
          <p:nvPr>
            <p:ph type="ftr" sz="quarter" idx="11"/>
          </p:nvPr>
        </p:nvSpPr>
        <p:spPr/>
        <p:txBody>
          <a:bodyPr/>
          <a:lstStyle/>
          <a:p>
            <a:r>
              <a:rPr lang="en-IN" sz="1400" b="1" smtClean="0">
                <a:solidFill>
                  <a:srgbClr val="003300"/>
                </a:solidFill>
              </a:rPr>
              <a:t>RE Workshop, 19/11/12</a:t>
            </a:r>
            <a:endParaRPr lang="en-IN" sz="1400" b="1">
              <a:solidFill>
                <a:srgbClr val="003300"/>
              </a:solidFill>
            </a:endParaRPr>
          </a:p>
        </p:txBody>
      </p:sp>
      <p:sp>
        <p:nvSpPr>
          <p:cNvPr id="6" name="Rounded Rectangle 5"/>
          <p:cNvSpPr/>
          <p:nvPr/>
        </p:nvSpPr>
        <p:spPr>
          <a:xfrm>
            <a:off x="914400" y="155104"/>
            <a:ext cx="7543800" cy="609600"/>
          </a:xfrm>
          <a:prstGeom prst="round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Cu cooling assembly being soldered in a jig</a:t>
            </a:r>
            <a:endParaRPr lang="en-IN" sz="28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2" name="Picture 2"/>
          <p:cNvPicPr>
            <a:picLocks noChangeAspect="1" noChangeArrowheads="1"/>
          </p:cNvPicPr>
          <p:nvPr/>
        </p:nvPicPr>
        <p:blipFill>
          <a:blip r:embed="rId2" cstate="print"/>
          <a:srcRect t="9428"/>
          <a:stretch>
            <a:fillRect/>
          </a:stretch>
        </p:blipFill>
        <p:spPr bwMode="auto">
          <a:xfrm>
            <a:off x="594493" y="836712"/>
            <a:ext cx="8081963" cy="5472608"/>
          </a:xfrm>
          <a:prstGeom prst="rect">
            <a:avLst/>
          </a:prstGeom>
          <a:noFill/>
          <a:ln w="9525">
            <a:noFill/>
            <a:miter lim="800000"/>
            <a:headEnd/>
            <a:tailEnd/>
          </a:ln>
        </p:spPr>
      </p:pic>
      <p:sp>
        <p:nvSpPr>
          <p:cNvPr id="7" name="Date Placeholder 6"/>
          <p:cNvSpPr>
            <a:spLocks noGrp="1"/>
          </p:cNvSpPr>
          <p:nvPr>
            <p:ph type="dt" sz="half" idx="10"/>
          </p:nvPr>
        </p:nvSpPr>
        <p:spPr/>
        <p:txBody>
          <a:bodyPr/>
          <a:lstStyle/>
          <a:p>
            <a:r>
              <a:rPr lang="en-US" sz="1400" b="1" smtClean="0">
                <a:solidFill>
                  <a:srgbClr val="003300"/>
                </a:solidFill>
              </a:rPr>
              <a:t>L. M. Pant</a:t>
            </a:r>
            <a:endParaRPr lang="en-IN" sz="1400" b="1">
              <a:solidFill>
                <a:srgbClr val="003300"/>
              </a:solidFill>
            </a:endParaRPr>
          </a:p>
        </p:txBody>
      </p:sp>
      <p:sp>
        <p:nvSpPr>
          <p:cNvPr id="8" name="Slide Number Placeholder 7"/>
          <p:cNvSpPr>
            <a:spLocks noGrp="1"/>
          </p:cNvSpPr>
          <p:nvPr>
            <p:ph type="sldNum" sz="quarter" idx="12"/>
          </p:nvPr>
        </p:nvSpPr>
        <p:spPr/>
        <p:txBody>
          <a:bodyPr/>
          <a:lstStyle/>
          <a:p>
            <a:fld id="{918CB686-FFCB-4C86-B9F6-4741350E6E79}" type="slidenum">
              <a:rPr lang="en-IN" sz="1400" b="1" smtClean="0">
                <a:solidFill>
                  <a:srgbClr val="003300"/>
                </a:solidFill>
              </a:rPr>
              <a:pPr/>
              <a:t>6</a:t>
            </a:fld>
            <a:endParaRPr lang="en-IN" sz="1400" b="1">
              <a:solidFill>
                <a:srgbClr val="003300"/>
              </a:solidFill>
            </a:endParaRPr>
          </a:p>
        </p:txBody>
      </p:sp>
      <p:sp>
        <p:nvSpPr>
          <p:cNvPr id="9" name="Footer Placeholder 8"/>
          <p:cNvSpPr>
            <a:spLocks noGrp="1"/>
          </p:cNvSpPr>
          <p:nvPr>
            <p:ph type="ftr" sz="quarter" idx="11"/>
          </p:nvPr>
        </p:nvSpPr>
        <p:spPr/>
        <p:txBody>
          <a:bodyPr/>
          <a:lstStyle/>
          <a:p>
            <a:r>
              <a:rPr lang="en-IN" sz="1400" b="1" smtClean="0">
                <a:solidFill>
                  <a:srgbClr val="003300"/>
                </a:solidFill>
              </a:rPr>
              <a:t>RE Workshop, 19/11/12</a:t>
            </a:r>
            <a:endParaRPr lang="en-IN" sz="1400" b="1">
              <a:solidFill>
                <a:srgbClr val="003300"/>
              </a:solidFill>
            </a:endParaRPr>
          </a:p>
        </p:txBody>
      </p:sp>
      <p:sp>
        <p:nvSpPr>
          <p:cNvPr id="6" name="Rounded Rectangle 5"/>
          <p:cNvSpPr/>
          <p:nvPr/>
        </p:nvSpPr>
        <p:spPr>
          <a:xfrm>
            <a:off x="914400" y="155104"/>
            <a:ext cx="7543800" cy="609600"/>
          </a:xfrm>
          <a:prstGeom prst="round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Cu cooling assembly (RE4/3) finished product</a:t>
            </a:r>
            <a:endParaRPr lang="en-IN" sz="28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SC01815.jpg"/>
          <p:cNvPicPr>
            <a:picLocks noGrp="1" noChangeAspect="1"/>
          </p:cNvPicPr>
          <p:nvPr>
            <p:ph idx="1"/>
          </p:nvPr>
        </p:nvPicPr>
        <p:blipFill>
          <a:blip r:embed="rId2" cstate="print"/>
          <a:srcRect l="5000" t="51111" r="1667" b="11111"/>
          <a:stretch>
            <a:fillRect/>
          </a:stretch>
        </p:blipFill>
        <p:spPr>
          <a:xfrm>
            <a:off x="467544" y="1484783"/>
            <a:ext cx="7200800" cy="2185957"/>
          </a:xfrm>
        </p:spPr>
      </p:pic>
      <p:sp>
        <p:nvSpPr>
          <p:cNvPr id="7" name="Date Placeholder 6"/>
          <p:cNvSpPr>
            <a:spLocks noGrp="1"/>
          </p:cNvSpPr>
          <p:nvPr>
            <p:ph type="dt" sz="half" idx="10"/>
          </p:nvPr>
        </p:nvSpPr>
        <p:spPr>
          <a:xfrm>
            <a:off x="457200" y="6356350"/>
            <a:ext cx="2133600" cy="365125"/>
          </a:xfrm>
        </p:spPr>
        <p:txBody>
          <a:bodyPr/>
          <a:lstStyle/>
          <a:p>
            <a:r>
              <a:rPr lang="en-US" sz="1400" b="1" smtClean="0">
                <a:solidFill>
                  <a:srgbClr val="003300"/>
                </a:solidFill>
              </a:rPr>
              <a:t>L. M. Pant</a:t>
            </a:r>
            <a:endParaRPr lang="en-IN" sz="1400" b="1">
              <a:solidFill>
                <a:srgbClr val="003300"/>
              </a:solidFill>
            </a:endParaRPr>
          </a:p>
        </p:txBody>
      </p:sp>
      <p:sp>
        <p:nvSpPr>
          <p:cNvPr id="8" name="Slide Number Placeholder 11"/>
          <p:cNvSpPr>
            <a:spLocks noGrp="1"/>
          </p:cNvSpPr>
          <p:nvPr>
            <p:ph type="sldNum" sz="quarter" idx="12"/>
          </p:nvPr>
        </p:nvSpPr>
        <p:spPr>
          <a:xfrm>
            <a:off x="6553200" y="6356350"/>
            <a:ext cx="2133600" cy="365125"/>
          </a:xfrm>
        </p:spPr>
        <p:txBody>
          <a:bodyPr/>
          <a:lstStyle/>
          <a:p>
            <a:fld id="{918CB686-FFCB-4C86-B9F6-4741350E6E79}" type="slidenum">
              <a:rPr lang="en-IN" sz="1400" b="1" smtClean="0">
                <a:solidFill>
                  <a:srgbClr val="003300"/>
                </a:solidFill>
              </a:rPr>
              <a:pPr/>
              <a:t>7</a:t>
            </a:fld>
            <a:endParaRPr lang="en-IN" sz="1400" b="1">
              <a:solidFill>
                <a:srgbClr val="003300"/>
              </a:solidFill>
            </a:endParaRPr>
          </a:p>
        </p:txBody>
      </p:sp>
      <p:sp>
        <p:nvSpPr>
          <p:cNvPr id="9" name="Footer Placeholder 12"/>
          <p:cNvSpPr>
            <a:spLocks noGrp="1"/>
          </p:cNvSpPr>
          <p:nvPr>
            <p:ph type="ftr" sz="quarter" idx="11"/>
          </p:nvPr>
        </p:nvSpPr>
        <p:spPr>
          <a:xfrm>
            <a:off x="3124200" y="6356350"/>
            <a:ext cx="2895600" cy="365125"/>
          </a:xfrm>
        </p:spPr>
        <p:txBody>
          <a:bodyPr/>
          <a:lstStyle/>
          <a:p>
            <a:r>
              <a:rPr lang="en-IN" sz="1400" b="1" smtClean="0">
                <a:solidFill>
                  <a:srgbClr val="003300"/>
                </a:solidFill>
              </a:rPr>
              <a:t>RE Workshop, 19/11/12</a:t>
            </a:r>
            <a:endParaRPr lang="en-IN" sz="1400" b="1">
              <a:solidFill>
                <a:srgbClr val="003300"/>
              </a:solidFill>
            </a:endParaRPr>
          </a:p>
        </p:txBody>
      </p:sp>
      <p:pic>
        <p:nvPicPr>
          <p:cNvPr id="10" name="Content Placeholder 3" descr="DSC01816.jpg"/>
          <p:cNvPicPr>
            <a:picLocks noChangeAspect="1"/>
          </p:cNvPicPr>
          <p:nvPr/>
        </p:nvPicPr>
        <p:blipFill>
          <a:blip r:embed="rId3" cstate="print"/>
          <a:srcRect t="43716" b="23497"/>
          <a:stretch>
            <a:fillRect/>
          </a:stretch>
        </p:blipFill>
        <p:spPr>
          <a:xfrm>
            <a:off x="472345" y="3861048"/>
            <a:ext cx="8492143" cy="2088232"/>
          </a:xfrm>
          <a:prstGeom prst="rect">
            <a:avLst/>
          </a:prstGeom>
        </p:spPr>
      </p:pic>
      <p:sp>
        <p:nvSpPr>
          <p:cNvPr id="11" name="Rounded Rectangle 10"/>
          <p:cNvSpPr/>
          <p:nvPr/>
        </p:nvSpPr>
        <p:spPr>
          <a:xfrm>
            <a:off x="792088" y="260648"/>
            <a:ext cx="8172400" cy="576064"/>
          </a:xfrm>
          <a:prstGeom prst="roundRect">
            <a:avLst/>
          </a:prstGeom>
          <a:solidFill>
            <a:srgbClr val="0000FF"/>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RE4/2 and RE4/3 Cu cooling system, in queue for leak tests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SC01850.jpg"/>
          <p:cNvPicPr>
            <a:picLocks noGrp="1" noChangeAspect="1"/>
          </p:cNvPicPr>
          <p:nvPr>
            <p:ph idx="1"/>
          </p:nvPr>
        </p:nvPicPr>
        <p:blipFill>
          <a:blip r:embed="rId2" cstate="print"/>
          <a:stretch>
            <a:fillRect/>
          </a:stretch>
        </p:blipFill>
        <p:spPr>
          <a:xfrm>
            <a:off x="1554691" y="1600200"/>
            <a:ext cx="6034617" cy="4525963"/>
          </a:xfrm>
        </p:spPr>
      </p:pic>
      <p:sp>
        <p:nvSpPr>
          <p:cNvPr id="8" name="Rounded Rectangle 7"/>
          <p:cNvSpPr/>
          <p:nvPr/>
        </p:nvSpPr>
        <p:spPr>
          <a:xfrm>
            <a:off x="914400" y="457200"/>
            <a:ext cx="7543800" cy="609600"/>
          </a:xfrm>
          <a:prstGeom prst="round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smtClean="0"/>
          </a:p>
          <a:p>
            <a:pPr algn="ctr"/>
            <a:endParaRPr lang="en-US" sz="2800" b="1" dirty="0" smtClean="0"/>
          </a:p>
          <a:p>
            <a:pPr algn="ctr"/>
            <a:endParaRPr lang="en-US" sz="2800" b="1" dirty="0" smtClean="0"/>
          </a:p>
          <a:p>
            <a:pPr algn="ctr"/>
            <a:r>
              <a:rPr lang="en-US" sz="2800" b="1" dirty="0" smtClean="0"/>
              <a:t>SAGANA connectors sent from CERN</a:t>
            </a:r>
          </a:p>
          <a:p>
            <a:pPr algn="ctr"/>
            <a:endParaRPr lang="en-US" sz="2800" b="1" dirty="0" smtClean="0"/>
          </a:p>
          <a:p>
            <a:pPr algn="ctr"/>
            <a:r>
              <a:rPr lang="en-US" sz="2800" b="1" dirty="0" smtClean="0"/>
              <a:t/>
            </a:r>
            <a:br>
              <a:rPr lang="en-US" sz="2800" b="1" dirty="0" smtClean="0"/>
            </a:br>
            <a:endParaRPr lang="en-IN" sz="2800" b="1" dirty="0"/>
          </a:p>
        </p:txBody>
      </p:sp>
      <p:grpSp>
        <p:nvGrpSpPr>
          <p:cNvPr id="2" name="Group 12"/>
          <p:cNvGrpSpPr/>
          <p:nvPr/>
        </p:nvGrpSpPr>
        <p:grpSpPr>
          <a:xfrm>
            <a:off x="6266611" y="4114800"/>
            <a:ext cx="2591233" cy="838198"/>
            <a:chOff x="6266611" y="4114800"/>
            <a:chExt cx="2591233" cy="838198"/>
          </a:xfrm>
        </p:grpSpPr>
        <p:sp>
          <p:nvSpPr>
            <p:cNvPr id="9" name="TextBox 8"/>
            <p:cNvSpPr txBox="1"/>
            <p:nvPr/>
          </p:nvSpPr>
          <p:spPr>
            <a:xfrm>
              <a:off x="6876211" y="4114800"/>
              <a:ext cx="1981633" cy="738664"/>
            </a:xfrm>
            <a:prstGeom prst="rect">
              <a:avLst/>
            </a:prstGeom>
            <a:solidFill>
              <a:srgbClr val="FFFF00"/>
            </a:solidFill>
          </p:spPr>
          <p:txBody>
            <a:bodyPr wrap="none" rtlCol="0">
              <a:spAutoFit/>
            </a:bodyPr>
            <a:lstStyle/>
            <a:p>
              <a:r>
                <a:rPr lang="en-US" sz="1400" b="1" dirty="0" smtClean="0">
                  <a:solidFill>
                    <a:srgbClr val="C00000"/>
                  </a:solidFill>
                </a:rPr>
                <a:t>Some of the connectors </a:t>
              </a:r>
            </a:p>
            <a:p>
              <a:r>
                <a:rPr lang="en-US" sz="1400" b="1" dirty="0" smtClean="0">
                  <a:solidFill>
                    <a:srgbClr val="C00000"/>
                  </a:solidFill>
                </a:rPr>
                <a:t>had ferrules missing </a:t>
              </a:r>
            </a:p>
            <a:p>
              <a:r>
                <a:rPr lang="en-US" sz="1400" b="1" dirty="0" smtClean="0">
                  <a:solidFill>
                    <a:srgbClr val="C00000"/>
                  </a:solidFill>
                </a:rPr>
                <a:t>inside them</a:t>
              </a:r>
              <a:endParaRPr lang="en-IN" sz="1400" b="1" dirty="0">
                <a:solidFill>
                  <a:srgbClr val="C00000"/>
                </a:solidFill>
              </a:endParaRPr>
            </a:p>
          </p:txBody>
        </p:sp>
        <p:cxnSp>
          <p:nvCxnSpPr>
            <p:cNvPr id="11" name="Elbow Connector 10"/>
            <p:cNvCxnSpPr>
              <a:stCxn id="9" idx="1"/>
            </p:cNvCxnSpPr>
            <p:nvPr/>
          </p:nvCxnSpPr>
          <p:spPr>
            <a:xfrm rot="10800000" flipV="1">
              <a:off x="6266611" y="4484131"/>
              <a:ext cx="609600" cy="468867"/>
            </a:xfrm>
            <a:prstGeom prst="bentConnector3">
              <a:avLst>
                <a:gd name="adj1" fmla="val 50000"/>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sp>
        <p:nvSpPr>
          <p:cNvPr id="12" name="Date Placeholder 7"/>
          <p:cNvSpPr>
            <a:spLocks noGrp="1"/>
          </p:cNvSpPr>
          <p:nvPr>
            <p:ph type="dt" sz="half" idx="10"/>
          </p:nvPr>
        </p:nvSpPr>
        <p:spPr>
          <a:xfrm>
            <a:off x="457200" y="6356350"/>
            <a:ext cx="2133600" cy="365125"/>
          </a:xfrm>
        </p:spPr>
        <p:txBody>
          <a:bodyPr/>
          <a:lstStyle/>
          <a:p>
            <a:r>
              <a:rPr lang="en-US" sz="1400" b="1" smtClean="0">
                <a:solidFill>
                  <a:srgbClr val="003300"/>
                </a:solidFill>
              </a:rPr>
              <a:t>L. M. Pant</a:t>
            </a:r>
            <a:endParaRPr lang="en-IN" sz="1400" b="1">
              <a:solidFill>
                <a:srgbClr val="003300"/>
              </a:solidFill>
            </a:endParaRPr>
          </a:p>
        </p:txBody>
      </p:sp>
      <p:sp>
        <p:nvSpPr>
          <p:cNvPr id="13" name="Slide Number Placeholder 8"/>
          <p:cNvSpPr>
            <a:spLocks noGrp="1"/>
          </p:cNvSpPr>
          <p:nvPr>
            <p:ph type="sldNum" sz="quarter" idx="12"/>
          </p:nvPr>
        </p:nvSpPr>
        <p:spPr>
          <a:xfrm>
            <a:off x="6553200" y="6356350"/>
            <a:ext cx="2133600" cy="365125"/>
          </a:xfrm>
        </p:spPr>
        <p:txBody>
          <a:bodyPr/>
          <a:lstStyle/>
          <a:p>
            <a:fld id="{918CB686-FFCB-4C86-B9F6-4741350E6E79}" type="slidenum">
              <a:rPr lang="en-IN" sz="1400" b="1" smtClean="0">
                <a:solidFill>
                  <a:srgbClr val="003300"/>
                </a:solidFill>
              </a:rPr>
              <a:pPr/>
              <a:t>8</a:t>
            </a:fld>
            <a:endParaRPr lang="en-IN" sz="1400" b="1">
              <a:solidFill>
                <a:srgbClr val="003300"/>
              </a:solidFill>
            </a:endParaRPr>
          </a:p>
        </p:txBody>
      </p:sp>
      <p:sp>
        <p:nvSpPr>
          <p:cNvPr id="14" name="Footer Placeholder 9"/>
          <p:cNvSpPr>
            <a:spLocks noGrp="1"/>
          </p:cNvSpPr>
          <p:nvPr>
            <p:ph type="ftr" sz="quarter" idx="11"/>
          </p:nvPr>
        </p:nvSpPr>
        <p:spPr>
          <a:xfrm>
            <a:off x="3124200" y="6383734"/>
            <a:ext cx="3536032" cy="357634"/>
          </a:xfrm>
        </p:spPr>
        <p:txBody>
          <a:bodyPr/>
          <a:lstStyle/>
          <a:p>
            <a:r>
              <a:rPr lang="en-IN" sz="1400" b="1" smtClean="0">
                <a:solidFill>
                  <a:srgbClr val="003300"/>
                </a:solidFill>
              </a:rPr>
              <a:t>RE Workshop, 19/11/12</a:t>
            </a:r>
            <a:endParaRPr lang="en-IN" sz="1400" b="1" dirty="0">
              <a:solidFill>
                <a:srgbClr val="0033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Content Placeholder 3" descr="DSC01868.jpg"/>
          <p:cNvPicPr>
            <a:picLocks noGrp="1" noChangeAspect="1"/>
          </p:cNvPicPr>
          <p:nvPr>
            <p:ph idx="1"/>
          </p:nvPr>
        </p:nvPicPr>
        <p:blipFill>
          <a:blip r:embed="rId2" cstate="print"/>
          <a:srcRect l="5965" r="25650" b="61242"/>
          <a:stretch>
            <a:fillRect/>
          </a:stretch>
        </p:blipFill>
        <p:spPr>
          <a:xfrm>
            <a:off x="533400" y="1447800"/>
            <a:ext cx="8067383" cy="3429000"/>
          </a:xfrm>
        </p:spPr>
      </p:pic>
      <p:sp>
        <p:nvSpPr>
          <p:cNvPr id="7" name="Rounded Rectangle 6"/>
          <p:cNvSpPr/>
          <p:nvPr/>
        </p:nvSpPr>
        <p:spPr>
          <a:xfrm>
            <a:off x="914400" y="457200"/>
            <a:ext cx="7543800" cy="609600"/>
          </a:xfrm>
          <a:prstGeom prst="round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p>
          <a:p>
            <a:pPr algn="ctr"/>
            <a:endParaRPr lang="en-US" sz="2000" b="1" dirty="0" smtClean="0"/>
          </a:p>
          <a:p>
            <a:pPr algn="ctr"/>
            <a:endParaRPr lang="en-US" sz="2000" b="1" dirty="0" smtClean="0"/>
          </a:p>
          <a:p>
            <a:pPr algn="ctr"/>
            <a:r>
              <a:rPr lang="en-US" sz="2000" b="1" dirty="0" smtClean="0"/>
              <a:t>SAGANA Nuts with double ferrules on Cu cooling assemblies, mounted on Al patch panel</a:t>
            </a:r>
          </a:p>
          <a:p>
            <a:pPr algn="ctr"/>
            <a:endParaRPr lang="en-US" sz="2000" b="1" dirty="0" smtClean="0"/>
          </a:p>
          <a:p>
            <a:pPr algn="ctr"/>
            <a:r>
              <a:rPr lang="en-US" sz="2000" b="1" dirty="0" smtClean="0"/>
              <a:t/>
            </a:r>
            <a:br>
              <a:rPr lang="en-US" sz="2000" b="1" dirty="0" smtClean="0"/>
            </a:br>
            <a:endParaRPr lang="en-IN" sz="2000" b="1" dirty="0"/>
          </a:p>
        </p:txBody>
      </p:sp>
      <p:grpSp>
        <p:nvGrpSpPr>
          <p:cNvPr id="2" name="Group 43"/>
          <p:cNvGrpSpPr/>
          <p:nvPr/>
        </p:nvGrpSpPr>
        <p:grpSpPr>
          <a:xfrm>
            <a:off x="3121395" y="1981200"/>
            <a:ext cx="5150598" cy="4352330"/>
            <a:chOff x="3121395" y="1981200"/>
            <a:chExt cx="5150598" cy="4352330"/>
          </a:xfrm>
        </p:grpSpPr>
        <p:sp>
          <p:nvSpPr>
            <p:cNvPr id="8" name="TextBox 7"/>
            <p:cNvSpPr txBox="1"/>
            <p:nvPr/>
          </p:nvSpPr>
          <p:spPr>
            <a:xfrm>
              <a:off x="6324600" y="2907268"/>
              <a:ext cx="1506310" cy="369332"/>
            </a:xfrm>
            <a:prstGeom prst="rect">
              <a:avLst/>
            </a:prstGeom>
            <a:solidFill>
              <a:srgbClr val="FFFF00"/>
            </a:solidFill>
          </p:spPr>
          <p:txBody>
            <a:bodyPr wrap="none" rtlCol="0">
              <a:spAutoFit/>
            </a:bodyPr>
            <a:lstStyle/>
            <a:p>
              <a:r>
                <a:rPr lang="en-US" b="1" dirty="0" smtClean="0">
                  <a:solidFill>
                    <a:srgbClr val="C00000"/>
                  </a:solidFill>
                </a:rPr>
                <a:t>SAGANA Nuts</a:t>
              </a:r>
              <a:endParaRPr lang="en-IN" b="1" dirty="0">
                <a:solidFill>
                  <a:srgbClr val="C00000"/>
                </a:solidFill>
              </a:endParaRPr>
            </a:p>
          </p:txBody>
        </p:sp>
        <p:sp>
          <p:nvSpPr>
            <p:cNvPr id="9" name="TextBox 8"/>
            <p:cNvSpPr txBox="1"/>
            <p:nvPr/>
          </p:nvSpPr>
          <p:spPr>
            <a:xfrm>
              <a:off x="3121395" y="5410200"/>
              <a:ext cx="1984005" cy="923330"/>
            </a:xfrm>
            <a:prstGeom prst="rect">
              <a:avLst/>
            </a:prstGeom>
            <a:solidFill>
              <a:srgbClr val="FFFF00"/>
            </a:solidFill>
            <a:ln>
              <a:solidFill>
                <a:srgbClr val="FFFF00"/>
              </a:solidFill>
            </a:ln>
          </p:spPr>
          <p:txBody>
            <a:bodyPr wrap="none" rtlCol="0">
              <a:spAutoFit/>
            </a:bodyPr>
            <a:lstStyle/>
            <a:p>
              <a:pPr algn="ctr"/>
              <a:r>
                <a:rPr lang="en-US" b="1" dirty="0" smtClean="0">
                  <a:solidFill>
                    <a:srgbClr val="C00000"/>
                  </a:solidFill>
                </a:rPr>
                <a:t>Double SS ferrules </a:t>
              </a:r>
            </a:p>
            <a:p>
              <a:pPr algn="ctr"/>
              <a:r>
                <a:rPr lang="en-US" b="1" dirty="0" smtClean="0">
                  <a:solidFill>
                    <a:srgbClr val="C00000"/>
                  </a:solidFill>
                </a:rPr>
                <a:t>from ROTAREX</a:t>
              </a:r>
            </a:p>
            <a:p>
              <a:pPr algn="ctr"/>
              <a:r>
                <a:rPr lang="en-US" b="1" dirty="0" smtClean="0">
                  <a:solidFill>
                    <a:srgbClr val="C00000"/>
                  </a:solidFill>
                </a:rPr>
                <a:t>“crimped”</a:t>
              </a:r>
              <a:endParaRPr lang="en-IN" b="1" dirty="0">
                <a:solidFill>
                  <a:srgbClr val="C00000"/>
                </a:solidFill>
              </a:endParaRPr>
            </a:p>
          </p:txBody>
        </p:sp>
        <p:sp>
          <p:nvSpPr>
            <p:cNvPr id="10" name="TextBox 9"/>
            <p:cNvSpPr txBox="1"/>
            <p:nvPr/>
          </p:nvSpPr>
          <p:spPr>
            <a:xfrm>
              <a:off x="5943600" y="5410200"/>
              <a:ext cx="2328393" cy="923330"/>
            </a:xfrm>
            <a:prstGeom prst="rect">
              <a:avLst/>
            </a:prstGeom>
            <a:solidFill>
              <a:srgbClr val="FFFF00"/>
            </a:solidFill>
            <a:ln>
              <a:solidFill>
                <a:srgbClr val="FFFF00"/>
              </a:solidFill>
            </a:ln>
          </p:spPr>
          <p:txBody>
            <a:bodyPr wrap="none" rtlCol="0">
              <a:spAutoFit/>
            </a:bodyPr>
            <a:lstStyle/>
            <a:p>
              <a:pPr algn="ctr"/>
              <a:r>
                <a:rPr lang="en-US" b="1" dirty="0" smtClean="0">
                  <a:solidFill>
                    <a:srgbClr val="C00000"/>
                  </a:solidFill>
                </a:rPr>
                <a:t>Double Brass ferrules, </a:t>
              </a:r>
            </a:p>
            <a:p>
              <a:pPr algn="ctr"/>
              <a:r>
                <a:rPr lang="en-US" b="1" dirty="0" smtClean="0">
                  <a:solidFill>
                    <a:srgbClr val="C00000"/>
                  </a:solidFill>
                </a:rPr>
                <a:t>on the other side</a:t>
              </a:r>
            </a:p>
            <a:p>
              <a:pPr algn="ctr"/>
              <a:r>
                <a:rPr lang="en-US" b="1" dirty="0" smtClean="0">
                  <a:solidFill>
                    <a:srgbClr val="C00000"/>
                  </a:solidFill>
                </a:rPr>
                <a:t>“not crimped”</a:t>
              </a:r>
              <a:endParaRPr lang="en-IN" b="1" dirty="0">
                <a:solidFill>
                  <a:srgbClr val="C00000"/>
                </a:solidFill>
              </a:endParaRPr>
            </a:p>
          </p:txBody>
        </p:sp>
        <p:cxnSp>
          <p:nvCxnSpPr>
            <p:cNvPr id="12" name="Straight Arrow Connector 11"/>
            <p:cNvCxnSpPr>
              <a:stCxn id="8" idx="2"/>
            </p:cNvCxnSpPr>
            <p:nvPr/>
          </p:nvCxnSpPr>
          <p:spPr>
            <a:xfrm>
              <a:off x="7077755" y="3276600"/>
              <a:ext cx="237445" cy="9144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 idx="2"/>
            </p:cNvCxnSpPr>
            <p:nvPr/>
          </p:nvCxnSpPr>
          <p:spPr>
            <a:xfrm flipH="1">
              <a:off x="3886200" y="3276600"/>
              <a:ext cx="3191555" cy="83820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0"/>
            </p:cNvCxnSpPr>
            <p:nvPr/>
          </p:nvCxnSpPr>
          <p:spPr>
            <a:xfrm flipH="1" flipV="1">
              <a:off x="6248400" y="1981200"/>
              <a:ext cx="829355" cy="92606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8" idx="0"/>
            </p:cNvCxnSpPr>
            <p:nvPr/>
          </p:nvCxnSpPr>
          <p:spPr>
            <a:xfrm flipH="1" flipV="1">
              <a:off x="5181600" y="1981200"/>
              <a:ext cx="1896155" cy="92606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191000" y="4648200"/>
              <a:ext cx="76200" cy="762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6934200" y="4648200"/>
              <a:ext cx="0" cy="762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6705600" y="4648200"/>
              <a:ext cx="228600" cy="762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4191000" y="4648200"/>
              <a:ext cx="228600" cy="762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0" name="Date Placeholder 7"/>
          <p:cNvSpPr>
            <a:spLocks noGrp="1"/>
          </p:cNvSpPr>
          <p:nvPr>
            <p:ph type="dt" sz="half" idx="10"/>
          </p:nvPr>
        </p:nvSpPr>
        <p:spPr>
          <a:xfrm>
            <a:off x="457200" y="6356350"/>
            <a:ext cx="2133600" cy="365125"/>
          </a:xfrm>
        </p:spPr>
        <p:txBody>
          <a:bodyPr/>
          <a:lstStyle/>
          <a:p>
            <a:r>
              <a:rPr lang="en-US" sz="1400" b="1" smtClean="0">
                <a:solidFill>
                  <a:srgbClr val="003300"/>
                </a:solidFill>
              </a:rPr>
              <a:t>L. M. Pant</a:t>
            </a:r>
            <a:endParaRPr lang="en-IN" sz="1400" b="1">
              <a:solidFill>
                <a:srgbClr val="003300"/>
              </a:solidFill>
            </a:endParaRPr>
          </a:p>
        </p:txBody>
      </p:sp>
      <p:sp>
        <p:nvSpPr>
          <p:cNvPr id="22" name="Slide Number Placeholder 8"/>
          <p:cNvSpPr>
            <a:spLocks noGrp="1"/>
          </p:cNvSpPr>
          <p:nvPr>
            <p:ph type="sldNum" sz="quarter" idx="12"/>
          </p:nvPr>
        </p:nvSpPr>
        <p:spPr>
          <a:xfrm>
            <a:off x="6553200" y="6356350"/>
            <a:ext cx="2133600" cy="365125"/>
          </a:xfrm>
        </p:spPr>
        <p:txBody>
          <a:bodyPr/>
          <a:lstStyle/>
          <a:p>
            <a:fld id="{918CB686-FFCB-4C86-B9F6-4741350E6E79}" type="slidenum">
              <a:rPr lang="en-IN" sz="1400" b="1" smtClean="0">
                <a:solidFill>
                  <a:srgbClr val="003300"/>
                </a:solidFill>
              </a:rPr>
              <a:pPr/>
              <a:t>9</a:t>
            </a:fld>
            <a:endParaRPr lang="en-IN" sz="1400" b="1">
              <a:solidFill>
                <a:srgbClr val="003300"/>
              </a:solidFill>
            </a:endParaRPr>
          </a:p>
        </p:txBody>
      </p:sp>
      <p:sp>
        <p:nvSpPr>
          <p:cNvPr id="23" name="Footer Placeholder 9"/>
          <p:cNvSpPr>
            <a:spLocks noGrp="1"/>
          </p:cNvSpPr>
          <p:nvPr>
            <p:ph type="ftr" sz="quarter" idx="11"/>
          </p:nvPr>
        </p:nvSpPr>
        <p:spPr>
          <a:xfrm>
            <a:off x="3124200" y="6383734"/>
            <a:ext cx="3536032" cy="357634"/>
          </a:xfrm>
        </p:spPr>
        <p:txBody>
          <a:bodyPr/>
          <a:lstStyle/>
          <a:p>
            <a:r>
              <a:rPr lang="en-IN" sz="1400" b="1" smtClean="0">
                <a:solidFill>
                  <a:srgbClr val="003300"/>
                </a:solidFill>
              </a:rPr>
              <a:t>RE Workshop, 19/11/12</a:t>
            </a:r>
            <a:endParaRPr lang="en-IN" sz="1400" b="1" dirty="0">
              <a:solidFill>
                <a:srgbClr val="0033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7449</TotalTime>
  <Words>1075</Words>
  <Application>Microsoft Office PowerPoint</Application>
  <PresentationFormat>On-screen Show (4:3)</PresentationFormat>
  <Paragraphs>422</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LMPant</dc:creator>
  <cp:lastModifiedBy>LMPant</cp:lastModifiedBy>
  <cp:revision>310</cp:revision>
  <dcterms:created xsi:type="dcterms:W3CDTF">2011-12-10T12:19:50Z</dcterms:created>
  <dcterms:modified xsi:type="dcterms:W3CDTF">2012-11-11T17:48:35Z</dcterms:modified>
</cp:coreProperties>
</file>