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57" r:id="rId4"/>
    <p:sldId id="263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1158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5715529308836396"/>
          <c:y val="5.1400554097404488E-2"/>
          <c:w val="0.64062292213473315"/>
          <c:h val="0.91108778069407992"/>
        </c:manualLayout>
      </c:layout>
      <c:scatterChart>
        <c:scatterStyle val="lineMarker"/>
        <c:varyColors val="0"/>
        <c:ser>
          <c:idx val="0"/>
          <c:order val="0"/>
          <c:tx>
            <c:v>SM #</c:v>
          </c:tx>
          <c:spPr>
            <a:ln w="28575">
              <a:noFill/>
            </a:ln>
          </c:spPr>
          <c:xVal>
            <c:strRef>
              <c:f>Sheet1!$C$6:$C$12</c:f>
              <c:strCache>
                <c:ptCount val="7"/>
                <c:pt idx="0">
                  <c:v>SM002</c:v>
                </c:pt>
                <c:pt idx="1">
                  <c:v>SM003</c:v>
                </c:pt>
                <c:pt idx="2">
                  <c:v>SM004</c:v>
                </c:pt>
                <c:pt idx="3">
                  <c:v>SM005</c:v>
                </c:pt>
                <c:pt idx="4">
                  <c:v>SM006</c:v>
                </c:pt>
                <c:pt idx="5">
                  <c:v>SM007</c:v>
                </c:pt>
                <c:pt idx="6">
                  <c:v>SM008</c:v>
                </c:pt>
              </c:strCache>
            </c:strRef>
          </c:xVal>
          <c:yVal>
            <c:numRef>
              <c:f>Sheet1!$D$6:$D$12</c:f>
              <c:numCache>
                <c:formatCode>0.00E+00</c:formatCode>
                <c:ptCount val="7"/>
                <c:pt idx="0">
                  <c:v>3.5E-4</c:v>
                </c:pt>
                <c:pt idx="1">
                  <c:v>5.4999999999999997E-3</c:v>
                </c:pt>
                <c:pt idx="2">
                  <c:v>1.26E-5</c:v>
                </c:pt>
                <c:pt idx="3">
                  <c:v>1.5799999999999999E-4</c:v>
                </c:pt>
                <c:pt idx="4">
                  <c:v>1.02E-4</c:v>
                </c:pt>
                <c:pt idx="5">
                  <c:v>3.1700000000000001E-4</c:v>
                </c:pt>
                <c:pt idx="6">
                  <c:v>1.2500000000000001E-2</c:v>
                </c:pt>
              </c:numCache>
            </c:numRef>
          </c:yVal>
          <c:smooth val="0"/>
        </c:ser>
        <c:ser>
          <c:idx val="1"/>
          <c:order val="1"/>
          <c:tx>
            <c:v>CMS Limit</c:v>
          </c:tx>
          <c:spPr>
            <a:ln w="28575">
              <a:noFill/>
            </a:ln>
          </c:spPr>
          <c:xVal>
            <c:strRef>
              <c:f>Sheet1!$C$5</c:f>
              <c:strCache>
                <c:ptCount val="1"/>
                <c:pt idx="0">
                  <c:v>CMS Limit</c:v>
                </c:pt>
              </c:strCache>
            </c:strRef>
          </c:xVal>
          <c:yVal>
            <c:numRef>
              <c:f>Sheet1!$D$5</c:f>
              <c:numCache>
                <c:formatCode>0.00E+00</c:formatCode>
                <c:ptCount val="1"/>
                <c:pt idx="0">
                  <c:v>5.0000000000000001E-4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9379968"/>
        <c:axId val="89422848"/>
      </c:scatterChart>
      <c:valAx>
        <c:axId val="89379968"/>
        <c:scaling>
          <c:orientation val="minMax"/>
        </c:scaling>
        <c:delete val="0"/>
        <c:axPos val="b"/>
        <c:majorTickMark val="out"/>
        <c:minorTickMark val="none"/>
        <c:tickLblPos val="nextTo"/>
        <c:crossAx val="89422848"/>
        <c:crosses val="autoZero"/>
        <c:crossBetween val="midCat"/>
      </c:valAx>
      <c:valAx>
        <c:axId val="89422848"/>
        <c:scaling>
          <c:logBase val="10"/>
          <c:orientation val="minMax"/>
        </c:scaling>
        <c:delete val="0"/>
        <c:axPos val="l"/>
        <c:majorGridlines/>
        <c:numFmt formatCode="0.00E+00" sourceLinked="1"/>
        <c:majorTickMark val="out"/>
        <c:minorTickMark val="none"/>
        <c:tickLblPos val="nextTo"/>
        <c:crossAx val="89379968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83815310586176728"/>
          <c:y val="0.19406058617672792"/>
          <c:w val="0.16070734908136483"/>
          <c:h val="0.16743438320209975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Sheet1!$C$6:$C$12</c:f>
              <c:strCache>
                <c:ptCount val="7"/>
                <c:pt idx="0">
                  <c:v>SM002</c:v>
                </c:pt>
                <c:pt idx="1">
                  <c:v>SM003</c:v>
                </c:pt>
                <c:pt idx="2">
                  <c:v>SM004</c:v>
                </c:pt>
                <c:pt idx="3">
                  <c:v>SM005</c:v>
                </c:pt>
                <c:pt idx="4">
                  <c:v>SM006</c:v>
                </c:pt>
                <c:pt idx="5">
                  <c:v>SM007</c:v>
                </c:pt>
                <c:pt idx="6">
                  <c:v>SM008</c:v>
                </c:pt>
              </c:strCache>
            </c:strRef>
          </c:cat>
          <c:val>
            <c:numRef>
              <c:f>Sheet1!$D$6:$D$12</c:f>
              <c:numCache>
                <c:formatCode>0.00E+00</c:formatCode>
                <c:ptCount val="7"/>
                <c:pt idx="0">
                  <c:v>3.5E-4</c:v>
                </c:pt>
                <c:pt idx="1">
                  <c:v>5.4999999999999997E-3</c:v>
                </c:pt>
                <c:pt idx="2">
                  <c:v>1.26E-5</c:v>
                </c:pt>
                <c:pt idx="3">
                  <c:v>1.5799999999999999E-4</c:v>
                </c:pt>
                <c:pt idx="4">
                  <c:v>1.02E-4</c:v>
                </c:pt>
                <c:pt idx="5">
                  <c:v>3.1700000000000001E-4</c:v>
                </c:pt>
                <c:pt idx="6">
                  <c:v>1.2500000000000001E-2</c:v>
                </c:pt>
              </c:numCache>
            </c:numRef>
          </c:val>
        </c:ser>
        <c:ser>
          <c:idx val="1"/>
          <c:order val="1"/>
          <c:tx>
            <c:v>CMS Limit</c:v>
          </c:tx>
          <c:invertIfNegative val="0"/>
          <c:val>
            <c:numRef>
              <c:f>Sheet1!$D$5</c:f>
              <c:numCache>
                <c:formatCode>0.00E+00</c:formatCode>
                <c:ptCount val="1"/>
                <c:pt idx="0">
                  <c:v>5.0000000000000001E-4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3992576"/>
        <c:axId val="63994112"/>
      </c:barChart>
      <c:catAx>
        <c:axId val="63992576"/>
        <c:scaling>
          <c:orientation val="minMax"/>
        </c:scaling>
        <c:delete val="0"/>
        <c:axPos val="b"/>
        <c:majorTickMark val="out"/>
        <c:minorTickMark val="none"/>
        <c:tickLblPos val="nextTo"/>
        <c:crossAx val="63994112"/>
        <c:crosses val="autoZero"/>
        <c:auto val="1"/>
        <c:lblAlgn val="ctr"/>
        <c:lblOffset val="100"/>
        <c:noMultiLvlLbl val="0"/>
      </c:catAx>
      <c:valAx>
        <c:axId val="63994112"/>
        <c:scaling>
          <c:logBase val="10"/>
          <c:orientation val="minMax"/>
        </c:scaling>
        <c:delete val="0"/>
        <c:axPos val="l"/>
        <c:majorGridlines/>
        <c:numFmt formatCode="0.00E+00" sourceLinked="1"/>
        <c:majorTickMark val="out"/>
        <c:minorTickMark val="none"/>
        <c:tickLblPos val="nextTo"/>
        <c:crossAx val="6399257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B781D-DAF5-42CF-829B-1D19E9586C79}" type="datetimeFigureOut">
              <a:rPr lang="en-GB" smtClean="0"/>
              <a:pPr/>
              <a:t>25/06/2013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09F2D-65A6-4DB6-AF40-9B62243EB9F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1154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B781D-DAF5-42CF-829B-1D19E9586C79}" type="datetimeFigureOut">
              <a:rPr lang="en-GB" smtClean="0"/>
              <a:pPr/>
              <a:t>25/06/2013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09F2D-65A6-4DB6-AF40-9B62243EB9F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4665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B781D-DAF5-42CF-829B-1D19E9586C79}" type="datetimeFigureOut">
              <a:rPr lang="en-GB" smtClean="0"/>
              <a:pPr/>
              <a:t>25/06/2013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09F2D-65A6-4DB6-AF40-9B62243EB9F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8411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B781D-DAF5-42CF-829B-1D19E9586C79}" type="datetimeFigureOut">
              <a:rPr lang="en-GB" smtClean="0"/>
              <a:pPr/>
              <a:t>25/06/2013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09F2D-65A6-4DB6-AF40-9B62243EB9F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8455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B781D-DAF5-42CF-829B-1D19E9586C79}" type="datetimeFigureOut">
              <a:rPr lang="en-GB" smtClean="0"/>
              <a:pPr/>
              <a:t>25/06/2013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09F2D-65A6-4DB6-AF40-9B62243EB9F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0101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B781D-DAF5-42CF-829B-1D19E9586C79}" type="datetimeFigureOut">
              <a:rPr lang="en-GB" smtClean="0"/>
              <a:pPr/>
              <a:t>25/06/2013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09F2D-65A6-4DB6-AF40-9B62243EB9F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4978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B781D-DAF5-42CF-829B-1D19E9586C79}" type="datetimeFigureOut">
              <a:rPr lang="en-GB" smtClean="0"/>
              <a:pPr/>
              <a:t>25/06/2013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09F2D-65A6-4DB6-AF40-9B62243EB9F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620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B781D-DAF5-42CF-829B-1D19E9586C79}" type="datetimeFigureOut">
              <a:rPr lang="en-GB" smtClean="0"/>
              <a:pPr/>
              <a:t>25/06/2013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09F2D-65A6-4DB6-AF40-9B62243EB9F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164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B781D-DAF5-42CF-829B-1D19E9586C79}" type="datetimeFigureOut">
              <a:rPr lang="en-GB" smtClean="0"/>
              <a:pPr/>
              <a:t>25/06/2013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09F2D-65A6-4DB6-AF40-9B62243EB9F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1397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B781D-DAF5-42CF-829B-1D19E9586C79}" type="datetimeFigureOut">
              <a:rPr lang="en-GB" smtClean="0"/>
              <a:pPr/>
              <a:t>25/06/2013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09F2D-65A6-4DB6-AF40-9B62243EB9F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4620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B781D-DAF5-42CF-829B-1D19E9586C79}" type="datetimeFigureOut">
              <a:rPr lang="en-GB" smtClean="0"/>
              <a:pPr/>
              <a:t>25/06/2013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09F2D-65A6-4DB6-AF40-9B62243EB9F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4867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B781D-DAF5-42CF-829B-1D19E9586C79}" type="datetimeFigureOut">
              <a:rPr lang="en-GB" smtClean="0"/>
              <a:pPr/>
              <a:t>25/06/2013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F09F2D-65A6-4DB6-AF40-9B62243EB9F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3346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Leak Tests conditions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Summer has come and we are under a steel un-insulated roof. Giving rapid temp changes through IR transfer both at day &amp; night.</a:t>
            </a:r>
          </a:p>
          <a:p>
            <a:endParaRPr lang="en-GB" dirty="0"/>
          </a:p>
        </p:txBody>
      </p:sp>
      <p:pic>
        <p:nvPicPr>
          <p:cNvPr id="2050" name="Picture 2" descr="G:\Workspaces\c\cmsrpcforward\ChamberProduction\QC\Cooling90424May2013withTEMPSM002V001\SM002\24may2013smoo2v001.bm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649" y="2276872"/>
            <a:ext cx="7136223" cy="4154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>
            <a:off x="2411760" y="3140968"/>
            <a:ext cx="1080120" cy="0"/>
          </a:xfrm>
          <a:prstGeom prst="straightConnector1">
            <a:avLst/>
          </a:prstGeom>
          <a:ln w="31750">
            <a:solidFill>
              <a:srgbClr val="FF000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627784" y="270892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 Day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3272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31224" cy="77809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Results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196752"/>
            <a:ext cx="8229600" cy="4525963"/>
          </a:xfrm>
        </p:spPr>
        <p:txBody>
          <a:bodyPr>
            <a:normAutofit/>
          </a:bodyPr>
          <a:lstStyle/>
          <a:p>
            <a:r>
              <a:rPr lang="en-US" sz="1800" dirty="0" smtClean="0"/>
              <a:t>SM002		3.5E-04	[</a:t>
            </a:r>
            <a:r>
              <a:rPr lang="en-US" sz="1800" dirty="0" err="1" smtClean="0"/>
              <a:t>mbar.l</a:t>
            </a:r>
            <a:r>
              <a:rPr lang="en-US" sz="1800" dirty="0" smtClean="0"/>
              <a:t>/s]</a:t>
            </a:r>
          </a:p>
          <a:p>
            <a:r>
              <a:rPr lang="en-US" sz="1800" dirty="0" smtClean="0"/>
              <a:t>SM003		5.5E-03	[</a:t>
            </a:r>
            <a:r>
              <a:rPr lang="en-US" sz="1800" dirty="0" err="1" smtClean="0"/>
              <a:t>mbar.l</a:t>
            </a:r>
            <a:r>
              <a:rPr lang="en-US" sz="1800" dirty="0" smtClean="0"/>
              <a:t>/s]</a:t>
            </a:r>
          </a:p>
          <a:p>
            <a:r>
              <a:rPr lang="en-US" sz="1800" dirty="0" smtClean="0"/>
              <a:t>SM004		1.26E-05</a:t>
            </a:r>
            <a:r>
              <a:rPr lang="en-US" sz="1800" dirty="0"/>
              <a:t>	[</a:t>
            </a:r>
            <a:r>
              <a:rPr lang="en-US" sz="1800" dirty="0" err="1"/>
              <a:t>mbar.l</a:t>
            </a:r>
            <a:r>
              <a:rPr lang="en-US" sz="1800" dirty="0"/>
              <a:t>/s</a:t>
            </a:r>
            <a:r>
              <a:rPr lang="en-US" sz="1800" dirty="0" smtClean="0"/>
              <a:t>]</a:t>
            </a:r>
          </a:p>
          <a:p>
            <a:r>
              <a:rPr lang="en-US" sz="1800" dirty="0" smtClean="0"/>
              <a:t>SM005		</a:t>
            </a:r>
            <a:r>
              <a:rPr lang="en-US" sz="1800" dirty="0" smtClean="0"/>
              <a:t>1.58</a:t>
            </a:r>
            <a:r>
              <a:rPr lang="en-US" sz="1800" dirty="0" smtClean="0"/>
              <a:t>E-04   </a:t>
            </a:r>
            <a:r>
              <a:rPr lang="en-US" sz="1800" dirty="0" smtClean="0"/>
              <a:t>“U” changed </a:t>
            </a:r>
          </a:p>
          <a:p>
            <a:r>
              <a:rPr lang="en-US" sz="1800" dirty="0" smtClean="0"/>
              <a:t>SM006		</a:t>
            </a:r>
            <a:r>
              <a:rPr lang="en-US" sz="1800" dirty="0" smtClean="0"/>
              <a:t>1.02</a:t>
            </a:r>
            <a:r>
              <a:rPr lang="en-US" sz="1800" dirty="0" smtClean="0"/>
              <a:t>E-04 </a:t>
            </a:r>
            <a:r>
              <a:rPr lang="en-US" sz="1800" dirty="0" smtClean="0"/>
              <a:t>	</a:t>
            </a:r>
            <a:r>
              <a:rPr lang="en-US" sz="1800" dirty="0"/>
              <a:t>[</a:t>
            </a:r>
            <a:r>
              <a:rPr lang="en-US" sz="1800" dirty="0" err="1"/>
              <a:t>mbar.l</a:t>
            </a:r>
            <a:r>
              <a:rPr lang="en-US" sz="1800" dirty="0"/>
              <a:t>/s</a:t>
            </a:r>
            <a:r>
              <a:rPr lang="en-US" sz="1800" dirty="0" smtClean="0"/>
              <a:t>]</a:t>
            </a:r>
          </a:p>
          <a:p>
            <a:r>
              <a:rPr lang="en-US" sz="1800" dirty="0" smtClean="0"/>
              <a:t>SM007		</a:t>
            </a:r>
            <a:r>
              <a:rPr lang="en-US" sz="1800" dirty="0" smtClean="0"/>
              <a:t>3.17</a:t>
            </a:r>
            <a:r>
              <a:rPr lang="en-US" sz="1800" dirty="0" smtClean="0"/>
              <a:t>E-04 </a:t>
            </a:r>
            <a:r>
              <a:rPr lang="en-US" sz="1800" dirty="0"/>
              <a:t>	[</a:t>
            </a:r>
            <a:r>
              <a:rPr lang="en-US" sz="1800" dirty="0" err="1"/>
              <a:t>mbar.l</a:t>
            </a:r>
            <a:r>
              <a:rPr lang="en-US" sz="1800" dirty="0"/>
              <a:t>/s</a:t>
            </a:r>
            <a:r>
              <a:rPr lang="en-US" sz="1800" dirty="0" smtClean="0"/>
              <a:t>] </a:t>
            </a:r>
          </a:p>
          <a:p>
            <a:r>
              <a:rPr lang="en-US" sz="1800" dirty="0" smtClean="0"/>
              <a:t>SM008		1.25E-02</a:t>
            </a:r>
            <a:r>
              <a:rPr lang="en-US" sz="1800" dirty="0"/>
              <a:t>	</a:t>
            </a:r>
            <a:r>
              <a:rPr lang="en-US" sz="1800" dirty="0" smtClean="0"/>
              <a:t>[</a:t>
            </a:r>
            <a:r>
              <a:rPr lang="en-US" sz="1800" dirty="0" err="1" smtClean="0"/>
              <a:t>mbar.l</a:t>
            </a:r>
            <a:r>
              <a:rPr lang="en-US" sz="1800" dirty="0" smtClean="0"/>
              <a:t>/s]Needs rework</a:t>
            </a:r>
            <a:endParaRPr lang="en-US" sz="1800" dirty="0" smtClean="0"/>
          </a:p>
          <a:p>
            <a:pPr>
              <a:buNone/>
            </a:pPr>
            <a:endParaRPr lang="en-GB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4098707"/>
              </p:ext>
            </p:extLst>
          </p:nvPr>
        </p:nvGraphicFramePr>
        <p:xfrm>
          <a:off x="2123728" y="3573016"/>
          <a:ext cx="4896544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9" name="Straight Connector 8"/>
          <p:cNvCxnSpPr/>
          <p:nvPr/>
        </p:nvCxnSpPr>
        <p:spPr>
          <a:xfrm>
            <a:off x="2883918" y="5487755"/>
            <a:ext cx="3024336" cy="0"/>
          </a:xfrm>
          <a:prstGeom prst="line">
            <a:avLst/>
          </a:prstGeom>
          <a:ln w="349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0411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Correct assembly &amp; tightening</a:t>
            </a:r>
            <a:endParaRPr lang="en-GB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628800"/>
            <a:ext cx="3200677" cy="1908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484784"/>
            <a:ext cx="3035829" cy="227687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75656" y="4365105"/>
            <a:ext cx="6624736" cy="2088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All Ferrules will be verified for presence and orientation.</a:t>
            </a:r>
          </a:p>
          <a:p>
            <a:endParaRPr lang="en-US" dirty="0" smtClean="0"/>
          </a:p>
          <a:p>
            <a:r>
              <a:rPr lang="en-US" dirty="0" smtClean="0"/>
              <a:t>All of the locknuts x4/</a:t>
            </a:r>
            <a:r>
              <a:rPr lang="en-US" dirty="0" err="1" smtClean="0"/>
              <a:t>ch</a:t>
            </a:r>
            <a:r>
              <a:rPr lang="en-US" dirty="0" smtClean="0"/>
              <a:t> and all nuts x8  must be checked at each step of </a:t>
            </a:r>
            <a:r>
              <a:rPr lang="en-US" dirty="0" smtClean="0"/>
              <a:t>assembly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correct tools must be used, 17mm and no adjustable spanners, as the jaws are too wide.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6828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GB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The conditions in 904 during summer are not excellent, IR from the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 un-insulated steel roof.</a:t>
            </a:r>
          </a:p>
          <a:p>
            <a:r>
              <a:rPr lang="en-US" sz="2000" dirty="0" smtClean="0"/>
              <a:t>Cooling Jig works. </a:t>
            </a:r>
          </a:p>
          <a:p>
            <a:r>
              <a:rPr lang="en-US" sz="2000" dirty="0"/>
              <a:t>T</a:t>
            </a:r>
            <a:r>
              <a:rPr lang="en-US" sz="2000" dirty="0" smtClean="0"/>
              <a:t>emplate </a:t>
            </a:r>
            <a:r>
              <a:rPr lang="en-US" sz="2000" dirty="0" smtClean="0"/>
              <a:t>for the calculation of leak </a:t>
            </a:r>
            <a:r>
              <a:rPr lang="en-US" sz="2000" dirty="0" smtClean="0"/>
              <a:t>rate almost ready.</a:t>
            </a:r>
            <a:endParaRPr lang="en-US" sz="2000" dirty="0" smtClean="0"/>
          </a:p>
          <a:p>
            <a:r>
              <a:rPr lang="en-US" sz="2000" dirty="0" smtClean="0"/>
              <a:t>The chambers are not ready for SM assembly.</a:t>
            </a:r>
          </a:p>
          <a:p>
            <a:r>
              <a:rPr lang="en-US" sz="2000" dirty="0" smtClean="0"/>
              <a:t>The “U” &amp; “C” pipes are giving problems for the SM assembly as shown by  the leak test</a:t>
            </a:r>
            <a:r>
              <a:rPr lang="en-US" sz="2000" dirty="0" smtClean="0"/>
              <a:t>. No clear evidence  is visible. </a:t>
            </a:r>
          </a:p>
          <a:p>
            <a:r>
              <a:rPr lang="en-US" sz="2000" dirty="0" smtClean="0"/>
              <a:t>Correct assembly technique is essential, There are 24 points to control during SM assembly.</a:t>
            </a:r>
          </a:p>
          <a:p>
            <a:r>
              <a:rPr lang="en-US" sz="2000" dirty="0" smtClean="0"/>
              <a:t>Re check doubtful cases in QC4 lab ?</a:t>
            </a:r>
            <a:endParaRPr lang="en-US" sz="2000" dirty="0" smtClean="0"/>
          </a:p>
          <a:p>
            <a:endParaRPr lang="en-US" sz="2000" dirty="0" smtClean="0"/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973721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Curious log plot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697989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372381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1795</TotalTime>
  <Words>100</Words>
  <Application>Microsoft Office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Leak Tests conditions</vt:lpstr>
      <vt:lpstr>Results</vt:lpstr>
      <vt:lpstr>Correct assembly &amp; tightening</vt:lpstr>
      <vt:lpstr>Conclusions</vt:lpstr>
      <vt:lpstr>Curious log plot</vt:lpstr>
    </vt:vector>
  </TitlesOfParts>
  <Company>CERN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Leak test up date</dc:title>
  <dc:creator>Ian Crotty</dc:creator>
  <cp:lastModifiedBy>Ian Crotty</cp:lastModifiedBy>
  <cp:revision>42</cp:revision>
  <dcterms:created xsi:type="dcterms:W3CDTF">2013-06-17T10:09:07Z</dcterms:created>
  <dcterms:modified xsi:type="dcterms:W3CDTF">2013-06-25T09:03:46Z</dcterms:modified>
</cp:coreProperties>
</file>