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ppt/theme/themeOverride2.xml" ContentType="application/vnd.openxmlformats-officedocument.themeOverride+xml"/>
  <Override PartName="/ppt/drawings/drawing2.xml" ContentType="application/vnd.openxmlformats-officedocument.drawingml.chartshapes+xml"/>
  <Override PartName="/ppt/charts/chart3.xml" ContentType="application/vnd.openxmlformats-officedocument.drawingml.chart+xml"/>
  <Override PartName="/ppt/theme/themeOverride3.xml" ContentType="application/vnd.openxmlformats-officedocument.themeOverride+xml"/>
  <Override PartName="/ppt/charts/chart4.xml" ContentType="application/vnd.openxmlformats-officedocument.drawingml.chart+xml"/>
  <Override PartName="/ppt/theme/themeOverride4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5" r:id="rId3"/>
    <p:sldId id="258" r:id="rId4"/>
    <p:sldId id="257" r:id="rId5"/>
    <p:sldId id="259" r:id="rId6"/>
    <p:sldId id="260" r:id="rId7"/>
    <p:sldId id="262" r:id="rId8"/>
    <p:sldId id="263" r:id="rId9"/>
    <p:sldId id="261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062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1.xml"/><Relationship Id="rId2" Type="http://schemas.openxmlformats.org/officeDocument/2006/relationships/package" Target="../embeddings/Microsoft_Excel_Worksheet1.xlsx"/><Relationship Id="rId1" Type="http://schemas.openxmlformats.org/officeDocument/2006/relationships/themeOverride" Target="../theme/themeOverrid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2.xml"/><Relationship Id="rId2" Type="http://schemas.openxmlformats.org/officeDocument/2006/relationships/package" Target="../embeddings/Microsoft_Excel_Worksheet2.xlsx"/><Relationship Id="rId1" Type="http://schemas.openxmlformats.org/officeDocument/2006/relationships/themeOverride" Target="../theme/themeOverride2.xml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3.xlsx"/><Relationship Id="rId1" Type="http://schemas.openxmlformats.org/officeDocument/2006/relationships/themeOverride" Target="../theme/themeOverride3.xml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4.xlsx"/><Relationship Id="rId1" Type="http://schemas.openxmlformats.org/officeDocument/2006/relationships/themeOverride" Target="../theme/themeOverride4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v>Leak Rates Ref</c:v>
          </c:tx>
          <c:invertIfNegative val="0"/>
          <c:val>
            <c:numRef>
              <c:f>Sheet1!$K$3:$K$13</c:f>
              <c:numCache>
                <c:formatCode>0.00E+00</c:formatCode>
                <c:ptCount val="11"/>
                <c:pt idx="0">
                  <c:v>3.1046666418503696E-4</c:v>
                </c:pt>
                <c:pt idx="1">
                  <c:v>8.5220737080529791E-5</c:v>
                </c:pt>
                <c:pt idx="2">
                  <c:v>1.2715660190015888E-4</c:v>
                </c:pt>
                <c:pt idx="3">
                  <c:v>1.799437284850695E-3</c:v>
                </c:pt>
                <c:pt idx="4">
                  <c:v>1.2491195132253744E-4</c:v>
                </c:pt>
                <c:pt idx="5">
                  <c:v>7.763230073943412E-5</c:v>
                </c:pt>
                <c:pt idx="6">
                  <c:v>4.8081753483244133E-4</c:v>
                </c:pt>
                <c:pt idx="7">
                  <c:v>7.3507687218400927E-6</c:v>
                </c:pt>
                <c:pt idx="8">
                  <c:v>8.6084936780257029E-5</c:v>
                </c:pt>
                <c:pt idx="9">
                  <c:v>9.1558614742065934E-5</c:v>
                </c:pt>
                <c:pt idx="10">
                  <c:v>1.194579028216506E-4</c:v>
                </c:pt>
              </c:numCache>
            </c:numRef>
          </c:val>
        </c:ser>
        <c:ser>
          <c:idx val="1"/>
          <c:order val="1"/>
          <c:tx>
            <c:v>Short test</c:v>
          </c:tx>
          <c:invertIfNegative val="0"/>
          <c:val>
            <c:numRef>
              <c:f>Sheet1!$K$14</c:f>
              <c:numCache>
                <c:formatCode>0.00E+00</c:formatCode>
                <c:ptCount val="1"/>
                <c:pt idx="0">
                  <c:v>1.7241941559224736E-2</c:v>
                </c:pt>
              </c:numCache>
            </c:numRef>
          </c:val>
        </c:ser>
        <c:ser>
          <c:idx val="2"/>
          <c:order val="2"/>
          <c:tx>
            <c:v>CMS ref Leak rate</c:v>
          </c:tx>
          <c:invertIfNegative val="0"/>
          <c:val>
            <c:numRef>
              <c:f>Sheet1!$E$17</c:f>
              <c:numCache>
                <c:formatCode>0.00E+00</c:formatCode>
                <c:ptCount val="1"/>
                <c:pt idx="0">
                  <c:v>5.0000000000000001E-4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18419456"/>
        <c:axId val="118420992"/>
      </c:barChart>
      <c:catAx>
        <c:axId val="118419456"/>
        <c:scaling>
          <c:orientation val="minMax"/>
        </c:scaling>
        <c:delete val="0"/>
        <c:axPos val="b"/>
        <c:majorTickMark val="out"/>
        <c:minorTickMark val="none"/>
        <c:tickLblPos val="nextTo"/>
        <c:crossAx val="118420992"/>
        <c:crosses val="autoZero"/>
        <c:auto val="1"/>
        <c:lblAlgn val="ctr"/>
        <c:lblOffset val="100"/>
        <c:noMultiLvlLbl val="0"/>
      </c:catAx>
      <c:valAx>
        <c:axId val="118420992"/>
        <c:scaling>
          <c:logBase val="10"/>
          <c:orientation val="minMax"/>
        </c:scaling>
        <c:delete val="0"/>
        <c:axPos val="l"/>
        <c:majorGridlines/>
        <c:numFmt formatCode="0.00E+00" sourceLinked="1"/>
        <c:majorTickMark val="out"/>
        <c:minorTickMark val="none"/>
        <c:tickLblPos val="nextTo"/>
        <c:crossAx val="118419456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externalData r:id="rId2">
    <c:autoUpdate val="0"/>
  </c:externalData>
  <c:userShapes r:id="rId3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en-US" dirty="0"/>
              <a:t>Abs Leak rate </a:t>
            </a:r>
            <a:r>
              <a:rPr lang="en-US" dirty="0" err="1"/>
              <a:t>vs</a:t>
            </a:r>
            <a:r>
              <a:rPr lang="en-US" dirty="0"/>
              <a:t> Duration</a:t>
            </a:r>
          </a:p>
        </c:rich>
      </c:tx>
      <c:layout/>
      <c:overlay val="0"/>
    </c:title>
    <c:autoTitleDeleted val="0"/>
    <c:plotArea>
      <c:layout/>
      <c:scatterChart>
        <c:scatterStyle val="lineMarker"/>
        <c:varyColors val="0"/>
        <c:ser>
          <c:idx val="0"/>
          <c:order val="0"/>
          <c:tx>
            <c:v>Abs Leak rate vs Duration</c:v>
          </c:tx>
          <c:spPr>
            <a:ln w="28575">
              <a:noFill/>
            </a:ln>
          </c:spPr>
          <c:xVal>
            <c:numRef>
              <c:f>Sheet1!$E$3:$E$14</c:f>
              <c:numCache>
                <c:formatCode>0.00</c:formatCode>
                <c:ptCount val="12"/>
                <c:pt idx="0">
                  <c:v>3.3166666666666669</c:v>
                </c:pt>
                <c:pt idx="1">
                  <c:v>7.6388888888888893</c:v>
                </c:pt>
                <c:pt idx="2">
                  <c:v>20.469444444444445</c:v>
                </c:pt>
                <c:pt idx="3">
                  <c:v>2.5555555555555554</c:v>
                </c:pt>
                <c:pt idx="4">
                  <c:v>0.66111111111111109</c:v>
                </c:pt>
                <c:pt idx="5">
                  <c:v>17.916666666666668</c:v>
                </c:pt>
                <c:pt idx="6">
                  <c:v>0.43611111111111112</c:v>
                </c:pt>
                <c:pt idx="7">
                  <c:v>38.166666666666664</c:v>
                </c:pt>
                <c:pt idx="8">
                  <c:v>15.416666666666666</c:v>
                </c:pt>
                <c:pt idx="9">
                  <c:v>4.833333333333333</c:v>
                </c:pt>
                <c:pt idx="10">
                  <c:v>9.25</c:v>
                </c:pt>
                <c:pt idx="11">
                  <c:v>5.1944444444444446E-2</c:v>
                </c:pt>
              </c:numCache>
            </c:numRef>
          </c:xVal>
          <c:yVal>
            <c:numRef>
              <c:f>Sheet1!$K$3:$K$14</c:f>
              <c:numCache>
                <c:formatCode>0.00E+00</c:formatCode>
                <c:ptCount val="12"/>
                <c:pt idx="0">
                  <c:v>3.1046666418503696E-4</c:v>
                </c:pt>
                <c:pt idx="1">
                  <c:v>8.5220737080529791E-5</c:v>
                </c:pt>
                <c:pt idx="2">
                  <c:v>1.2715660190015888E-4</c:v>
                </c:pt>
                <c:pt idx="3">
                  <c:v>1.799437284850695E-3</c:v>
                </c:pt>
                <c:pt idx="4">
                  <c:v>1.2491195132253744E-4</c:v>
                </c:pt>
                <c:pt idx="5">
                  <c:v>7.763230073943412E-5</c:v>
                </c:pt>
                <c:pt idx="6">
                  <c:v>4.8081753483244133E-4</c:v>
                </c:pt>
                <c:pt idx="7">
                  <c:v>7.3507687218400927E-6</c:v>
                </c:pt>
                <c:pt idx="8">
                  <c:v>8.6084936780257029E-5</c:v>
                </c:pt>
                <c:pt idx="9">
                  <c:v>9.1558614742065934E-5</c:v>
                </c:pt>
                <c:pt idx="10">
                  <c:v>1.194579028216506E-4</c:v>
                </c:pt>
                <c:pt idx="11">
                  <c:v>1.7241941559224736E-2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17979392"/>
        <c:axId val="117989376"/>
      </c:scatterChart>
      <c:valAx>
        <c:axId val="117979392"/>
        <c:scaling>
          <c:orientation val="minMax"/>
        </c:scaling>
        <c:delete val="0"/>
        <c:axPos val="b"/>
        <c:numFmt formatCode="0.00" sourceLinked="1"/>
        <c:majorTickMark val="out"/>
        <c:minorTickMark val="none"/>
        <c:tickLblPos val="nextTo"/>
        <c:crossAx val="117989376"/>
        <c:crosses val="autoZero"/>
        <c:crossBetween val="midCat"/>
      </c:valAx>
      <c:valAx>
        <c:axId val="117989376"/>
        <c:scaling>
          <c:logBase val="10"/>
          <c:orientation val="minMax"/>
        </c:scaling>
        <c:delete val="0"/>
        <c:axPos val="l"/>
        <c:majorGridlines/>
        <c:numFmt formatCode="0.00E+00" sourceLinked="1"/>
        <c:majorTickMark val="out"/>
        <c:minorTickMark val="none"/>
        <c:tickLblPos val="nextTo"/>
        <c:crossAx val="117979392"/>
        <c:crosses val="autoZero"/>
        <c:crossBetween val="midCat"/>
      </c:valAx>
    </c:plotArea>
    <c:legend>
      <c:legendPos val="r"/>
      <c:layout/>
      <c:overlay val="0"/>
    </c:legend>
    <c:plotVisOnly val="1"/>
    <c:dispBlanksAs val="gap"/>
    <c:showDLblsOverMax val="0"/>
  </c:chart>
  <c:externalData r:id="rId2">
    <c:autoUpdate val="0"/>
  </c:externalData>
  <c:userShapes r:id="rId3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v>Abs leak Rates SM14</c:v>
          </c:tx>
          <c:invertIfNegative val="0"/>
          <c:val>
            <c:numRef>
              <c:f>Sheet1!$L$3:$L$13</c:f>
              <c:numCache>
                <c:formatCode>0.000E+00</c:formatCode>
                <c:ptCount val="11"/>
                <c:pt idx="0">
                  <c:v>3.73991736868664E-3</c:v>
                </c:pt>
                <c:pt idx="1">
                  <c:v>2.3529751662862359E-3</c:v>
                </c:pt>
                <c:pt idx="2">
                  <c:v>3.0173050709570116E-3</c:v>
                </c:pt>
                <c:pt idx="3">
                  <c:v>1.5077246898720805E-3</c:v>
                </c:pt>
                <c:pt idx="4">
                  <c:v>3.3988298759579779E-3</c:v>
                </c:pt>
                <c:pt idx="5">
                  <c:v>4.0366573851543961E-3</c:v>
                </c:pt>
                <c:pt idx="6">
                  <c:v>1.5407051988334426E-3</c:v>
                </c:pt>
                <c:pt idx="7">
                  <c:v>2.9906696560643422E-3</c:v>
                </c:pt>
                <c:pt idx="8">
                  <c:v>3.2749127179953867E-3</c:v>
                </c:pt>
                <c:pt idx="9">
                  <c:v>3.5333880578702756E-3</c:v>
                </c:pt>
                <c:pt idx="10">
                  <c:v>3.3969105316300182E-3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17938048"/>
        <c:axId val="117939584"/>
      </c:barChart>
      <c:catAx>
        <c:axId val="117938048"/>
        <c:scaling>
          <c:orientation val="minMax"/>
        </c:scaling>
        <c:delete val="0"/>
        <c:axPos val="b"/>
        <c:majorTickMark val="out"/>
        <c:minorTickMark val="none"/>
        <c:tickLblPos val="nextTo"/>
        <c:crossAx val="117939584"/>
        <c:crosses val="autoZero"/>
        <c:auto val="1"/>
        <c:lblAlgn val="ctr"/>
        <c:lblOffset val="100"/>
        <c:noMultiLvlLbl val="0"/>
      </c:catAx>
      <c:valAx>
        <c:axId val="117939584"/>
        <c:scaling>
          <c:logBase val="10"/>
          <c:orientation val="minMax"/>
        </c:scaling>
        <c:delete val="0"/>
        <c:axPos val="l"/>
        <c:majorGridlines/>
        <c:numFmt formatCode="0.000E+00" sourceLinked="1"/>
        <c:majorTickMark val="out"/>
        <c:minorTickMark val="none"/>
        <c:tickLblPos val="nextTo"/>
        <c:crossAx val="117938048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externalData r:id="rId2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v>SM2-8</c:v>
          </c:tx>
          <c:invertIfNegative val="0"/>
          <c:cat>
            <c:strRef>
              <c:f>Sheet1!$L$21:$L$27</c:f>
              <c:strCache>
                <c:ptCount val="7"/>
                <c:pt idx="0">
                  <c:v>SM002</c:v>
                </c:pt>
                <c:pt idx="1">
                  <c:v>SM003</c:v>
                </c:pt>
                <c:pt idx="2">
                  <c:v>SM004</c:v>
                </c:pt>
                <c:pt idx="3">
                  <c:v>SM005</c:v>
                </c:pt>
                <c:pt idx="4">
                  <c:v>SM006</c:v>
                </c:pt>
                <c:pt idx="5">
                  <c:v>SM007</c:v>
                </c:pt>
                <c:pt idx="6">
                  <c:v>SM008</c:v>
                </c:pt>
              </c:strCache>
            </c:strRef>
          </c:cat>
          <c:val>
            <c:numRef>
              <c:f>Sheet1!$M$21:$M$27</c:f>
              <c:numCache>
                <c:formatCode>0.0000E+00</c:formatCode>
                <c:ptCount val="7"/>
                <c:pt idx="0">
                  <c:v>1.25E-4</c:v>
                </c:pt>
                <c:pt idx="1">
                  <c:v>3.3169999999999999E-4</c:v>
                </c:pt>
                <c:pt idx="2">
                  <c:v>8.6231999999999997E-4</c:v>
                </c:pt>
                <c:pt idx="3">
                  <c:v>6.2000000000000003E-5</c:v>
                </c:pt>
                <c:pt idx="4">
                  <c:v>2.8150000000000001E-4</c:v>
                </c:pt>
                <c:pt idx="5">
                  <c:v>2.9399999999999999E-4</c:v>
                </c:pt>
                <c:pt idx="6">
                  <c:v>1.96182358147062E-3</c:v>
                </c:pt>
              </c:numCache>
            </c:numRef>
          </c:val>
        </c:ser>
        <c:ser>
          <c:idx val="1"/>
          <c:order val="1"/>
          <c:tx>
            <c:v>CMS Limit</c:v>
          </c:tx>
          <c:invertIfNegative val="0"/>
          <c:val>
            <c:numRef>
              <c:f>Sheet1!$M$20</c:f>
              <c:numCache>
                <c:formatCode>0.00E+00</c:formatCode>
                <c:ptCount val="1"/>
                <c:pt idx="0">
                  <c:v>5.0000000000000001E-4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18130176"/>
        <c:axId val="118131712"/>
      </c:barChart>
      <c:catAx>
        <c:axId val="118130176"/>
        <c:scaling>
          <c:orientation val="minMax"/>
        </c:scaling>
        <c:delete val="0"/>
        <c:axPos val="b"/>
        <c:majorTickMark val="out"/>
        <c:minorTickMark val="none"/>
        <c:tickLblPos val="nextTo"/>
        <c:crossAx val="118131712"/>
        <c:crosses val="autoZero"/>
        <c:auto val="1"/>
        <c:lblAlgn val="ctr"/>
        <c:lblOffset val="100"/>
        <c:noMultiLvlLbl val="0"/>
      </c:catAx>
      <c:valAx>
        <c:axId val="118131712"/>
        <c:scaling>
          <c:orientation val="minMax"/>
        </c:scaling>
        <c:delete val="0"/>
        <c:axPos val="l"/>
        <c:majorGridlines/>
        <c:numFmt formatCode="0.0000E+00" sourceLinked="1"/>
        <c:majorTickMark val="out"/>
        <c:minorTickMark val="none"/>
        <c:tickLblPos val="nextTo"/>
        <c:crossAx val="118130176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externalData r:id="rId2">
    <c:autoUpdate val="0"/>
  </c:externalData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0.10294</cdr:x>
      <cdr:y>0.5431</cdr:y>
    </cdr:from>
    <cdr:to>
      <cdr:x>0.79264</cdr:x>
      <cdr:y>0.5431</cdr:y>
    </cdr:to>
    <cdr:cxnSp macro="">
      <cdr:nvCxnSpPr>
        <cdr:cNvPr id="3" name="Straight Connector 2"/>
        <cdr:cNvCxnSpPr/>
      </cdr:nvCxnSpPr>
      <cdr:spPr>
        <a:xfrm xmlns:a="http://schemas.openxmlformats.org/drawingml/2006/main">
          <a:off x="720080" y="2088232"/>
          <a:ext cx="4824536" cy="0"/>
        </a:xfrm>
        <a:prstGeom xmlns:a="http://schemas.openxmlformats.org/drawingml/2006/main" prst="line">
          <a:avLst/>
        </a:prstGeom>
        <a:ln xmlns:a="http://schemas.openxmlformats.org/drawingml/2006/main" w="19050">
          <a:solidFill>
            <a:srgbClr val="FF0000"/>
          </a:solidFill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0.61242</cdr:x>
      <cdr:y>0.20209</cdr:y>
    </cdr:from>
    <cdr:to>
      <cdr:x>0.77685</cdr:x>
      <cdr:y>0.27301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3754760" y="820687"/>
          <a:ext cx="1008112" cy="28803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1100" dirty="0" smtClean="0"/>
            <a:t>Time [</a:t>
          </a:r>
          <a:r>
            <a:rPr lang="en-US" sz="1100" dirty="0" err="1" smtClean="0"/>
            <a:t>hrs</a:t>
          </a:r>
          <a:r>
            <a:rPr lang="en-US" sz="1100" dirty="0" smtClean="0"/>
            <a:t>]</a:t>
          </a:r>
          <a:endParaRPr lang="en-GB" sz="1100" dirty="0"/>
        </a:p>
      </cdr:txBody>
    </cdr:sp>
  </cdr:relSizeAnchor>
  <cdr:relSizeAnchor xmlns:cdr="http://schemas.openxmlformats.org/drawingml/2006/chartDrawing">
    <cdr:from>
      <cdr:x>0.01343</cdr:x>
      <cdr:y>0.87588</cdr:y>
    </cdr:from>
    <cdr:to>
      <cdr:x>0.26007</cdr:x>
      <cdr:y>0.92907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82352" y="3556991"/>
          <a:ext cx="1512168" cy="21602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1100" dirty="0" smtClean="0"/>
            <a:t>Leak Rate [</a:t>
          </a:r>
          <a:r>
            <a:rPr lang="en-US" sz="1100" dirty="0" err="1" smtClean="0"/>
            <a:t>mbar.l</a:t>
          </a:r>
          <a:r>
            <a:rPr lang="en-US" sz="1100" dirty="0" smtClean="0"/>
            <a:t>/s]</a:t>
          </a:r>
          <a:endParaRPr lang="en-GB" sz="1100" dirty="0"/>
        </a:p>
      </cdr:txBody>
    </cdr:sp>
  </cdr:relSizeAnchor>
</c:userShap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785B7-D58F-4A38-9BD7-B3BA49BFFF77}" type="datetimeFigureOut">
              <a:rPr lang="en-GB" smtClean="0"/>
              <a:t>27/08/2013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C59105-ED7E-4AC3-B161-C3123619D59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21840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785B7-D58F-4A38-9BD7-B3BA49BFFF77}" type="datetimeFigureOut">
              <a:rPr lang="en-GB" smtClean="0"/>
              <a:t>27/08/2013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C59105-ED7E-4AC3-B161-C3123619D59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844696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785B7-D58F-4A38-9BD7-B3BA49BFFF77}" type="datetimeFigureOut">
              <a:rPr lang="en-GB" smtClean="0"/>
              <a:t>27/08/2013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C59105-ED7E-4AC3-B161-C3123619D59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507744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785B7-D58F-4A38-9BD7-B3BA49BFFF77}" type="datetimeFigureOut">
              <a:rPr lang="en-GB" smtClean="0"/>
              <a:t>27/08/2013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C59105-ED7E-4AC3-B161-C3123619D59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486413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785B7-D58F-4A38-9BD7-B3BA49BFFF77}" type="datetimeFigureOut">
              <a:rPr lang="en-GB" smtClean="0"/>
              <a:t>27/08/2013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C59105-ED7E-4AC3-B161-C3123619D59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140406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785B7-D58F-4A38-9BD7-B3BA49BFFF77}" type="datetimeFigureOut">
              <a:rPr lang="en-GB" smtClean="0"/>
              <a:t>27/08/2013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C59105-ED7E-4AC3-B161-C3123619D59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287733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785B7-D58F-4A38-9BD7-B3BA49BFFF77}" type="datetimeFigureOut">
              <a:rPr lang="en-GB" smtClean="0"/>
              <a:t>27/08/2013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C59105-ED7E-4AC3-B161-C3123619D59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89584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785B7-D58F-4A38-9BD7-B3BA49BFFF77}" type="datetimeFigureOut">
              <a:rPr lang="en-GB" smtClean="0"/>
              <a:t>27/08/2013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C59105-ED7E-4AC3-B161-C3123619D59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510696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785B7-D58F-4A38-9BD7-B3BA49BFFF77}" type="datetimeFigureOut">
              <a:rPr lang="en-GB" smtClean="0"/>
              <a:t>27/08/2013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C59105-ED7E-4AC3-B161-C3123619D59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513224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785B7-D58F-4A38-9BD7-B3BA49BFFF77}" type="datetimeFigureOut">
              <a:rPr lang="en-GB" smtClean="0"/>
              <a:t>27/08/2013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C59105-ED7E-4AC3-B161-C3123619D59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915282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785B7-D58F-4A38-9BD7-B3BA49BFFF77}" type="datetimeFigureOut">
              <a:rPr lang="en-GB" smtClean="0"/>
              <a:t>27/08/2013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C59105-ED7E-4AC3-B161-C3123619D59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738260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1785B7-D58F-4A38-9BD7-B3BA49BFFF77}" type="datetimeFigureOut">
              <a:rPr lang="en-GB" smtClean="0"/>
              <a:t>27/08/2013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C59105-ED7E-4AC3-B161-C3123619D59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091661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Leak Test cooling system with reference Volume</a:t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Tests &amp; Data by </a:t>
            </a:r>
            <a:r>
              <a:rPr lang="en-US" dirty="0" err="1" smtClean="0"/>
              <a:t>Iuri</a:t>
            </a:r>
            <a:r>
              <a:rPr lang="en-US" dirty="0"/>
              <a:t> </a:t>
            </a:r>
            <a:r>
              <a:rPr lang="en-US" dirty="0" err="1"/>
              <a:t>B</a:t>
            </a:r>
            <a:r>
              <a:rPr lang="en-US" dirty="0" err="1" smtClean="0"/>
              <a:t>agaturia</a:t>
            </a:r>
            <a:endParaRPr lang="en-US" dirty="0" smtClean="0"/>
          </a:p>
          <a:p>
            <a:endParaRPr lang="en-US" dirty="0" smtClean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563914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Acceptance Limit Graphical Definition</a:t>
            </a:r>
            <a:endParaRPr lang="en-GB" dirty="0"/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1763688" y="3212976"/>
            <a:ext cx="6264696" cy="0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Arrow Connector 5"/>
          <p:cNvCxnSpPr/>
          <p:nvPr/>
        </p:nvCxnSpPr>
        <p:spPr>
          <a:xfrm flipV="1">
            <a:off x="1916088" y="2348880"/>
            <a:ext cx="0" cy="3600400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1916088" y="3212976"/>
            <a:ext cx="4960168" cy="2088232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6893484" y="5085184"/>
            <a:ext cx="16561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prstClr val="black"/>
                </a:solidFill>
              </a:rPr>
              <a:t>CMS Limit </a:t>
            </a:r>
          </a:p>
          <a:p>
            <a:r>
              <a:rPr lang="en-US" dirty="0" smtClean="0">
                <a:solidFill>
                  <a:prstClr val="black"/>
                </a:solidFill>
              </a:rPr>
              <a:t>5E-04 [</a:t>
            </a:r>
            <a:r>
              <a:rPr lang="en-US" dirty="0" err="1" smtClean="0">
                <a:solidFill>
                  <a:prstClr val="black"/>
                </a:solidFill>
              </a:rPr>
              <a:t>mbar.l</a:t>
            </a:r>
            <a:r>
              <a:rPr lang="en-US" dirty="0" smtClean="0">
                <a:solidFill>
                  <a:prstClr val="black"/>
                </a:solidFill>
              </a:rPr>
              <a:t>/s]</a:t>
            </a:r>
            <a:endParaRPr lang="en-GB" dirty="0">
              <a:solidFill>
                <a:prstClr val="black"/>
              </a:solidFill>
            </a:endParaRPr>
          </a:p>
        </p:txBody>
      </p:sp>
      <p:sp>
        <p:nvSpPr>
          <p:cNvPr id="13" name="Up Arrow 12"/>
          <p:cNvSpPr/>
          <p:nvPr/>
        </p:nvSpPr>
        <p:spPr>
          <a:xfrm rot="1595736" flipH="1">
            <a:off x="5817664" y="3292892"/>
            <a:ext cx="676640" cy="1352336"/>
          </a:xfrm>
          <a:prstGeom prst="upArrow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prstClr val="white"/>
              </a:solidFill>
            </a:endParaRPr>
          </a:p>
        </p:txBody>
      </p:sp>
      <p:sp>
        <p:nvSpPr>
          <p:cNvPr id="17" name="Content Placeholder 16"/>
          <p:cNvSpPr>
            <a:spLocks noGrp="1"/>
          </p:cNvSpPr>
          <p:nvPr>
            <p:ph idx="1"/>
          </p:nvPr>
        </p:nvSpPr>
        <p:spPr>
          <a:xfrm rot="12409539">
            <a:off x="4901281" y="4729674"/>
            <a:ext cx="390279" cy="1552400"/>
          </a:xfrm>
          <a:prstGeom prst="upArrow">
            <a:avLst/>
          </a:prstGeom>
          <a:solidFill>
            <a:schemeClr val="accent6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GB"/>
          </a:p>
        </p:txBody>
      </p:sp>
      <p:sp>
        <p:nvSpPr>
          <p:cNvPr id="16" name="TextBox 15"/>
          <p:cNvSpPr txBox="1"/>
          <p:nvPr/>
        </p:nvSpPr>
        <p:spPr>
          <a:xfrm>
            <a:off x="1412032" y="1916832"/>
            <a:ext cx="10081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prstClr val="black"/>
                </a:solidFill>
              </a:rPr>
              <a:t>Pressure</a:t>
            </a:r>
            <a:endParaRPr lang="en-GB" dirty="0">
              <a:solidFill>
                <a:prstClr val="black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7998242" y="2889810"/>
            <a:ext cx="8280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prstClr val="black"/>
                </a:solidFill>
              </a:rPr>
              <a:t>Time [</a:t>
            </a:r>
            <a:r>
              <a:rPr lang="en-US" dirty="0" err="1" smtClean="0">
                <a:solidFill>
                  <a:prstClr val="black"/>
                </a:solidFill>
              </a:rPr>
              <a:t>secs</a:t>
            </a:r>
            <a:r>
              <a:rPr lang="en-US" dirty="0" smtClean="0">
                <a:solidFill>
                  <a:prstClr val="black"/>
                </a:solidFill>
              </a:rPr>
              <a:t>]</a:t>
            </a:r>
            <a:endParaRPr lang="en-GB" dirty="0">
              <a:solidFill>
                <a:prstClr val="black"/>
              </a:solidFill>
            </a:endParaRPr>
          </a:p>
        </p:txBody>
      </p:sp>
      <p:cxnSp>
        <p:nvCxnSpPr>
          <p:cNvPr id="20" name="Straight Connector 19"/>
          <p:cNvCxnSpPr/>
          <p:nvPr/>
        </p:nvCxnSpPr>
        <p:spPr>
          <a:xfrm>
            <a:off x="1916088" y="3212976"/>
            <a:ext cx="5392216" cy="1368152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1916088" y="3212976"/>
            <a:ext cx="5805488" cy="684076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 rot="902208">
            <a:off x="7169583" y="4484164"/>
            <a:ext cx="11039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solidFill>
                  <a:prstClr val="black"/>
                </a:solidFill>
              </a:rPr>
              <a:t>1E-05 [</a:t>
            </a:r>
            <a:r>
              <a:rPr lang="en-US" sz="1200" dirty="0" err="1" smtClean="0">
                <a:solidFill>
                  <a:prstClr val="black"/>
                </a:solidFill>
              </a:rPr>
              <a:t>mbar.l</a:t>
            </a:r>
            <a:r>
              <a:rPr lang="en-US" sz="1200" dirty="0" smtClean="0">
                <a:solidFill>
                  <a:prstClr val="black"/>
                </a:solidFill>
              </a:rPr>
              <a:t>/s]</a:t>
            </a:r>
            <a:endParaRPr lang="en-GB" sz="1200" dirty="0">
              <a:solidFill>
                <a:prstClr val="black"/>
              </a:solidFill>
            </a:endParaRPr>
          </a:p>
        </p:txBody>
      </p:sp>
      <p:sp>
        <p:nvSpPr>
          <p:cNvPr id="27" name="TextBox 26"/>
          <p:cNvSpPr txBox="1"/>
          <p:nvPr/>
        </p:nvSpPr>
        <p:spPr>
          <a:xfrm rot="381922">
            <a:off x="7681364" y="3751890"/>
            <a:ext cx="11039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solidFill>
                  <a:prstClr val="black"/>
                </a:solidFill>
              </a:rPr>
              <a:t>1E-06</a:t>
            </a:r>
          </a:p>
          <a:p>
            <a:r>
              <a:rPr lang="en-US" sz="1200" dirty="0" smtClean="0">
                <a:solidFill>
                  <a:prstClr val="black"/>
                </a:solidFill>
              </a:rPr>
              <a:t> [</a:t>
            </a:r>
            <a:r>
              <a:rPr lang="en-US" sz="1200" dirty="0" err="1" smtClean="0">
                <a:solidFill>
                  <a:prstClr val="black"/>
                </a:solidFill>
              </a:rPr>
              <a:t>mbar.l</a:t>
            </a:r>
            <a:r>
              <a:rPr lang="en-US" sz="1200" dirty="0" smtClean="0">
                <a:solidFill>
                  <a:prstClr val="black"/>
                </a:solidFill>
              </a:rPr>
              <a:t>/s]</a:t>
            </a:r>
            <a:endParaRPr lang="en-GB" sz="1200" dirty="0">
              <a:solidFill>
                <a:prstClr val="black"/>
              </a:solidFill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4396172" y="3368948"/>
            <a:ext cx="1476164" cy="646331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prstClr val="black"/>
                </a:solidFill>
              </a:rPr>
              <a:t>ACCEPTABLE REGION</a:t>
            </a:r>
            <a:endParaRPr lang="en-GB" dirty="0">
              <a:solidFill>
                <a:prstClr val="black"/>
              </a:solidFill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2941826" y="4785254"/>
            <a:ext cx="1877006" cy="646331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prstClr val="black"/>
                </a:solidFill>
              </a:rPr>
              <a:t>NOT ACCEPTED REGION</a:t>
            </a:r>
            <a:endParaRPr lang="en-GB" dirty="0">
              <a:solidFill>
                <a:prstClr val="black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635896" y="1484784"/>
            <a:ext cx="32575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prstClr val="black"/>
                </a:solidFill>
              </a:rPr>
              <a:t>Leak rate calculated from Roberto’s gas leak formula</a:t>
            </a:r>
            <a:endParaRPr lang="en-GB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466101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Past events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Single point Temp correction introduced, not perfect as not homogeneous.</a:t>
            </a:r>
          </a:p>
          <a:p>
            <a:r>
              <a:rPr lang="en-US" dirty="0" smtClean="0"/>
              <a:t>The ref. vol. </a:t>
            </a:r>
            <a:r>
              <a:rPr lang="en-US" dirty="0" smtClean="0"/>
              <a:t>has been introduced as we had difficulties getting good values</a:t>
            </a:r>
          </a:p>
          <a:p>
            <a:r>
              <a:rPr lang="en-US" dirty="0" smtClean="0"/>
              <a:t>A leak was found on the jig at a late date</a:t>
            </a:r>
          </a:p>
          <a:p>
            <a:r>
              <a:rPr lang="en-US" dirty="0" smtClean="0"/>
              <a:t>Tests with soft copper had led to poor results</a:t>
            </a:r>
            <a:r>
              <a:rPr lang="en-US" dirty="0" smtClean="0"/>
              <a:t>.</a:t>
            </a:r>
          </a:p>
          <a:p>
            <a:r>
              <a:rPr lang="en-US" dirty="0" smtClean="0"/>
              <a:t>Bad assembly technique has led to poor results.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248432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Results.</a:t>
            </a:r>
            <a:br>
              <a:rPr lang="en-US" dirty="0" smtClean="0"/>
            </a:br>
            <a:r>
              <a:rPr lang="en-US" dirty="0" smtClean="0"/>
              <a:t>1 2tests were done with ref </a:t>
            </a:r>
            <a:r>
              <a:rPr lang="en-US" dirty="0" err="1" smtClean="0"/>
              <a:t>vol</a:t>
            </a:r>
            <a:r>
              <a:rPr lang="en-US" dirty="0" smtClean="0"/>
              <a:t> and SM14 </a:t>
            </a:r>
            <a:endParaRPr lang="en-GB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22874812"/>
              </p:ext>
            </p:extLst>
          </p:nvPr>
        </p:nvGraphicFramePr>
        <p:xfrm>
          <a:off x="179513" y="2204864"/>
          <a:ext cx="8856982" cy="3024335"/>
        </p:xfrm>
        <a:graphic>
          <a:graphicData uri="http://schemas.openxmlformats.org/drawingml/2006/table">
            <a:tbl>
              <a:tblPr/>
              <a:tblGrid>
                <a:gridCol w="488100"/>
                <a:gridCol w="1820207"/>
                <a:gridCol w="1159237"/>
                <a:gridCol w="986369"/>
                <a:gridCol w="945694"/>
                <a:gridCol w="945694"/>
                <a:gridCol w="945694"/>
                <a:gridCol w="488100"/>
                <a:gridCol w="488100"/>
                <a:gridCol w="589787"/>
              </a:tblGrid>
              <a:tr h="189021">
                <a:tc>
                  <a:txBody>
                    <a:bodyPr/>
                    <a:lstStyle/>
                    <a:p>
                      <a:pPr algn="l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086" marR="7086" marT="708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086" marR="7086" marT="708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086" marR="7086" marT="708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GB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Slope</a:t>
                      </a:r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,  </a:t>
                      </a:r>
                      <a:r>
                        <a:rPr lang="en-GB" sz="800" b="0" i="1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bar/sec</a:t>
                      </a:r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86" marR="7086" marT="708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GB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L-Rate</a:t>
                      </a:r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, </a:t>
                      </a:r>
                      <a:r>
                        <a:rPr lang="en-GB" sz="800" b="0" i="1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mbar∙l/sec</a:t>
                      </a:r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86" marR="7086" marT="708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86" marR="7086" marT="708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86" marR="7086" marT="708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86" marR="7086" marT="708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67062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</a:t>
                      </a:r>
                    </a:p>
                  </a:txBody>
                  <a:tcPr marL="7086" marR="7086" marT="708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File name</a:t>
                      </a:r>
                    </a:p>
                  </a:txBody>
                  <a:tcPr marL="7086" marR="7086" marT="708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calculated time interval</a:t>
                      </a:r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,  hr</a:t>
                      </a:r>
                    </a:p>
                  </a:txBody>
                  <a:tcPr marL="7086" marR="7086" marT="708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Reffernce tube</a:t>
                      </a:r>
                    </a:p>
                  </a:txBody>
                  <a:tcPr marL="7086" marR="7086" marT="708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SM14</a:t>
                      </a:r>
                    </a:p>
                  </a:txBody>
                  <a:tcPr marL="7086" marR="7086" marT="708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Reffernce tube</a:t>
                      </a:r>
                    </a:p>
                  </a:txBody>
                  <a:tcPr marL="7086" marR="7086" marT="708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SM14</a:t>
                      </a:r>
                    </a:p>
                  </a:txBody>
                  <a:tcPr marL="7086" marR="7086" marT="708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Ref Tube Positive values</a:t>
                      </a:r>
                    </a:p>
                  </a:txBody>
                  <a:tcPr marL="7086" marR="7086" marT="708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SM14 ABS values</a:t>
                      </a:r>
                    </a:p>
                  </a:txBody>
                  <a:tcPr marL="7086" marR="7086" marT="708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SM - Ref vol Leak Rate</a:t>
                      </a:r>
                    </a:p>
                  </a:txBody>
                  <a:tcPr marL="7086" marR="7086" marT="708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9021">
                <a:tc>
                  <a:txBody>
                    <a:bodyPr/>
                    <a:lstStyle/>
                    <a:p>
                      <a:pPr algn="ct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7086" marR="7086" marT="708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CoolSM14NewRefHardCu09Aug001</a:t>
                      </a:r>
                    </a:p>
                  </a:txBody>
                  <a:tcPr marL="7086" marR="7086" marT="708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3.32</a:t>
                      </a:r>
                    </a:p>
                  </a:txBody>
                  <a:tcPr marL="7086" marR="7086" marT="708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1.316E-06</a:t>
                      </a:r>
                    </a:p>
                  </a:txBody>
                  <a:tcPr marL="7086" marR="7086" marT="708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-1.585E-05</a:t>
                      </a:r>
                    </a:p>
                  </a:txBody>
                  <a:tcPr marL="7086" marR="7086" marT="708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3.10E-04</a:t>
                      </a:r>
                    </a:p>
                  </a:txBody>
                  <a:tcPr marL="7086" marR="7086" marT="708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-3.74E-03</a:t>
                      </a:r>
                    </a:p>
                  </a:txBody>
                  <a:tcPr marL="7086" marR="7086" marT="708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3.10E-04</a:t>
                      </a:r>
                    </a:p>
                  </a:txBody>
                  <a:tcPr marL="7086" marR="7086" marT="708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3.740E-03</a:t>
                      </a:r>
                    </a:p>
                  </a:txBody>
                  <a:tcPr marL="7086" marR="7086" marT="708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3.429E-03</a:t>
                      </a:r>
                    </a:p>
                  </a:txBody>
                  <a:tcPr marL="7086" marR="7086" marT="708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9021">
                <a:tc>
                  <a:txBody>
                    <a:bodyPr/>
                    <a:lstStyle/>
                    <a:p>
                      <a:pPr algn="ct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7086" marR="7086" marT="708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CoolSM14NewRefHardCu13Aug002</a:t>
                      </a:r>
                    </a:p>
                  </a:txBody>
                  <a:tcPr marL="7086" marR="7086" marT="708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7.64</a:t>
                      </a:r>
                    </a:p>
                  </a:txBody>
                  <a:tcPr marL="7086" marR="7086" marT="708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3.611E-07</a:t>
                      </a:r>
                    </a:p>
                  </a:txBody>
                  <a:tcPr marL="7086" marR="7086" marT="708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-9.970E-06</a:t>
                      </a:r>
                    </a:p>
                  </a:txBody>
                  <a:tcPr marL="7086" marR="7086" marT="708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8.52E-05</a:t>
                      </a:r>
                    </a:p>
                  </a:txBody>
                  <a:tcPr marL="7086" marR="7086" marT="708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-2.35E-03</a:t>
                      </a:r>
                    </a:p>
                  </a:txBody>
                  <a:tcPr marL="7086" marR="7086" marT="708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8.52E-05</a:t>
                      </a:r>
                    </a:p>
                  </a:txBody>
                  <a:tcPr marL="7086" marR="7086" marT="708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2.353E-03</a:t>
                      </a:r>
                    </a:p>
                  </a:txBody>
                  <a:tcPr marL="7086" marR="7086" marT="708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2.268E-03</a:t>
                      </a:r>
                    </a:p>
                  </a:txBody>
                  <a:tcPr marL="7086" marR="7086" marT="708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9021">
                <a:tc>
                  <a:txBody>
                    <a:bodyPr/>
                    <a:lstStyle/>
                    <a:p>
                      <a:pPr algn="ct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</a:t>
                      </a:r>
                    </a:p>
                  </a:txBody>
                  <a:tcPr marL="7086" marR="7086" marT="708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CoolSM14NewRefHardCu14Aug004</a:t>
                      </a:r>
                    </a:p>
                  </a:txBody>
                  <a:tcPr marL="7086" marR="7086" marT="708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20.47</a:t>
                      </a:r>
                    </a:p>
                  </a:txBody>
                  <a:tcPr marL="7086" marR="7086" marT="708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-5.388E-07</a:t>
                      </a:r>
                    </a:p>
                  </a:txBody>
                  <a:tcPr marL="7086" marR="7086" marT="708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-1.279E-05</a:t>
                      </a:r>
                    </a:p>
                  </a:txBody>
                  <a:tcPr marL="7086" marR="7086" marT="708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-1.27E-04</a:t>
                      </a:r>
                    </a:p>
                  </a:txBody>
                  <a:tcPr marL="7086" marR="7086" marT="708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-3.02E-03</a:t>
                      </a:r>
                    </a:p>
                  </a:txBody>
                  <a:tcPr marL="7086" marR="7086" marT="708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1.27E-04</a:t>
                      </a:r>
                    </a:p>
                  </a:txBody>
                  <a:tcPr marL="7086" marR="7086" marT="708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3.017E-03</a:t>
                      </a:r>
                    </a:p>
                  </a:txBody>
                  <a:tcPr marL="7086" marR="7086" marT="708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2.890E-03</a:t>
                      </a:r>
                    </a:p>
                  </a:txBody>
                  <a:tcPr marL="7086" marR="7086" marT="708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9021">
                <a:tc>
                  <a:txBody>
                    <a:bodyPr/>
                    <a:lstStyle/>
                    <a:p>
                      <a:pPr algn="ct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</a:t>
                      </a:r>
                    </a:p>
                  </a:txBody>
                  <a:tcPr marL="7086" marR="7086" marT="708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CoolSM14NewRefHardCu15Aug005</a:t>
                      </a:r>
                    </a:p>
                  </a:txBody>
                  <a:tcPr marL="7086" marR="7086" marT="708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2.56</a:t>
                      </a:r>
                    </a:p>
                  </a:txBody>
                  <a:tcPr marL="7086" marR="7086" marT="708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-7.625E-06</a:t>
                      </a:r>
                    </a:p>
                  </a:txBody>
                  <a:tcPr marL="7086" marR="7086" marT="708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-6.389E-06</a:t>
                      </a:r>
                    </a:p>
                  </a:txBody>
                  <a:tcPr marL="7086" marR="7086" marT="708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-1.80E-03</a:t>
                      </a:r>
                    </a:p>
                  </a:txBody>
                  <a:tcPr marL="7086" marR="7086" marT="708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-1.51E-03</a:t>
                      </a:r>
                    </a:p>
                  </a:txBody>
                  <a:tcPr marL="7086" marR="7086" marT="708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1.80E-03</a:t>
                      </a:r>
                    </a:p>
                  </a:txBody>
                  <a:tcPr marL="7086" marR="7086" marT="708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1.508E-03</a:t>
                      </a:r>
                    </a:p>
                  </a:txBody>
                  <a:tcPr marL="7086" marR="7086" marT="708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-2.917E-04</a:t>
                      </a:r>
                    </a:p>
                  </a:txBody>
                  <a:tcPr marL="7086" marR="7086" marT="708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</a:tr>
              <a:tr h="189021">
                <a:tc>
                  <a:txBody>
                    <a:bodyPr/>
                    <a:lstStyle/>
                    <a:p>
                      <a:pPr algn="ct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</a:t>
                      </a:r>
                    </a:p>
                  </a:txBody>
                  <a:tcPr marL="7086" marR="7086" marT="708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CoolSM14NewRefHardCu15Aug006</a:t>
                      </a:r>
                    </a:p>
                  </a:txBody>
                  <a:tcPr marL="7086" marR="7086" marT="708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0.66</a:t>
                      </a:r>
                    </a:p>
                  </a:txBody>
                  <a:tcPr marL="7086" marR="7086" marT="708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-5.293E-07</a:t>
                      </a:r>
                    </a:p>
                  </a:txBody>
                  <a:tcPr marL="7086" marR="7086" marT="708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-1.440E-05</a:t>
                      </a:r>
                    </a:p>
                  </a:txBody>
                  <a:tcPr marL="7086" marR="7086" marT="708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-1.25E-04</a:t>
                      </a:r>
                    </a:p>
                  </a:txBody>
                  <a:tcPr marL="7086" marR="7086" marT="708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-3.40E-03</a:t>
                      </a:r>
                    </a:p>
                  </a:txBody>
                  <a:tcPr marL="7086" marR="7086" marT="708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1.25E-04</a:t>
                      </a:r>
                    </a:p>
                  </a:txBody>
                  <a:tcPr marL="7086" marR="7086" marT="708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3.399E-03</a:t>
                      </a:r>
                    </a:p>
                  </a:txBody>
                  <a:tcPr marL="7086" marR="7086" marT="708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3.274E-03</a:t>
                      </a:r>
                    </a:p>
                  </a:txBody>
                  <a:tcPr marL="7086" marR="7086" marT="708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9021">
                <a:tc>
                  <a:txBody>
                    <a:bodyPr/>
                    <a:lstStyle/>
                    <a:p>
                      <a:pPr algn="ct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</a:t>
                      </a:r>
                    </a:p>
                  </a:txBody>
                  <a:tcPr marL="7086" marR="7086" marT="708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CoolSM14NewRefHardCu15Aug008</a:t>
                      </a:r>
                    </a:p>
                  </a:txBody>
                  <a:tcPr marL="7086" marR="7086" marT="708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17.92</a:t>
                      </a:r>
                    </a:p>
                  </a:txBody>
                  <a:tcPr marL="7086" marR="7086" marT="708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3.290E-07</a:t>
                      </a:r>
                    </a:p>
                  </a:txBody>
                  <a:tcPr marL="7086" marR="7086" marT="708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-1.710E-05</a:t>
                      </a:r>
                    </a:p>
                  </a:txBody>
                  <a:tcPr marL="7086" marR="7086" marT="708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7.76E-05</a:t>
                      </a:r>
                    </a:p>
                  </a:txBody>
                  <a:tcPr marL="7086" marR="7086" marT="708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-4.04E-03</a:t>
                      </a:r>
                    </a:p>
                  </a:txBody>
                  <a:tcPr marL="7086" marR="7086" marT="708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7.76E-05</a:t>
                      </a:r>
                    </a:p>
                  </a:txBody>
                  <a:tcPr marL="7086" marR="7086" marT="708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4.037E-03</a:t>
                      </a:r>
                    </a:p>
                  </a:txBody>
                  <a:tcPr marL="7086" marR="7086" marT="708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3.959E-03</a:t>
                      </a:r>
                    </a:p>
                  </a:txBody>
                  <a:tcPr marL="7086" marR="7086" marT="708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9021">
                <a:tc>
                  <a:txBody>
                    <a:bodyPr/>
                    <a:lstStyle/>
                    <a:p>
                      <a:pPr algn="ct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</a:t>
                      </a:r>
                    </a:p>
                  </a:txBody>
                  <a:tcPr marL="7086" marR="7086" marT="708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CoolSM14NewRefHardCu16Aug01</a:t>
                      </a:r>
                    </a:p>
                  </a:txBody>
                  <a:tcPr marL="7086" marR="7086" marT="708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0.44</a:t>
                      </a:r>
                    </a:p>
                  </a:txBody>
                  <a:tcPr marL="7086" marR="7086" marT="708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-2.037E-06</a:t>
                      </a:r>
                    </a:p>
                  </a:txBody>
                  <a:tcPr marL="7086" marR="7086" marT="708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-6.528E-06</a:t>
                      </a:r>
                    </a:p>
                  </a:txBody>
                  <a:tcPr marL="7086" marR="7086" marT="708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-4.81E-04</a:t>
                      </a:r>
                    </a:p>
                  </a:txBody>
                  <a:tcPr marL="7086" marR="7086" marT="708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-1.54E-03</a:t>
                      </a:r>
                    </a:p>
                  </a:txBody>
                  <a:tcPr marL="7086" marR="7086" marT="708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4.81E-04</a:t>
                      </a:r>
                    </a:p>
                  </a:txBody>
                  <a:tcPr marL="7086" marR="7086" marT="708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1.541E-03</a:t>
                      </a:r>
                    </a:p>
                  </a:txBody>
                  <a:tcPr marL="7086" marR="7086" marT="708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1.060E-03</a:t>
                      </a:r>
                    </a:p>
                  </a:txBody>
                  <a:tcPr marL="7086" marR="7086" marT="708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9021">
                <a:tc>
                  <a:txBody>
                    <a:bodyPr/>
                    <a:lstStyle/>
                    <a:p>
                      <a:pPr algn="ct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</a:t>
                      </a:r>
                    </a:p>
                  </a:txBody>
                  <a:tcPr marL="7086" marR="7086" marT="708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CoolSM14NewRefHardCu16Aug02</a:t>
                      </a:r>
                    </a:p>
                  </a:txBody>
                  <a:tcPr marL="7086" marR="7086" marT="708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38.17</a:t>
                      </a:r>
                    </a:p>
                  </a:txBody>
                  <a:tcPr marL="7086" marR="7086" marT="708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3.115E-08</a:t>
                      </a:r>
                    </a:p>
                  </a:txBody>
                  <a:tcPr marL="7086" marR="7086" marT="708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-1.267E-05</a:t>
                      </a:r>
                    </a:p>
                  </a:txBody>
                  <a:tcPr marL="7086" marR="7086" marT="708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7.35E-06</a:t>
                      </a:r>
                    </a:p>
                  </a:txBody>
                  <a:tcPr marL="7086" marR="7086" marT="708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-2.99E-03</a:t>
                      </a:r>
                    </a:p>
                  </a:txBody>
                  <a:tcPr marL="7086" marR="7086" marT="708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7.35E-06</a:t>
                      </a:r>
                    </a:p>
                  </a:txBody>
                  <a:tcPr marL="7086" marR="7086" marT="708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2.991E-03</a:t>
                      </a:r>
                    </a:p>
                  </a:txBody>
                  <a:tcPr marL="7086" marR="7086" marT="708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2.983E-03</a:t>
                      </a:r>
                    </a:p>
                  </a:txBody>
                  <a:tcPr marL="7086" marR="7086" marT="708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9021">
                <a:tc>
                  <a:txBody>
                    <a:bodyPr/>
                    <a:lstStyle/>
                    <a:p>
                      <a:pPr algn="ct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</a:t>
                      </a:r>
                    </a:p>
                  </a:txBody>
                  <a:tcPr marL="7086" marR="7086" marT="708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CoolSM14NewRefHardCu18Aug01</a:t>
                      </a:r>
                    </a:p>
                  </a:txBody>
                  <a:tcPr marL="7086" marR="7086" marT="708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15.42</a:t>
                      </a:r>
                    </a:p>
                  </a:txBody>
                  <a:tcPr marL="7086" marR="7086" marT="708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-3.648E-07</a:t>
                      </a:r>
                    </a:p>
                  </a:txBody>
                  <a:tcPr marL="7086" marR="7086" marT="708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-1.388E-05</a:t>
                      </a:r>
                    </a:p>
                  </a:txBody>
                  <a:tcPr marL="7086" marR="7086" marT="708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-8.61E-05</a:t>
                      </a:r>
                    </a:p>
                  </a:txBody>
                  <a:tcPr marL="7086" marR="7086" marT="708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-3.27E-03</a:t>
                      </a:r>
                    </a:p>
                  </a:txBody>
                  <a:tcPr marL="7086" marR="7086" marT="708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8.61E-05</a:t>
                      </a:r>
                    </a:p>
                  </a:txBody>
                  <a:tcPr marL="7086" marR="7086" marT="708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3.275E-03</a:t>
                      </a:r>
                    </a:p>
                  </a:txBody>
                  <a:tcPr marL="7086" marR="7086" marT="708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3.189E-03</a:t>
                      </a:r>
                    </a:p>
                  </a:txBody>
                  <a:tcPr marL="7086" marR="7086" marT="708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9021">
                <a:tc>
                  <a:txBody>
                    <a:bodyPr/>
                    <a:lstStyle/>
                    <a:p>
                      <a:pPr algn="ct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</a:t>
                      </a:r>
                    </a:p>
                  </a:txBody>
                  <a:tcPr marL="7086" marR="7086" marT="708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CoolSM14NewRefHardCu19Aug01</a:t>
                      </a:r>
                    </a:p>
                  </a:txBody>
                  <a:tcPr marL="7086" marR="7086" marT="708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4.83</a:t>
                      </a:r>
                    </a:p>
                  </a:txBody>
                  <a:tcPr marL="7086" marR="7086" marT="708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3.880E-07</a:t>
                      </a:r>
                    </a:p>
                  </a:txBody>
                  <a:tcPr marL="7086" marR="7086" marT="708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-1.497E-05</a:t>
                      </a:r>
                    </a:p>
                  </a:txBody>
                  <a:tcPr marL="7086" marR="7086" marT="708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9.16E-05</a:t>
                      </a:r>
                    </a:p>
                  </a:txBody>
                  <a:tcPr marL="7086" marR="7086" marT="708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-3.53E-03</a:t>
                      </a:r>
                    </a:p>
                  </a:txBody>
                  <a:tcPr marL="7086" marR="7086" marT="708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9.16E-05</a:t>
                      </a:r>
                    </a:p>
                  </a:txBody>
                  <a:tcPr marL="7086" marR="7086" marT="708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3.533E-03</a:t>
                      </a:r>
                    </a:p>
                  </a:txBody>
                  <a:tcPr marL="7086" marR="7086" marT="708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3.442E-03</a:t>
                      </a:r>
                    </a:p>
                  </a:txBody>
                  <a:tcPr marL="7086" marR="7086" marT="708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9021">
                <a:tc>
                  <a:txBody>
                    <a:bodyPr/>
                    <a:lstStyle/>
                    <a:p>
                      <a:pPr algn="ct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11</a:t>
                      </a:r>
                    </a:p>
                  </a:txBody>
                  <a:tcPr marL="7086" marR="7086" marT="708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CoolSM14NewRefHardCu20Aug01</a:t>
                      </a:r>
                    </a:p>
                  </a:txBody>
                  <a:tcPr marL="7086" marR="7086" marT="708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9.25</a:t>
                      </a:r>
                    </a:p>
                  </a:txBody>
                  <a:tcPr marL="7086" marR="7086" marT="708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-5.062E-07</a:t>
                      </a:r>
                    </a:p>
                  </a:txBody>
                  <a:tcPr marL="7086" marR="7086" marT="708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-1.439E-05</a:t>
                      </a:r>
                    </a:p>
                  </a:txBody>
                  <a:tcPr marL="7086" marR="7086" marT="708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-1.19E-04</a:t>
                      </a:r>
                    </a:p>
                  </a:txBody>
                  <a:tcPr marL="7086" marR="7086" marT="708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-3.40E-03</a:t>
                      </a:r>
                    </a:p>
                  </a:txBody>
                  <a:tcPr marL="7086" marR="7086" marT="708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1.19E-04</a:t>
                      </a:r>
                    </a:p>
                  </a:txBody>
                  <a:tcPr marL="7086" marR="7086" marT="708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3.397E-03</a:t>
                      </a:r>
                    </a:p>
                  </a:txBody>
                  <a:tcPr marL="7086" marR="7086" marT="708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3.277E-03</a:t>
                      </a:r>
                    </a:p>
                  </a:txBody>
                  <a:tcPr marL="7086" marR="7086" marT="708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9021">
                <a:tc>
                  <a:txBody>
                    <a:bodyPr/>
                    <a:lstStyle/>
                    <a:p>
                      <a:pPr algn="ct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</a:t>
                      </a:r>
                    </a:p>
                  </a:txBody>
                  <a:tcPr marL="7086" marR="7086" marT="708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CoolSM14NewRefHardCu20Aug07</a:t>
                      </a:r>
                    </a:p>
                  </a:txBody>
                  <a:tcPr marL="7086" marR="7086" marT="708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0.05</a:t>
                      </a:r>
                    </a:p>
                  </a:txBody>
                  <a:tcPr marL="7086" marR="7086" marT="708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-7.306E-05</a:t>
                      </a:r>
                    </a:p>
                  </a:txBody>
                  <a:tcPr marL="7086" marR="7086" marT="708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-1.033E-04</a:t>
                      </a:r>
                    </a:p>
                  </a:txBody>
                  <a:tcPr marL="7086" marR="7086" marT="708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-1.72E-02</a:t>
                      </a:r>
                    </a:p>
                  </a:txBody>
                  <a:tcPr marL="7086" marR="7086" marT="708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-2.44E-02</a:t>
                      </a:r>
                    </a:p>
                  </a:txBody>
                  <a:tcPr marL="7086" marR="7086" marT="708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1.72E-02</a:t>
                      </a:r>
                    </a:p>
                  </a:txBody>
                  <a:tcPr marL="7086" marR="7086" marT="708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86" marR="7086" marT="708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86" marR="7086" marT="708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869404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Leak test results for the Ref </a:t>
            </a:r>
            <a:r>
              <a:rPr lang="en-US" dirty="0" err="1" smtClean="0"/>
              <a:t>Vol</a:t>
            </a:r>
            <a:endParaRPr lang="en-GB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82303397"/>
              </p:ext>
            </p:extLst>
          </p:nvPr>
        </p:nvGraphicFramePr>
        <p:xfrm>
          <a:off x="827584" y="1772816"/>
          <a:ext cx="6995120" cy="38450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1679036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Duration dependance</a:t>
            </a:r>
            <a:endParaRPr lang="en-GB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96315942"/>
              </p:ext>
            </p:extLst>
          </p:nvPr>
        </p:nvGraphicFramePr>
        <p:xfrm>
          <a:off x="467544" y="1628800"/>
          <a:ext cx="6131024" cy="40610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5508104" y="4509120"/>
            <a:ext cx="244827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It would appear that the duration necessary for the calculation of leak rate is 5 hours, to be verified with raw data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836883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 leaky SM14</a:t>
            </a:r>
            <a:br>
              <a:rPr lang="en-US" dirty="0" smtClean="0"/>
            </a:br>
            <a:r>
              <a:rPr lang="en-US" sz="2200" dirty="0" smtClean="0"/>
              <a:t>giving rather similar results, less dispersion.</a:t>
            </a:r>
            <a:endParaRPr lang="en-GB" sz="2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r>
              <a:rPr lang="en-US" sz="2000" dirty="0" smtClean="0"/>
              <a:t>The literature states that the </a:t>
            </a:r>
            <a:r>
              <a:rPr lang="en-US" sz="2000" dirty="0" err="1" smtClean="0"/>
              <a:t>dP</a:t>
            </a:r>
            <a:r>
              <a:rPr lang="en-US" sz="2000" dirty="0" smtClean="0"/>
              <a:t>/</a:t>
            </a:r>
            <a:r>
              <a:rPr lang="en-US" sz="2000" dirty="0" err="1" smtClean="0"/>
              <a:t>dt</a:t>
            </a:r>
            <a:r>
              <a:rPr lang="en-US" sz="2000" dirty="0" smtClean="0"/>
              <a:t> method is unsuitable for this level of leak rate. The above result and other experience illustrates this.</a:t>
            </a:r>
          </a:p>
          <a:p>
            <a:endParaRPr lang="en-GB" dirty="0"/>
          </a:p>
        </p:txBody>
      </p:sp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69073047"/>
              </p:ext>
            </p:extLst>
          </p:nvPr>
        </p:nvGraphicFramePr>
        <p:xfrm>
          <a:off x="1331640" y="1412776"/>
          <a:ext cx="5832648" cy="33123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48378481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Previous results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Rectangle 3"/>
          <p:cNvSpPr/>
          <p:nvPr/>
        </p:nvSpPr>
        <p:spPr>
          <a:xfrm>
            <a:off x="611560" y="1340768"/>
            <a:ext cx="4572000" cy="313932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 smtClean="0"/>
              <a:t>	   [</a:t>
            </a:r>
            <a:r>
              <a:rPr lang="en-US" dirty="0" err="1" smtClean="0"/>
              <a:t>mbar.l</a:t>
            </a:r>
            <a:r>
              <a:rPr lang="en-US" dirty="0" smtClean="0"/>
              <a:t>/s]</a:t>
            </a:r>
            <a:endParaRPr lang="en-GB" dirty="0" smtClean="0"/>
          </a:p>
          <a:p>
            <a:r>
              <a:rPr lang="en-GB" dirty="0" smtClean="0"/>
              <a:t>CMS Limit    5.00E-04</a:t>
            </a:r>
          </a:p>
          <a:p>
            <a:r>
              <a:rPr lang="en-GB" dirty="0" smtClean="0"/>
              <a:t>SM002	1.2500E-04</a:t>
            </a:r>
          </a:p>
          <a:p>
            <a:r>
              <a:rPr lang="en-GB" dirty="0" smtClean="0"/>
              <a:t>SM003	3.3170E-04</a:t>
            </a:r>
          </a:p>
          <a:p>
            <a:r>
              <a:rPr lang="en-GB" dirty="0" smtClean="0"/>
              <a:t>SM004	8.6232E-04</a:t>
            </a:r>
          </a:p>
          <a:p>
            <a:r>
              <a:rPr lang="en-GB" dirty="0" smtClean="0"/>
              <a:t>SM005	6.2000E-05</a:t>
            </a:r>
          </a:p>
          <a:p>
            <a:r>
              <a:rPr lang="en-GB" dirty="0" smtClean="0"/>
              <a:t>SM006	2.8150E-04</a:t>
            </a:r>
          </a:p>
          <a:p>
            <a:r>
              <a:rPr lang="en-GB" dirty="0" smtClean="0"/>
              <a:t>SM007	2.9400E-04</a:t>
            </a:r>
          </a:p>
          <a:p>
            <a:r>
              <a:rPr lang="en-GB" dirty="0" smtClean="0"/>
              <a:t>SM008	1.9618E-03</a:t>
            </a:r>
          </a:p>
          <a:p>
            <a:endParaRPr lang="en-GB" dirty="0" smtClean="0"/>
          </a:p>
          <a:p>
            <a:endParaRPr lang="en-GB" dirty="0"/>
          </a:p>
        </p:txBody>
      </p:sp>
      <p:graphicFrame>
        <p:nvGraphicFramePr>
          <p:cNvPr id="5" name="Char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74621670"/>
              </p:ext>
            </p:extLst>
          </p:nvPr>
        </p:nvGraphicFramePr>
        <p:xfrm>
          <a:off x="2866862" y="2276872"/>
          <a:ext cx="5521561" cy="38164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4860032" y="1412776"/>
            <a:ext cx="27363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One bad case  SM 008</a:t>
            </a:r>
          </a:p>
          <a:p>
            <a:r>
              <a:rPr lang="en-US" dirty="0" smtClean="0"/>
              <a:t>One poor value SM004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7049752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Test may take up to one day. 30 </a:t>
            </a:r>
            <a:r>
              <a:rPr lang="en-US" sz="2400" dirty="0" err="1" smtClean="0"/>
              <a:t>mins</a:t>
            </a:r>
            <a:r>
              <a:rPr lang="en-US" sz="2400" dirty="0" smtClean="0"/>
              <a:t> preparation.</a:t>
            </a:r>
          </a:p>
          <a:p>
            <a:r>
              <a:rPr lang="en-US" sz="2400" dirty="0" smtClean="0"/>
              <a:t>As the ref </a:t>
            </a:r>
            <a:r>
              <a:rPr lang="en-US" sz="2400" dirty="0" err="1" smtClean="0"/>
              <a:t>vol</a:t>
            </a:r>
            <a:r>
              <a:rPr lang="en-US" sz="2400" dirty="0" smtClean="0"/>
              <a:t> is </a:t>
            </a:r>
            <a:r>
              <a:rPr lang="en-US" sz="2400" dirty="0" err="1" smtClean="0"/>
              <a:t>approx</a:t>
            </a:r>
            <a:r>
              <a:rPr lang="en-US" sz="2400" dirty="0" smtClean="0"/>
              <a:t> 10% of values obtained for SMs that are not within the CMS spec then a re-test should be done.</a:t>
            </a:r>
          </a:p>
          <a:p>
            <a:r>
              <a:rPr lang="en-US" sz="2400" dirty="0" err="1" smtClean="0"/>
              <a:t>Approx</a:t>
            </a:r>
            <a:r>
              <a:rPr lang="en-US" sz="2400" dirty="0" smtClean="0"/>
              <a:t> ½ of the 18 have been tested with only one poor value.</a:t>
            </a:r>
          </a:p>
          <a:p>
            <a:r>
              <a:rPr lang="en-US" sz="2400" dirty="0" smtClean="0"/>
              <a:t>Require 10 days to measure the remaining SMs.</a:t>
            </a:r>
          </a:p>
          <a:p>
            <a:r>
              <a:rPr lang="en-US" sz="2400" dirty="0" smtClean="0"/>
              <a:t>Correct assembly technique is vital over tightening is detrimental.</a:t>
            </a:r>
          </a:p>
          <a:p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75614470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61</TotalTime>
  <Words>465</Words>
  <Application>Microsoft Office PowerPoint</Application>
  <PresentationFormat>On-screen Show (4:3)</PresentationFormat>
  <Paragraphs>186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Leak Test cooling system with reference Volume   </vt:lpstr>
      <vt:lpstr>Acceptance Limit Graphical Definition</vt:lpstr>
      <vt:lpstr>Past events</vt:lpstr>
      <vt:lpstr>Results. 1 2tests were done with ref vol and SM14 </vt:lpstr>
      <vt:lpstr>Leak test results for the Ref Vol</vt:lpstr>
      <vt:lpstr>Duration dependance</vt:lpstr>
      <vt:lpstr>A leaky SM14 giving rather similar results, less dispersion.</vt:lpstr>
      <vt:lpstr>Previous results</vt:lpstr>
      <vt:lpstr>Conclusion</vt:lpstr>
    </vt:vector>
  </TitlesOfParts>
  <Company>CERN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Leak Test cooling system with reference Volume</dc:title>
  <dc:creator>Ian Crotty</dc:creator>
  <cp:lastModifiedBy>Ian Crotty</cp:lastModifiedBy>
  <cp:revision>15</cp:revision>
  <dcterms:created xsi:type="dcterms:W3CDTF">2013-08-26T16:28:41Z</dcterms:created>
  <dcterms:modified xsi:type="dcterms:W3CDTF">2013-08-27T07:33:56Z</dcterms:modified>
</cp:coreProperties>
</file>