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0" r:id="rId3"/>
    <p:sldId id="259" r:id="rId4"/>
    <p:sldId id="256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6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1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39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3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49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97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7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3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9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44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4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71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3DD1A-C46D-2D43-8664-8B8FA7340C18}" type="datetimeFigureOut">
              <a:rPr lang="en-US" smtClean="0"/>
              <a:t>23/05/14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111E6-89C7-054A-9455-61C2202DF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1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GIF ++ cables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/>
              <a:t> </a:t>
            </a:r>
            <a:r>
              <a:rPr lang="en-US" dirty="0" smtClean="0"/>
              <a:t>&amp; Nicolas </a:t>
            </a:r>
            <a:r>
              <a:rPr lang="en-US" dirty="0" err="1" smtClean="0"/>
              <a:t>Zaganidris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3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hermata 03-2456735 alle 12.15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72" r="4725"/>
          <a:stretch/>
        </p:blipFill>
        <p:spPr>
          <a:xfrm>
            <a:off x="107504" y="1340768"/>
            <a:ext cx="7693675" cy="53864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4624"/>
            <a:ext cx="8042276" cy="792088"/>
          </a:xfrm>
        </p:spPr>
        <p:txBody>
          <a:bodyPr/>
          <a:lstStyle/>
          <a:p>
            <a:r>
              <a:rPr lang="en-GB" dirty="0" smtClean="0"/>
              <a:t>(Very) Preliminary </a:t>
            </a:r>
            <a:r>
              <a:rPr lang="en-GB" dirty="0"/>
              <a:t>s</a:t>
            </a:r>
            <a:r>
              <a:rPr lang="en-GB" dirty="0" smtClean="0"/>
              <a:t>et-up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2334" y="1125324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latin typeface="Times New Roman"/>
                <a:cs typeface="Times New Roman"/>
              </a:rPr>
              <a:t>RPCs  High eta</a:t>
            </a:r>
            <a:endParaRPr lang="en-GB" sz="2200" b="1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708920"/>
            <a:ext cx="39604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RPCs consolidation</a:t>
            </a:r>
            <a:endParaRPr lang="en-GB" sz="22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92280" y="234888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RPCs </a:t>
            </a:r>
            <a:r>
              <a:rPr lang="en-US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 studies</a:t>
            </a:r>
            <a:endParaRPr lang="en-GB" sz="2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3808" y="3536969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336196" y="1877451"/>
            <a:ext cx="972108" cy="129614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508104" y="3284984"/>
            <a:ext cx="216024" cy="252038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91680" y="3140968"/>
            <a:ext cx="1152128" cy="50405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796136" y="2708920"/>
            <a:ext cx="1512168" cy="57606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966310" y="3354431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72008" y="5273913"/>
            <a:ext cx="3851920" cy="1323439"/>
          </a:xfrm>
          <a:prstGeom prst="rect">
            <a:avLst/>
          </a:prstGeom>
          <a:solidFill>
            <a:srgbClr val="FFFFFF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GB" sz="2000" dirty="0" smtClean="0">
                <a:latin typeface="Times New Roman"/>
                <a:cs typeface="Times New Roman"/>
              </a:rPr>
              <a:t>The detector position will better be defined as soon as the </a:t>
            </a:r>
            <a:r>
              <a:rPr lang="en-GB" sz="2000" dirty="0" smtClean="0">
                <a:latin typeface="Symbol" charset="2"/>
                <a:cs typeface="Symbol" charset="2"/>
              </a:rPr>
              <a:t>g</a:t>
            </a:r>
            <a:r>
              <a:rPr lang="en-GB" sz="2000" dirty="0" smtClean="0">
                <a:latin typeface="Times New Roman"/>
                <a:cs typeface="Times New Roman"/>
              </a:rPr>
              <a:t> flux will be measured and when the requests of all users will be defined. </a:t>
            </a:r>
            <a:endParaRPr lang="en-GB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775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Muon chambers @ GIF++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1230176"/>
            <a:ext cx="8712968" cy="55172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AU" b="1" dirty="0" smtClean="0">
                <a:solidFill>
                  <a:srgbClr val="FF0000"/>
                </a:solidFill>
              </a:rPr>
              <a:t>5 RPC (barrel and endcap</a:t>
            </a:r>
            <a:r>
              <a:rPr lang="en-AU" b="1" dirty="0">
                <a:solidFill>
                  <a:srgbClr val="FF0000"/>
                </a:solidFill>
              </a:rPr>
              <a:t>)</a:t>
            </a:r>
            <a:endParaRPr lang="en-AU" b="1" dirty="0" smtClean="0">
              <a:solidFill>
                <a:srgbClr val="FF0000"/>
              </a:solidFill>
            </a:endParaRPr>
          </a:p>
          <a:p>
            <a:pPr marL="679450" lvl="1" indent="-342900">
              <a:lnSpc>
                <a:spcPct val="80000"/>
              </a:lnSpc>
              <a:buFont typeface="Courier New"/>
              <a:buChar char="o"/>
            </a:pPr>
            <a:r>
              <a:rPr lang="en-AU" b="1" dirty="0">
                <a:solidFill>
                  <a:srgbClr val="000000"/>
                </a:solidFill>
              </a:rPr>
              <a:t>1 RB3 + (1 RE4  + 1 RE3) </a:t>
            </a:r>
            <a:r>
              <a:rPr lang="en-AU" b="1" dirty="0" smtClean="0">
                <a:solidFill>
                  <a:srgbClr val="000000"/>
                </a:solidFill>
              </a:rPr>
              <a:t>(now under test at GIF)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Bakelite (spare production)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CMS electronics </a:t>
            </a:r>
          </a:p>
          <a:p>
            <a:pPr marL="679450" lvl="1" indent="-342900">
              <a:lnSpc>
                <a:spcPct val="80000"/>
              </a:lnSpc>
              <a:buFont typeface="Courier New"/>
              <a:buChar char="o"/>
            </a:pPr>
            <a:r>
              <a:rPr lang="en-AU" b="1" dirty="0" smtClean="0">
                <a:solidFill>
                  <a:srgbClr val="000000"/>
                </a:solidFill>
              </a:rPr>
              <a:t>2 </a:t>
            </a:r>
            <a:r>
              <a:rPr lang="en-AU" b="1" dirty="0">
                <a:solidFill>
                  <a:srgbClr val="000000"/>
                </a:solidFill>
              </a:rPr>
              <a:t>new barrel RPC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Improved gas system - new mechanics &amp; service box &amp; Distribution Board </a:t>
            </a:r>
          </a:p>
          <a:p>
            <a:pPr marL="457200" indent="-457200">
              <a:lnSpc>
                <a:spcPct val="70000"/>
              </a:lnSpc>
              <a:buFont typeface="+mj-lt"/>
              <a:buAutoNum type="arabicPeriod"/>
            </a:pPr>
            <a:r>
              <a:rPr lang="en-GB" b="1" dirty="0" smtClean="0">
                <a:solidFill>
                  <a:srgbClr val="FF0000"/>
                </a:solidFill>
              </a:rPr>
              <a:t>5 RPC for H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GB" b="1" dirty="0" smtClean="0">
                <a:solidFill>
                  <a:srgbClr val="FF0000"/>
                </a:solidFill>
              </a:rPr>
              <a:t>gh eta region </a:t>
            </a:r>
          </a:p>
          <a:p>
            <a:pPr marL="679450" lvl="1" indent="-342900">
              <a:lnSpc>
                <a:spcPct val="70000"/>
              </a:lnSpc>
              <a:buFont typeface="Courier New"/>
              <a:buChar char="o"/>
            </a:pPr>
            <a:r>
              <a:rPr lang="en-GB" b="1" dirty="0" smtClean="0">
                <a:solidFill>
                  <a:srgbClr val="000000"/>
                </a:solidFill>
              </a:rPr>
              <a:t>3 RE4-1 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US" dirty="0" smtClean="0"/>
              <a:t>L</a:t>
            </a:r>
            <a:r>
              <a:rPr lang="en-GB" dirty="0" smtClean="0"/>
              <a:t>ow resistivity Bakelite (≈ 2 10</a:t>
            </a:r>
            <a:r>
              <a:rPr lang="en-GB" baseline="30000" dirty="0" smtClean="0"/>
              <a:t>10 </a:t>
            </a:r>
            <a:r>
              <a:rPr lang="en-GB" dirty="0" smtClean="0">
                <a:latin typeface="Symbol" charset="2"/>
                <a:cs typeface="Symbol" charset="2"/>
              </a:rPr>
              <a:t>W</a:t>
            </a:r>
            <a:r>
              <a:rPr lang="en-GB" dirty="0" smtClean="0"/>
              <a:t>cm, or less)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GB" dirty="0" smtClean="0"/>
              <a:t>CMS electronics - New electronics (Atlas chip)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GB" dirty="0" smtClean="0"/>
              <a:t> new geometry (smaller gap thickness and multi-gaps)</a:t>
            </a:r>
          </a:p>
          <a:p>
            <a:pPr marL="463550" indent="-342900">
              <a:lnSpc>
                <a:spcPct val="80000"/>
              </a:lnSpc>
              <a:buFont typeface="Courier New"/>
              <a:buChar char="o"/>
            </a:pPr>
            <a:r>
              <a:rPr lang="en-GB" sz="2200" b="1" dirty="0" smtClean="0">
                <a:solidFill>
                  <a:srgbClr val="000000"/>
                </a:solidFill>
              </a:rPr>
              <a:t>2 </a:t>
            </a:r>
            <a:r>
              <a:rPr lang="en-GB" sz="2200" b="1" dirty="0">
                <a:solidFill>
                  <a:srgbClr val="000000"/>
                </a:solidFill>
              </a:rPr>
              <a:t>RE4-1 chambers </a:t>
            </a:r>
          </a:p>
          <a:p>
            <a:pPr marL="800100" lvl="1" indent="-342900">
              <a:buFont typeface="Wingdings" charset="2"/>
              <a:buChar char="v"/>
            </a:pPr>
            <a:r>
              <a:rPr lang="en-US" dirty="0"/>
              <a:t>L</a:t>
            </a:r>
            <a:r>
              <a:rPr lang="en-GB" dirty="0"/>
              <a:t>ow resistivity glass </a:t>
            </a:r>
          </a:p>
          <a:p>
            <a:pPr marL="800100" lvl="1" indent="-342900">
              <a:buFont typeface="Wingdings" charset="2"/>
              <a:buChar char="v"/>
            </a:pPr>
            <a:r>
              <a:rPr lang="en-US" dirty="0"/>
              <a:t>D</a:t>
            </a:r>
            <a:r>
              <a:rPr lang="en-GB" dirty="0"/>
              <a:t>ouble or multi-gaps </a:t>
            </a:r>
          </a:p>
          <a:p>
            <a:pPr marL="120650" lvl="1" indent="-457200" algn="just">
              <a:buFont typeface="+mj-lt"/>
              <a:buAutoNum type="arabicPeriod" startAt="6"/>
            </a:pP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2 (glass and </a:t>
            </a:r>
            <a:r>
              <a:rPr lang="en-GB" sz="2400" b="1" dirty="0">
                <a:solidFill>
                  <a:srgbClr val="FF0000"/>
                </a:solidFill>
              </a:rPr>
              <a:t>B</a:t>
            </a:r>
            <a:r>
              <a:rPr lang="en-GB" sz="2400" b="1" dirty="0" smtClean="0">
                <a:solidFill>
                  <a:srgbClr val="FF0000"/>
                </a:solidFill>
              </a:rPr>
              <a:t>akelite) RPC prototypes for gas studies </a:t>
            </a:r>
          </a:p>
          <a:p>
            <a:pPr marL="120650" lvl="1" indent="-457200" algn="just">
              <a:buFont typeface="Wingdings" charset="2"/>
              <a:buChar char="v"/>
            </a:pPr>
            <a:r>
              <a:rPr lang="en-GB" b="1" dirty="0" smtClean="0">
                <a:solidFill>
                  <a:schemeClr val="tx1"/>
                </a:solidFill>
              </a:rPr>
              <a:t>common </a:t>
            </a:r>
            <a:r>
              <a:rPr lang="en-US" dirty="0" smtClean="0">
                <a:solidFill>
                  <a:schemeClr val="tx1"/>
                </a:solidFill>
              </a:rPr>
              <a:t> test with ALICE, ATLAS and CMS </a:t>
            </a:r>
          </a:p>
        </p:txBody>
      </p:sp>
    </p:spTree>
    <p:extLst>
      <p:ext uri="{BB962C8B-B14F-4D97-AF65-F5344CB8AC3E}">
        <p14:creationId xmlns:p14="http://schemas.microsoft.com/office/powerpoint/2010/main" val="6881395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hermata 05-2456801 alle 13.26.0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13" y="2000403"/>
            <a:ext cx="7910687" cy="466404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687517" y="126971"/>
            <a:ext cx="3387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Times New Roman"/>
                <a:cs typeface="Times New Roman"/>
              </a:rPr>
              <a:t>UPstream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132" y="523075"/>
            <a:ext cx="3009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Patch Panel: </a:t>
            </a:r>
          </a:p>
          <a:p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0 HV cables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5 LV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5 I2C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14081" y="877555"/>
            <a:ext cx="3009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Signal Cables 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5 chambers </a:t>
            </a:r>
          </a:p>
        </p:txBody>
      </p:sp>
      <p:sp>
        <p:nvSpPr>
          <p:cNvPr id="8" name="Oval 7"/>
          <p:cNvSpPr/>
          <p:nvPr/>
        </p:nvSpPr>
        <p:spPr>
          <a:xfrm>
            <a:off x="4196944" y="3830985"/>
            <a:ext cx="184077" cy="273231"/>
          </a:xfrm>
          <a:prstGeom prst="ellipse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4381021" y="1523886"/>
            <a:ext cx="833060" cy="2076564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601466" y="1325128"/>
            <a:ext cx="1086051" cy="1152863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21848" y="2503020"/>
            <a:ext cx="497007" cy="2208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590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hermata 05-2456801 alle 13.38.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80" y="1723404"/>
            <a:ext cx="7829907" cy="46036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77065" y="636124"/>
            <a:ext cx="300942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Patch Panel: </a:t>
            </a:r>
          </a:p>
          <a:p>
            <a:r>
              <a:rPr lang="en-US" dirty="0">
                <a:latin typeface="Times New Roman"/>
                <a:cs typeface="Times New Roman"/>
              </a:rPr>
              <a:t>1</a:t>
            </a:r>
            <a:r>
              <a:rPr lang="en-US" dirty="0" smtClean="0">
                <a:latin typeface="Times New Roman"/>
                <a:cs typeface="Times New Roman"/>
              </a:rPr>
              <a:t>0 HV cables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5 LV </a:t>
            </a:r>
          </a:p>
          <a:p>
            <a:r>
              <a:rPr lang="en-US" dirty="0" smtClean="0">
                <a:latin typeface="Times New Roman"/>
                <a:cs typeface="Times New Roman"/>
              </a:rPr>
              <a:t>5 I2C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4461" y="636124"/>
            <a:ext cx="30094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Signal Cables </a:t>
            </a:r>
            <a:endParaRPr lang="en-US" dirty="0" smtClean="0">
              <a:latin typeface="Times New Roman"/>
              <a:cs typeface="Times New Roman"/>
            </a:endParaRPr>
          </a:p>
          <a:p>
            <a:r>
              <a:rPr lang="en-US" dirty="0" smtClean="0">
                <a:latin typeface="Times New Roman"/>
                <a:cs typeface="Times New Roman"/>
              </a:rPr>
              <a:t>? </a:t>
            </a:r>
          </a:p>
        </p:txBody>
      </p:sp>
      <p:sp>
        <p:nvSpPr>
          <p:cNvPr id="6" name="Oval 5"/>
          <p:cNvSpPr/>
          <p:nvPr/>
        </p:nvSpPr>
        <p:spPr>
          <a:xfrm>
            <a:off x="6037710" y="3450163"/>
            <a:ext cx="184077" cy="273231"/>
          </a:xfrm>
          <a:prstGeom prst="ellipse">
            <a:avLst/>
          </a:prstGeom>
          <a:solidFill>
            <a:srgbClr val="C0504D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37710" y="949437"/>
            <a:ext cx="239356" cy="1461558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40766" y="1146972"/>
            <a:ext cx="3902421" cy="2303191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 rot="16200000">
            <a:off x="5780064" y="2558235"/>
            <a:ext cx="497007" cy="22085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687517" y="126971"/>
            <a:ext cx="3387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Times New Roman"/>
                <a:cs typeface="Times New Roman"/>
              </a:rPr>
              <a:t>Down stream</a:t>
            </a:r>
            <a:endParaRPr lang="en-US" sz="4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150334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3102"/>
            <a:ext cx="8229600" cy="1143000"/>
          </a:xfrm>
        </p:spPr>
        <p:txBody>
          <a:bodyPr/>
          <a:lstStyle/>
          <a:p>
            <a:r>
              <a:rPr lang="en-US" dirty="0" smtClean="0"/>
              <a:t>Preparation zone</a:t>
            </a:r>
            <a:endParaRPr lang="en-US" dirty="0"/>
          </a:p>
        </p:txBody>
      </p:sp>
      <p:pic>
        <p:nvPicPr>
          <p:cNvPr id="3" name="Picture 2" descr="Schermata 05-2456801 alle 13.42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997" y="1509172"/>
            <a:ext cx="7304803" cy="472277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7369" y="4030599"/>
            <a:ext cx="12502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HV  </a:t>
            </a:r>
          </a:p>
          <a:p>
            <a:r>
              <a:rPr lang="en-US" dirty="0" smtClean="0"/>
              <a:t>10 cables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6273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217</Words>
  <Application>Microsoft Macintosh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GIF ++ cables</vt:lpstr>
      <vt:lpstr>(Very) Preliminary set-up</vt:lpstr>
      <vt:lpstr>Muon chambers @ GIF++</vt:lpstr>
      <vt:lpstr>PowerPoint Presentation</vt:lpstr>
      <vt:lpstr>PowerPoint Presentation</vt:lpstr>
      <vt:lpstr>Preparation zone</vt:lpstr>
    </vt:vector>
  </TitlesOfParts>
  <Company>INFN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 pugliese</dc:creator>
  <cp:lastModifiedBy>gabriella pugliese</cp:lastModifiedBy>
  <cp:revision>5</cp:revision>
  <dcterms:created xsi:type="dcterms:W3CDTF">2014-05-23T11:26:12Z</dcterms:created>
  <dcterms:modified xsi:type="dcterms:W3CDTF">2014-05-23T12:47:44Z</dcterms:modified>
</cp:coreProperties>
</file>