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1" r:id="rId2"/>
    <p:sldId id="260" r:id="rId3"/>
    <p:sldId id="259" r:id="rId4"/>
    <p:sldId id="262" r:id="rId5"/>
    <p:sldId id="257" r:id="rId6"/>
    <p:sldId id="258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94" d="100"/>
          <a:sy n="94" d="100"/>
        </p:scale>
        <p:origin x="-150" y="3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3DD1A-C46D-2D43-8664-8B8FA7340C18}" type="datetimeFigureOut">
              <a:rPr lang="en-US" smtClean="0"/>
              <a:pPr/>
              <a:t>7/7/2014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111E6-89C7-054A-9455-61C2202DF9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26918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3DD1A-C46D-2D43-8664-8B8FA7340C18}" type="datetimeFigureOut">
              <a:rPr lang="en-US" smtClean="0"/>
              <a:pPr/>
              <a:t>7/7/2014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111E6-89C7-054A-9455-61C2202DF9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85397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3DD1A-C46D-2D43-8664-8B8FA7340C18}" type="datetimeFigureOut">
              <a:rPr lang="en-US" smtClean="0"/>
              <a:pPr/>
              <a:t>7/7/2014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111E6-89C7-054A-9455-61C2202DF9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411364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3DD1A-C46D-2D43-8664-8B8FA7340C18}" type="datetimeFigureOut">
              <a:rPr lang="en-US" smtClean="0"/>
              <a:pPr/>
              <a:t>7/7/2014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111E6-89C7-054A-9455-61C2202DF9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19490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3DD1A-C46D-2D43-8664-8B8FA7340C18}" type="datetimeFigureOut">
              <a:rPr lang="en-US" smtClean="0"/>
              <a:pPr/>
              <a:t>7/7/2014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111E6-89C7-054A-9455-61C2202DF9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869705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3DD1A-C46D-2D43-8664-8B8FA7340C18}" type="datetimeFigureOut">
              <a:rPr lang="en-US" smtClean="0"/>
              <a:pPr/>
              <a:t>7/7/2014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111E6-89C7-054A-9455-61C2202DF9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12772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3DD1A-C46D-2D43-8664-8B8FA7340C18}" type="datetimeFigureOut">
              <a:rPr lang="en-US" smtClean="0"/>
              <a:pPr/>
              <a:t>7/7/2014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111E6-89C7-054A-9455-61C2202DF9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32133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3DD1A-C46D-2D43-8664-8B8FA7340C18}" type="datetimeFigureOut">
              <a:rPr lang="en-US" smtClean="0"/>
              <a:pPr/>
              <a:t>7/7/2014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111E6-89C7-054A-9455-61C2202DF9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92907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3DD1A-C46D-2D43-8664-8B8FA7340C18}" type="datetimeFigureOut">
              <a:rPr lang="en-US" smtClean="0"/>
              <a:pPr/>
              <a:t>7/7/2014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111E6-89C7-054A-9455-61C2202DF9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664409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3DD1A-C46D-2D43-8664-8B8FA7340C18}" type="datetimeFigureOut">
              <a:rPr lang="en-US" smtClean="0"/>
              <a:pPr/>
              <a:t>7/7/2014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111E6-89C7-054A-9455-61C2202DF9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234242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3DD1A-C46D-2D43-8664-8B8FA7340C18}" type="datetimeFigureOut">
              <a:rPr lang="en-US" smtClean="0"/>
              <a:pPr/>
              <a:t>7/7/2014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0111E6-89C7-054A-9455-61C2202DF9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16719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D3DD1A-C46D-2D43-8664-8B8FA7340C18}" type="datetimeFigureOut">
              <a:rPr lang="en-US" smtClean="0"/>
              <a:pPr/>
              <a:t>7/7/2014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0111E6-89C7-054A-9455-61C2202DF9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96191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Proposed CMS RPC cable installation in GIF++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Ian </a:t>
            </a:r>
            <a:r>
              <a:rPr lang="en-US" dirty="0" err="1" smtClean="0"/>
              <a:t>Crotty</a:t>
            </a:r>
            <a:r>
              <a:rPr lang="en-US" dirty="0"/>
              <a:t> </a:t>
            </a:r>
            <a:r>
              <a:rPr lang="en-US" dirty="0" smtClean="0"/>
              <a:t>&amp; Nicolas </a:t>
            </a:r>
            <a:r>
              <a:rPr lang="en-US" dirty="0" err="1" smtClean="0"/>
              <a:t>Zaganidris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4213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Schermata 03-2456735 alle 12.15.18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21972" r="4725"/>
          <a:stretch/>
        </p:blipFill>
        <p:spPr>
          <a:xfrm>
            <a:off x="107504" y="1340768"/>
            <a:ext cx="7693675" cy="538647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44624"/>
            <a:ext cx="8042276" cy="792088"/>
          </a:xfrm>
        </p:spPr>
        <p:txBody>
          <a:bodyPr/>
          <a:lstStyle/>
          <a:p>
            <a:r>
              <a:rPr lang="en-GB" dirty="0" smtClean="0"/>
              <a:t>Preliminary </a:t>
            </a:r>
            <a:r>
              <a:rPr lang="en-GB" dirty="0"/>
              <a:t>s</a:t>
            </a:r>
            <a:r>
              <a:rPr lang="en-GB" dirty="0" smtClean="0"/>
              <a:t>et-up</a:t>
            </a:r>
            <a:endParaRPr lang="en-GB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3B02A-0B46-4351-B41F-3D654171EEA0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182334" y="1125324"/>
            <a:ext cx="374441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b="1" dirty="0" smtClean="0">
                <a:latin typeface="Times New Roman"/>
                <a:cs typeface="Times New Roman"/>
              </a:rPr>
              <a:t>RPCs  High eta</a:t>
            </a:r>
            <a:endParaRPr lang="en-GB" sz="2200" b="1" dirty="0">
              <a:latin typeface="Times New Roman"/>
              <a:cs typeface="Times New Roman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0" y="2708920"/>
            <a:ext cx="3960440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200" b="1" dirty="0" smtClean="0">
                <a:solidFill>
                  <a:srgbClr val="000000"/>
                </a:solidFill>
                <a:latin typeface="Times New Roman"/>
                <a:cs typeface="Times New Roman"/>
              </a:rPr>
              <a:t>RPCs consolidation</a:t>
            </a:r>
            <a:endParaRPr lang="en-GB" sz="2200" b="1" dirty="0">
              <a:solidFill>
                <a:srgbClr val="000000"/>
              </a:solidFill>
              <a:latin typeface="Times New Roman"/>
              <a:cs typeface="Times New Roman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092280" y="2348880"/>
            <a:ext cx="223224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2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RPCs </a:t>
            </a:r>
            <a:r>
              <a:rPr lang="en-US" sz="22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G</a:t>
            </a:r>
            <a:r>
              <a:rPr lang="en-GB" sz="22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as studies</a:t>
            </a:r>
            <a:endParaRPr lang="en-GB" sz="2200" b="1" dirty="0">
              <a:solidFill>
                <a:srgbClr val="FF0000"/>
              </a:solidFill>
              <a:latin typeface="Times New Roman"/>
              <a:cs typeface="Times New Roman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843808" y="3536969"/>
            <a:ext cx="216024" cy="468095"/>
          </a:xfrm>
          <a:prstGeom prst="rect">
            <a:avLst/>
          </a:prstGeom>
          <a:solidFill>
            <a:srgbClr val="FF0000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15" name="Straight Arrow Connector 14"/>
          <p:cNvCxnSpPr/>
          <p:nvPr/>
        </p:nvCxnSpPr>
        <p:spPr>
          <a:xfrm flipH="1">
            <a:off x="6336196" y="1877451"/>
            <a:ext cx="972108" cy="1296144"/>
          </a:xfrm>
          <a:prstGeom prst="straightConnector1">
            <a:avLst/>
          </a:prstGeom>
          <a:ln w="38100" cmpd="sng">
            <a:solidFill>
              <a:schemeClr val="tx1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5508104" y="3284984"/>
            <a:ext cx="216024" cy="252038"/>
          </a:xfrm>
          <a:prstGeom prst="rect">
            <a:avLst/>
          </a:prstGeom>
          <a:solidFill>
            <a:srgbClr val="FF0000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1691680" y="3140968"/>
            <a:ext cx="1152128" cy="504056"/>
          </a:xfrm>
          <a:prstGeom prst="straightConnector1">
            <a:avLst/>
          </a:prstGeom>
          <a:ln w="38100" cmpd="sng">
            <a:solidFill>
              <a:schemeClr val="tx1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>
            <a:off x="5796136" y="2708920"/>
            <a:ext cx="1512168" cy="576064"/>
          </a:xfrm>
          <a:prstGeom prst="straightConnector1">
            <a:avLst/>
          </a:prstGeom>
          <a:ln w="38100" cmpd="sng">
            <a:solidFill>
              <a:schemeClr val="tx1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Rectangle 24"/>
          <p:cNvSpPr/>
          <p:nvPr/>
        </p:nvSpPr>
        <p:spPr>
          <a:xfrm>
            <a:off x="5966310" y="3354431"/>
            <a:ext cx="216024" cy="468095"/>
          </a:xfrm>
          <a:prstGeom prst="rect">
            <a:avLst/>
          </a:prstGeom>
          <a:solidFill>
            <a:srgbClr val="FF0000"/>
          </a:solid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1" name="TextBox 40"/>
          <p:cNvSpPr txBox="1"/>
          <p:nvPr/>
        </p:nvSpPr>
        <p:spPr>
          <a:xfrm>
            <a:off x="72008" y="5273913"/>
            <a:ext cx="3851920" cy="1323439"/>
          </a:xfrm>
          <a:prstGeom prst="rect">
            <a:avLst/>
          </a:prstGeom>
          <a:solidFill>
            <a:srgbClr val="FFFFFF"/>
          </a:solidFill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 algn="just"/>
            <a:r>
              <a:rPr lang="en-GB" sz="2000" dirty="0" smtClean="0">
                <a:latin typeface="Times New Roman"/>
                <a:cs typeface="Times New Roman"/>
              </a:rPr>
              <a:t>The detector position will better be defined as soon as the </a:t>
            </a:r>
            <a:r>
              <a:rPr lang="en-GB" sz="2000" dirty="0" smtClean="0">
                <a:latin typeface="Symbol" charset="2"/>
                <a:cs typeface="Symbol" charset="2"/>
              </a:rPr>
              <a:t>g</a:t>
            </a:r>
            <a:r>
              <a:rPr lang="en-GB" sz="2000" dirty="0" smtClean="0">
                <a:latin typeface="Times New Roman"/>
                <a:cs typeface="Times New Roman"/>
              </a:rPr>
              <a:t> flux will be measured and when the requests of all users will be defined. </a:t>
            </a:r>
            <a:endParaRPr lang="en-GB" sz="20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52775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Muon chambers @ GIF++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3B02A-0B46-4351-B41F-3D654171EEA0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Content Placeholder 2"/>
          <p:cNvSpPr txBox="1">
            <a:spLocks/>
          </p:cNvSpPr>
          <p:nvPr/>
        </p:nvSpPr>
        <p:spPr>
          <a:xfrm>
            <a:off x="251520" y="1230176"/>
            <a:ext cx="8712968" cy="5517232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>
            <a:normAutofit fontScale="92500" lnSpcReduction="10000"/>
          </a:bodyPr>
          <a:lstStyle>
            <a:lvl1pPr marL="349250" indent="-34925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"/>
              <a:defRPr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Times New Roman"/>
                <a:ea typeface="+mn-ea"/>
                <a:cs typeface="Times New Roman"/>
              </a:defRPr>
            </a:lvl1pPr>
            <a:lvl2pPr marL="685800" indent="-336550" algn="l" defTabSz="914400" rtl="0" eaLnBrk="1" latinLnBrk="0" hangingPunct="1"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10000"/>
              <a:buFont typeface="Wingdings 2" pitchFamily="18" charset="2"/>
              <a:buChar char=""/>
              <a:defRPr sz="2200" kern="1200">
                <a:solidFill>
                  <a:schemeClr val="tx1">
                    <a:lumMod val="65000"/>
                    <a:lumOff val="35000"/>
                  </a:schemeClr>
                </a:solidFill>
                <a:latin typeface="Times New Roman"/>
                <a:ea typeface="+mn-ea"/>
                <a:cs typeface="Times New Roman"/>
              </a:defRPr>
            </a:lvl2pPr>
            <a:lvl3pPr marL="968375" indent="-282575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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Times New Roman"/>
                <a:ea typeface="+mn-ea"/>
                <a:cs typeface="Times New Roman"/>
              </a:defRPr>
            </a:lvl3pPr>
            <a:lvl4pPr marL="1263650" indent="-295275" algn="l" defTabSz="914400" rtl="0" eaLnBrk="1" latinLnBrk="0" hangingPunct="1">
              <a:spcBef>
                <a:spcPts val="600"/>
              </a:spcBef>
              <a:buClr>
                <a:schemeClr val="accent1">
                  <a:lumMod val="75000"/>
                </a:schemeClr>
              </a:buClr>
              <a:buSzPct val="110000"/>
              <a:buFont typeface="Wingdings 2" pitchFamily="18" charset="2"/>
              <a:buChar char="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Times New Roman"/>
                <a:ea typeface="+mn-ea"/>
                <a:cs typeface="Times New Roman"/>
              </a:defRPr>
            </a:lvl4pPr>
            <a:lvl5pPr marL="1546225" indent="-282575" algn="l" defTabSz="914400" rtl="0" eaLnBrk="1" latinLnBrk="0" hangingPunct="1">
              <a:spcBef>
                <a:spcPts val="6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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Times New Roman"/>
                <a:ea typeface="+mn-ea"/>
                <a:cs typeface="Times New Roman"/>
              </a:defRPr>
            </a:lvl5pPr>
            <a:lvl6pPr marL="1828800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1177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398713" indent="-282575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SzPct val="110000"/>
              <a:buFont typeface="Wingdings 2" pitchFamily="18" charset="2"/>
              <a:buChar char=""/>
              <a:defRPr lang="en-US" sz="1800" kern="12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689225" indent="-282575" algn="l" defTabSz="914400" rtl="0" eaLnBrk="1" latinLnBrk="0" hangingPunct="1">
              <a:spcBef>
                <a:spcPct val="20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Char char=""/>
              <a:defRPr lang="en-US" sz="1800" kern="12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+mj-lt"/>
              <a:buAutoNum type="arabicPeriod"/>
            </a:pPr>
            <a:r>
              <a:rPr lang="en-AU" b="1" dirty="0" smtClean="0">
                <a:solidFill>
                  <a:srgbClr val="FF0000"/>
                </a:solidFill>
              </a:rPr>
              <a:t>5 RPC (barrel and endcap</a:t>
            </a:r>
            <a:r>
              <a:rPr lang="en-AU" b="1" dirty="0">
                <a:solidFill>
                  <a:srgbClr val="FF0000"/>
                </a:solidFill>
              </a:rPr>
              <a:t>)</a:t>
            </a:r>
            <a:endParaRPr lang="en-AU" b="1" dirty="0" smtClean="0">
              <a:solidFill>
                <a:srgbClr val="FF0000"/>
              </a:solidFill>
            </a:endParaRPr>
          </a:p>
          <a:p>
            <a:pPr marL="679450" lvl="1" indent="-342900">
              <a:lnSpc>
                <a:spcPct val="80000"/>
              </a:lnSpc>
              <a:buFont typeface="Courier New"/>
              <a:buChar char="o"/>
            </a:pPr>
            <a:r>
              <a:rPr lang="en-AU" b="1" dirty="0">
                <a:solidFill>
                  <a:srgbClr val="000000"/>
                </a:solidFill>
              </a:rPr>
              <a:t>1 RB3 + (1 RE4  + 1 RE3) </a:t>
            </a:r>
            <a:r>
              <a:rPr lang="en-AU" b="1" dirty="0" smtClean="0">
                <a:solidFill>
                  <a:srgbClr val="000000"/>
                </a:solidFill>
              </a:rPr>
              <a:t>(now under test at GIF)</a:t>
            </a:r>
          </a:p>
          <a:p>
            <a:pPr marL="800100" lvl="1" indent="-342900">
              <a:lnSpc>
                <a:spcPct val="80000"/>
              </a:lnSpc>
              <a:buFont typeface="Wingdings" charset="2"/>
              <a:buChar char="v"/>
            </a:pPr>
            <a:r>
              <a:rPr lang="en-AU" dirty="0" smtClean="0"/>
              <a:t>Bakelite (spare production) </a:t>
            </a:r>
          </a:p>
          <a:p>
            <a:pPr marL="800100" lvl="1" indent="-342900">
              <a:lnSpc>
                <a:spcPct val="80000"/>
              </a:lnSpc>
              <a:buFont typeface="Wingdings" charset="2"/>
              <a:buChar char="v"/>
            </a:pPr>
            <a:r>
              <a:rPr lang="en-AU" dirty="0" smtClean="0"/>
              <a:t>CMS electronics </a:t>
            </a:r>
          </a:p>
          <a:p>
            <a:pPr marL="679450" lvl="1" indent="-342900">
              <a:lnSpc>
                <a:spcPct val="80000"/>
              </a:lnSpc>
              <a:buFont typeface="Courier New"/>
              <a:buChar char="o"/>
            </a:pPr>
            <a:r>
              <a:rPr lang="en-AU" b="1" dirty="0" smtClean="0">
                <a:solidFill>
                  <a:srgbClr val="000000"/>
                </a:solidFill>
              </a:rPr>
              <a:t>2 </a:t>
            </a:r>
            <a:r>
              <a:rPr lang="en-AU" b="1" dirty="0">
                <a:solidFill>
                  <a:srgbClr val="000000"/>
                </a:solidFill>
              </a:rPr>
              <a:t>new barrel RPC </a:t>
            </a:r>
          </a:p>
          <a:p>
            <a:pPr marL="800100" lvl="1" indent="-342900">
              <a:lnSpc>
                <a:spcPct val="80000"/>
              </a:lnSpc>
              <a:buFont typeface="Wingdings" charset="2"/>
              <a:buChar char="v"/>
            </a:pPr>
            <a:r>
              <a:rPr lang="en-AU" dirty="0" smtClean="0"/>
              <a:t>Improved gas system - new mechanics &amp; service box &amp; Distribution Board </a:t>
            </a:r>
          </a:p>
          <a:p>
            <a:pPr marL="457200" indent="-457200">
              <a:lnSpc>
                <a:spcPct val="70000"/>
              </a:lnSpc>
              <a:buFont typeface="+mj-lt"/>
              <a:buAutoNum type="arabicPeriod"/>
            </a:pPr>
            <a:r>
              <a:rPr lang="en-GB" b="1" dirty="0" smtClean="0">
                <a:solidFill>
                  <a:srgbClr val="FF0000"/>
                </a:solidFill>
              </a:rPr>
              <a:t>5 RPC for H</a:t>
            </a:r>
            <a:r>
              <a:rPr lang="en-US" b="1" dirty="0" smtClean="0">
                <a:solidFill>
                  <a:srgbClr val="FF0000"/>
                </a:solidFill>
              </a:rPr>
              <a:t>i</a:t>
            </a:r>
            <a:r>
              <a:rPr lang="en-GB" b="1" dirty="0" smtClean="0">
                <a:solidFill>
                  <a:srgbClr val="FF0000"/>
                </a:solidFill>
              </a:rPr>
              <a:t>gh eta region </a:t>
            </a:r>
          </a:p>
          <a:p>
            <a:pPr marL="679450" lvl="1" indent="-342900">
              <a:lnSpc>
                <a:spcPct val="70000"/>
              </a:lnSpc>
              <a:buFont typeface="Courier New"/>
              <a:buChar char="o"/>
            </a:pPr>
            <a:r>
              <a:rPr lang="en-GB" b="1" dirty="0" smtClean="0">
                <a:solidFill>
                  <a:srgbClr val="000000"/>
                </a:solidFill>
              </a:rPr>
              <a:t>3 RE4-1  </a:t>
            </a:r>
          </a:p>
          <a:p>
            <a:pPr marL="800100" lvl="1" indent="-342900">
              <a:lnSpc>
                <a:spcPct val="80000"/>
              </a:lnSpc>
              <a:buFont typeface="Wingdings" charset="2"/>
              <a:buChar char="v"/>
            </a:pPr>
            <a:r>
              <a:rPr lang="en-US" dirty="0" smtClean="0"/>
              <a:t>L</a:t>
            </a:r>
            <a:r>
              <a:rPr lang="en-GB" dirty="0" smtClean="0"/>
              <a:t>ow resistivity Bakelite (≈ 2 10</a:t>
            </a:r>
            <a:r>
              <a:rPr lang="en-GB" baseline="30000" dirty="0" smtClean="0"/>
              <a:t>10 </a:t>
            </a:r>
            <a:r>
              <a:rPr lang="en-GB" dirty="0" smtClean="0">
                <a:latin typeface="Symbol" charset="2"/>
                <a:cs typeface="Symbol" charset="2"/>
              </a:rPr>
              <a:t>W</a:t>
            </a:r>
            <a:r>
              <a:rPr lang="en-GB" dirty="0" smtClean="0"/>
              <a:t>cm, or less)</a:t>
            </a:r>
          </a:p>
          <a:p>
            <a:pPr marL="800100" lvl="1" indent="-342900">
              <a:lnSpc>
                <a:spcPct val="80000"/>
              </a:lnSpc>
              <a:buFont typeface="Wingdings" charset="2"/>
              <a:buChar char="v"/>
            </a:pPr>
            <a:r>
              <a:rPr lang="en-GB" dirty="0" smtClean="0"/>
              <a:t>CMS electronics - New electronics (Atlas chip)</a:t>
            </a:r>
          </a:p>
          <a:p>
            <a:pPr marL="800100" lvl="1" indent="-342900">
              <a:lnSpc>
                <a:spcPct val="80000"/>
              </a:lnSpc>
              <a:buFont typeface="Wingdings" charset="2"/>
              <a:buChar char="v"/>
            </a:pPr>
            <a:r>
              <a:rPr lang="en-GB" dirty="0" smtClean="0"/>
              <a:t> new geometry (smaller gap thickness and multi-gaps)</a:t>
            </a:r>
          </a:p>
          <a:p>
            <a:pPr marL="463550" indent="-342900">
              <a:lnSpc>
                <a:spcPct val="80000"/>
              </a:lnSpc>
              <a:buFont typeface="Courier New"/>
              <a:buChar char="o"/>
            </a:pPr>
            <a:r>
              <a:rPr lang="en-GB" sz="2200" b="1" dirty="0" smtClean="0">
                <a:solidFill>
                  <a:srgbClr val="000000"/>
                </a:solidFill>
              </a:rPr>
              <a:t>2 </a:t>
            </a:r>
            <a:r>
              <a:rPr lang="en-GB" sz="2200" b="1" dirty="0">
                <a:solidFill>
                  <a:srgbClr val="000000"/>
                </a:solidFill>
              </a:rPr>
              <a:t>RE4-1 chambers </a:t>
            </a:r>
          </a:p>
          <a:p>
            <a:pPr marL="800100" lvl="1" indent="-342900">
              <a:buFont typeface="Wingdings" charset="2"/>
              <a:buChar char="v"/>
            </a:pPr>
            <a:r>
              <a:rPr lang="en-US" dirty="0"/>
              <a:t>L</a:t>
            </a:r>
            <a:r>
              <a:rPr lang="en-GB" dirty="0"/>
              <a:t>ow resistivity glass </a:t>
            </a:r>
          </a:p>
          <a:p>
            <a:pPr marL="800100" lvl="1" indent="-342900">
              <a:buFont typeface="Wingdings" charset="2"/>
              <a:buChar char="v"/>
            </a:pPr>
            <a:r>
              <a:rPr lang="en-US" dirty="0"/>
              <a:t>D</a:t>
            </a:r>
            <a:r>
              <a:rPr lang="en-GB" dirty="0"/>
              <a:t>ouble or multi-gaps </a:t>
            </a:r>
          </a:p>
          <a:p>
            <a:pPr marL="120650" lvl="1" indent="-457200" algn="just">
              <a:buFont typeface="+mj-lt"/>
              <a:buAutoNum type="arabicPeriod" startAt="6"/>
            </a:pPr>
            <a:r>
              <a:rPr lang="en-GB" b="1" dirty="0" smtClean="0">
                <a:solidFill>
                  <a:srgbClr val="000000"/>
                </a:solidFill>
              </a:rPr>
              <a:t> </a:t>
            </a:r>
            <a:r>
              <a:rPr lang="en-GB" sz="2400" b="1" dirty="0" smtClean="0">
                <a:solidFill>
                  <a:srgbClr val="FF0000"/>
                </a:solidFill>
              </a:rPr>
              <a:t>2 (glass and </a:t>
            </a:r>
            <a:r>
              <a:rPr lang="en-GB" sz="2400" b="1" dirty="0">
                <a:solidFill>
                  <a:srgbClr val="FF0000"/>
                </a:solidFill>
              </a:rPr>
              <a:t>B</a:t>
            </a:r>
            <a:r>
              <a:rPr lang="en-GB" sz="2400" b="1" dirty="0" smtClean="0">
                <a:solidFill>
                  <a:srgbClr val="FF0000"/>
                </a:solidFill>
              </a:rPr>
              <a:t>akelite) RPC prototypes for gas studies </a:t>
            </a:r>
          </a:p>
          <a:p>
            <a:pPr marL="120650" lvl="1" indent="-457200" algn="just">
              <a:buFont typeface="Wingdings" charset="2"/>
              <a:buChar char="v"/>
            </a:pPr>
            <a:r>
              <a:rPr lang="en-GB" b="1" dirty="0" smtClean="0">
                <a:solidFill>
                  <a:schemeClr val="tx1"/>
                </a:solidFill>
              </a:rPr>
              <a:t>common </a:t>
            </a:r>
            <a:r>
              <a:rPr lang="en-US" dirty="0" smtClean="0">
                <a:solidFill>
                  <a:schemeClr val="tx1"/>
                </a:solidFill>
              </a:rPr>
              <a:t> test with ALICE, ATLAS and CMS </a:t>
            </a:r>
          </a:p>
        </p:txBody>
      </p:sp>
    </p:spTree>
    <p:extLst>
      <p:ext uri="{BB962C8B-B14F-4D97-AF65-F5344CB8AC3E}">
        <p14:creationId xmlns:p14="http://schemas.microsoft.com/office/powerpoint/2010/main" xmlns="" val="6881395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Up stream Cabling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 l="7729" t="24911" r="20828" b="7866"/>
          <a:stretch>
            <a:fillRect/>
          </a:stretch>
        </p:blipFill>
        <p:spPr bwMode="auto">
          <a:xfrm>
            <a:off x="2052320" y="2030154"/>
            <a:ext cx="5984240" cy="40960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203200" y="999102"/>
            <a:ext cx="2783840" cy="156966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Cables coming up through floor</a:t>
            </a:r>
            <a:r>
              <a:rPr lang="en-US" sz="16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endParaRPr lang="en-US" sz="1600" b="1" dirty="0" smtClean="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r>
              <a:rPr lang="en-US" sz="1600" dirty="0" smtClean="0">
                <a:latin typeface="Times New Roman"/>
                <a:cs typeface="Times New Roman"/>
              </a:rPr>
              <a:t>Signal Cables (</a:t>
            </a:r>
            <a:r>
              <a:rPr lang="en-US" sz="1600" dirty="0" smtClean="0">
                <a:latin typeface="Times New Roman"/>
                <a:cs typeface="Times New Roman"/>
              </a:rPr>
              <a:t>x30 </a:t>
            </a:r>
            <a:r>
              <a:rPr lang="en-US" sz="1600" dirty="0" smtClean="0">
                <a:latin typeface="Times New Roman"/>
                <a:cs typeface="Times New Roman"/>
              </a:rPr>
              <a:t>, </a:t>
            </a:r>
            <a:r>
              <a:rPr lang="en-US" sz="1600" dirty="0" smtClean="0">
                <a:cs typeface="Times New Roman"/>
              </a:rPr>
              <a:t>Ø</a:t>
            </a:r>
            <a:r>
              <a:rPr lang="en-US" sz="1600" dirty="0" smtClean="0">
                <a:latin typeface="Times New Roman"/>
                <a:cs typeface="Times New Roman"/>
              </a:rPr>
              <a:t>10mm)</a:t>
            </a:r>
          </a:p>
          <a:p>
            <a:r>
              <a:rPr lang="en-US" sz="1600" dirty="0" smtClean="0">
                <a:latin typeface="Times New Roman"/>
                <a:cs typeface="Times New Roman"/>
              </a:rPr>
              <a:t> HV cables (x1, </a:t>
            </a:r>
            <a:r>
              <a:rPr lang="en-US" sz="1600" dirty="0" smtClean="0">
                <a:cs typeface="Times New Roman"/>
              </a:rPr>
              <a:t>Ø40mm)</a:t>
            </a:r>
            <a:endParaRPr lang="en-US" sz="1600" dirty="0" smtClean="0">
              <a:latin typeface="Times New Roman"/>
              <a:cs typeface="Times New Roman"/>
            </a:endParaRPr>
          </a:p>
          <a:p>
            <a:r>
              <a:rPr lang="en-US" sz="1600" dirty="0" smtClean="0">
                <a:latin typeface="Times New Roman"/>
                <a:cs typeface="Times New Roman"/>
              </a:rPr>
              <a:t>LV (x5, </a:t>
            </a:r>
            <a:r>
              <a:rPr lang="en-US" sz="1600" dirty="0" smtClean="0">
                <a:cs typeface="Times New Roman"/>
              </a:rPr>
              <a:t>Ø10mm)</a:t>
            </a:r>
            <a:endParaRPr lang="en-US" sz="1600" dirty="0" smtClean="0">
              <a:latin typeface="Times New Roman"/>
              <a:cs typeface="Times New Roman"/>
            </a:endParaRPr>
          </a:p>
          <a:p>
            <a:r>
              <a:rPr lang="en-US" sz="1600" dirty="0" smtClean="0">
                <a:latin typeface="Times New Roman"/>
                <a:cs typeface="Times New Roman"/>
              </a:rPr>
              <a:t>I2C (x1, </a:t>
            </a:r>
            <a:r>
              <a:rPr lang="en-US" sz="1600" dirty="0" smtClean="0">
                <a:cs typeface="Times New Roman"/>
              </a:rPr>
              <a:t>Ø10mm</a:t>
            </a:r>
            <a:r>
              <a:rPr lang="en-US" sz="1600" dirty="0" smtClean="0">
                <a:cs typeface="Times New Roman"/>
              </a:rPr>
              <a:t>)</a:t>
            </a:r>
            <a:endParaRPr lang="en-US" sz="1600" dirty="0" smtClean="0">
              <a:latin typeface="Times New Roman"/>
              <a:cs typeface="Times New Roman"/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1818640" y="2030154"/>
            <a:ext cx="2435958" cy="743526"/>
          </a:xfrm>
          <a:prstGeom prst="straightConnector1">
            <a:avLst/>
          </a:prstGeom>
          <a:ln>
            <a:solidFill>
              <a:srgbClr val="FF0000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Schermata 05-2456801 alle 13.38.0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31680" y="1723404"/>
            <a:ext cx="7829907" cy="4603653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6277065" y="636124"/>
            <a:ext cx="2541815" cy="144655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6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C</a:t>
            </a:r>
            <a:r>
              <a:rPr lang="en-US" sz="1600" b="1" dirty="0" smtClean="0">
                <a:solidFill>
                  <a:srgbClr val="FF0000"/>
                </a:solidFill>
                <a:latin typeface="Times New Roman"/>
                <a:cs typeface="Times New Roman"/>
              </a:rPr>
              <a:t>ables coming up through hole in floor </a:t>
            </a:r>
            <a:endParaRPr lang="en-US" sz="1600" b="1" dirty="0" smtClean="0">
              <a:solidFill>
                <a:srgbClr val="FF0000"/>
              </a:solidFill>
              <a:latin typeface="Times New Roman"/>
              <a:cs typeface="Times New Roman"/>
            </a:endParaRPr>
          </a:p>
          <a:p>
            <a:r>
              <a:rPr lang="en-US" sz="1400" dirty="0" smtClean="0">
                <a:latin typeface="Times New Roman"/>
                <a:cs typeface="Times New Roman"/>
              </a:rPr>
              <a:t>Signal Cables (x38 , </a:t>
            </a:r>
            <a:r>
              <a:rPr lang="en-US" sz="1400" dirty="0" smtClean="0">
                <a:latin typeface="Calibri"/>
                <a:cs typeface="Times New Roman"/>
              </a:rPr>
              <a:t>Ø</a:t>
            </a:r>
            <a:r>
              <a:rPr lang="en-US" sz="1400" dirty="0" smtClean="0">
                <a:latin typeface="Times New Roman"/>
                <a:cs typeface="Times New Roman"/>
              </a:rPr>
              <a:t>10</a:t>
            </a:r>
            <a:r>
              <a:rPr lang="en-US" sz="1400" dirty="0" smtClean="0">
                <a:latin typeface="Times New Roman"/>
                <a:cs typeface="Times New Roman"/>
              </a:rPr>
              <a:t>mm)</a:t>
            </a:r>
          </a:p>
          <a:p>
            <a:r>
              <a:rPr lang="en-US" sz="1400" dirty="0" smtClean="0">
                <a:latin typeface="Times New Roman"/>
                <a:cs typeface="Times New Roman"/>
              </a:rPr>
              <a:t>HV </a:t>
            </a:r>
            <a:r>
              <a:rPr lang="en-US" sz="1400" dirty="0" smtClean="0">
                <a:latin typeface="Times New Roman"/>
                <a:cs typeface="Times New Roman"/>
              </a:rPr>
              <a:t>cables </a:t>
            </a:r>
            <a:r>
              <a:rPr lang="en-US" sz="1400" dirty="0" smtClean="0">
                <a:latin typeface="Times New Roman"/>
                <a:cs typeface="Times New Roman"/>
              </a:rPr>
              <a:t>(x1, </a:t>
            </a:r>
            <a:r>
              <a:rPr lang="en-US" sz="1400" dirty="0" smtClean="0">
                <a:cs typeface="Times New Roman"/>
              </a:rPr>
              <a:t>Ø40mm)</a:t>
            </a:r>
            <a:endParaRPr lang="en-US" sz="1400" dirty="0" smtClean="0">
              <a:latin typeface="Times New Roman"/>
              <a:cs typeface="Times New Roman"/>
            </a:endParaRPr>
          </a:p>
          <a:p>
            <a:r>
              <a:rPr lang="en-US" sz="1400" dirty="0" smtClean="0">
                <a:latin typeface="Times New Roman"/>
                <a:cs typeface="Times New Roman"/>
              </a:rPr>
              <a:t>LV (</a:t>
            </a:r>
            <a:r>
              <a:rPr lang="en-US" sz="1400" dirty="0" smtClean="0">
                <a:latin typeface="Times New Roman"/>
                <a:cs typeface="Times New Roman"/>
              </a:rPr>
              <a:t>x5, </a:t>
            </a:r>
            <a:r>
              <a:rPr lang="en-US" sz="1400" dirty="0" smtClean="0">
                <a:cs typeface="Times New Roman"/>
              </a:rPr>
              <a:t>Ø10mm</a:t>
            </a:r>
            <a:r>
              <a:rPr lang="en-US" sz="1400" dirty="0" smtClean="0">
                <a:cs typeface="Times New Roman"/>
              </a:rPr>
              <a:t>)</a:t>
            </a:r>
            <a:endParaRPr lang="en-US" sz="1400" dirty="0" smtClean="0">
              <a:latin typeface="Times New Roman"/>
              <a:cs typeface="Times New Roman"/>
            </a:endParaRPr>
          </a:p>
          <a:p>
            <a:r>
              <a:rPr lang="en-US" sz="1400" dirty="0" smtClean="0">
                <a:latin typeface="Times New Roman"/>
                <a:cs typeface="Times New Roman"/>
              </a:rPr>
              <a:t>I2C (x1, </a:t>
            </a:r>
            <a:r>
              <a:rPr lang="en-US" sz="1400" dirty="0" smtClean="0">
                <a:cs typeface="Times New Roman"/>
              </a:rPr>
              <a:t>Ø10mm</a:t>
            </a:r>
            <a:r>
              <a:rPr lang="en-US" sz="1400" dirty="0" smtClean="0">
                <a:cs typeface="Times New Roman"/>
              </a:rPr>
              <a:t>)</a:t>
            </a:r>
            <a:endParaRPr lang="en-US" sz="1400" dirty="0" smtClean="0">
              <a:latin typeface="Times New Roman"/>
              <a:cs typeface="Times New Roman"/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6037710" y="949437"/>
            <a:ext cx="239356" cy="1461558"/>
          </a:xfrm>
          <a:prstGeom prst="straightConnector1">
            <a:avLst/>
          </a:prstGeom>
          <a:ln>
            <a:solidFill>
              <a:srgbClr val="FF0000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747520" y="126971"/>
            <a:ext cx="432700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Times New Roman"/>
                <a:cs typeface="Times New Roman"/>
              </a:rPr>
              <a:t>Down </a:t>
            </a:r>
            <a:r>
              <a:rPr lang="en-US" sz="3200" dirty="0" smtClean="0">
                <a:latin typeface="Times New Roman"/>
                <a:cs typeface="Times New Roman"/>
              </a:rPr>
              <a:t>stream Cabling</a:t>
            </a:r>
            <a:endParaRPr lang="en-US" sz="32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15033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46960" y="183102"/>
            <a:ext cx="6339840" cy="1143000"/>
          </a:xfrm>
        </p:spPr>
        <p:txBody>
          <a:bodyPr/>
          <a:lstStyle/>
          <a:p>
            <a:r>
              <a:rPr lang="en-US" dirty="0" smtClean="0"/>
              <a:t>Preparation zone</a:t>
            </a:r>
            <a:endParaRPr lang="en-US" dirty="0"/>
          </a:p>
        </p:txBody>
      </p:sp>
      <p:pic>
        <p:nvPicPr>
          <p:cNvPr id="3" name="Picture 2" descr="Schermata 05-2456801 alle 13.42.5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381997" y="1509172"/>
            <a:ext cx="7304803" cy="4722771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71357" y="1864711"/>
            <a:ext cx="2621280" cy="107721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1600" dirty="0" smtClean="0">
                <a:latin typeface="Times New Roman"/>
                <a:cs typeface="Times New Roman"/>
              </a:rPr>
              <a:t>Signal Cables (</a:t>
            </a:r>
            <a:r>
              <a:rPr lang="en-US" sz="1600" dirty="0" smtClean="0">
                <a:latin typeface="Times New Roman"/>
                <a:cs typeface="Times New Roman"/>
              </a:rPr>
              <a:t>x2, </a:t>
            </a:r>
            <a:r>
              <a:rPr lang="en-US" sz="1600" dirty="0" smtClean="0">
                <a:cs typeface="Times New Roman"/>
              </a:rPr>
              <a:t>Ø</a:t>
            </a:r>
            <a:r>
              <a:rPr lang="en-US" sz="1600" dirty="0" smtClean="0">
                <a:latin typeface="Times New Roman"/>
                <a:cs typeface="Times New Roman"/>
              </a:rPr>
              <a:t>10mm)</a:t>
            </a:r>
          </a:p>
          <a:p>
            <a:r>
              <a:rPr lang="en-US" sz="1600" dirty="0" smtClean="0">
                <a:latin typeface="Times New Roman"/>
                <a:cs typeface="Times New Roman"/>
              </a:rPr>
              <a:t> HV cables (x1, </a:t>
            </a:r>
            <a:r>
              <a:rPr lang="en-US" sz="1600" dirty="0" smtClean="0">
                <a:cs typeface="Times New Roman"/>
              </a:rPr>
              <a:t>Ø40mm)</a:t>
            </a:r>
            <a:endParaRPr lang="en-US" sz="1600" dirty="0" smtClean="0">
              <a:latin typeface="Times New Roman"/>
              <a:cs typeface="Times New Roman"/>
            </a:endParaRPr>
          </a:p>
          <a:p>
            <a:r>
              <a:rPr lang="en-US" sz="1600" dirty="0" smtClean="0">
                <a:latin typeface="Times New Roman"/>
                <a:cs typeface="Times New Roman"/>
              </a:rPr>
              <a:t>LV (</a:t>
            </a:r>
            <a:r>
              <a:rPr lang="en-US" sz="1600" dirty="0" smtClean="0">
                <a:latin typeface="Times New Roman"/>
                <a:cs typeface="Times New Roman"/>
              </a:rPr>
              <a:t>x1, </a:t>
            </a:r>
            <a:r>
              <a:rPr lang="en-US" sz="1600" dirty="0" smtClean="0">
                <a:cs typeface="Times New Roman"/>
              </a:rPr>
              <a:t>Ø10mm)</a:t>
            </a:r>
            <a:endParaRPr lang="en-US" sz="1600" dirty="0" smtClean="0">
              <a:latin typeface="Times New Roman"/>
              <a:cs typeface="Times New Roman"/>
            </a:endParaRPr>
          </a:p>
          <a:p>
            <a:r>
              <a:rPr lang="en-US" sz="1600" dirty="0" smtClean="0">
                <a:latin typeface="Times New Roman"/>
                <a:cs typeface="Times New Roman"/>
              </a:rPr>
              <a:t>I2C (x1, </a:t>
            </a:r>
            <a:r>
              <a:rPr lang="en-US" sz="1600" dirty="0" smtClean="0">
                <a:cs typeface="Times New Roman"/>
              </a:rPr>
              <a:t>Ø10mm)</a:t>
            </a:r>
            <a:endParaRPr lang="en-US" sz="1600" dirty="0" smtClean="0">
              <a:latin typeface="Times New Roman"/>
              <a:cs typeface="Times New Roman"/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1656080" y="2401917"/>
            <a:ext cx="1036557" cy="2027843"/>
          </a:xfrm>
          <a:prstGeom prst="straightConnector1">
            <a:avLst/>
          </a:prstGeom>
          <a:ln>
            <a:solidFill>
              <a:srgbClr val="FF0000"/>
            </a:solidFill>
            <a:prstDash val="sysDash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628627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278</Words>
  <Application>Microsoft Office PowerPoint</Application>
  <PresentationFormat>On-screen Show (4:3)</PresentationFormat>
  <Paragraphs>43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Proposed CMS RPC cable installation in GIF++ </vt:lpstr>
      <vt:lpstr>Preliminary set-up</vt:lpstr>
      <vt:lpstr>Muon chambers @ GIF++</vt:lpstr>
      <vt:lpstr>Up stream Cabling</vt:lpstr>
      <vt:lpstr>Slide 5</vt:lpstr>
      <vt:lpstr>Preparation zone</vt:lpstr>
    </vt:vector>
  </TitlesOfParts>
  <Company>INFN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gabriella pugliese</dc:creator>
  <cp:lastModifiedBy>icrotty2</cp:lastModifiedBy>
  <cp:revision>20</cp:revision>
  <dcterms:created xsi:type="dcterms:W3CDTF">2014-05-23T11:26:12Z</dcterms:created>
  <dcterms:modified xsi:type="dcterms:W3CDTF">2014-07-07T15:21:30Z</dcterms:modified>
</cp:coreProperties>
</file>