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7" r:id="rId4"/>
    <p:sldId id="283" r:id="rId5"/>
    <p:sldId id="260" r:id="rId6"/>
    <p:sldId id="293" r:id="rId7"/>
    <p:sldId id="294" r:id="rId8"/>
    <p:sldId id="295" r:id="rId9"/>
    <p:sldId id="296" r:id="rId10"/>
    <p:sldId id="297" r:id="rId11"/>
    <p:sldId id="258" r:id="rId12"/>
    <p:sldId id="257" r:id="rId13"/>
    <p:sldId id="259" r:id="rId14"/>
    <p:sldId id="288" r:id="rId15"/>
    <p:sldId id="263" r:id="rId16"/>
    <p:sldId id="289" r:id="rId17"/>
    <p:sldId id="261" r:id="rId18"/>
    <p:sldId id="274" r:id="rId19"/>
    <p:sldId id="279" r:id="rId20"/>
    <p:sldId id="290" r:id="rId21"/>
    <p:sldId id="278" r:id="rId22"/>
    <p:sldId id="280" r:id="rId23"/>
    <p:sldId id="282" r:id="rId24"/>
    <p:sldId id="281" r:id="rId25"/>
    <p:sldId id="262" r:id="rId26"/>
    <p:sldId id="284" r:id="rId27"/>
    <p:sldId id="286" r:id="rId28"/>
    <p:sldId id="287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6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5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6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3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Coordinate system for the GIF as defined for CMS RPCs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Nicolas and </a:t>
            </a:r>
            <a:r>
              <a:rPr lang="en-GB" dirty="0" smtClean="0"/>
              <a:t>Ian</a:t>
            </a:r>
          </a:p>
          <a:p>
            <a:r>
              <a:rPr lang="en-GB" dirty="0" smtClean="0"/>
              <a:t>13 Oct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3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9584" y="2102342"/>
            <a:ext cx="2629306" cy="2522701"/>
            <a:chOff x="7459584" y="2102342"/>
            <a:chExt cx="2629306" cy="2522701"/>
          </a:xfrm>
        </p:grpSpPr>
        <p:grpSp>
          <p:nvGrpSpPr>
            <p:cNvPr id="25" name="Group 24"/>
            <p:cNvGrpSpPr/>
            <p:nvPr/>
          </p:nvGrpSpPr>
          <p:grpSpPr>
            <a:xfrm rot="21439977">
              <a:off x="8322003" y="2102342"/>
              <a:ext cx="1452562" cy="2066925"/>
              <a:chOff x="6657975" y="3505200"/>
              <a:chExt cx="1228725" cy="165001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657975" y="3505200"/>
                <a:ext cx="12287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419975" y="4038600"/>
                <a:ext cx="466725" cy="11166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57975" y="3505200"/>
                <a:ext cx="152400" cy="1383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10375" y="4888516"/>
                <a:ext cx="609600" cy="26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7459584" y="3527042"/>
              <a:ext cx="2629306" cy="1098001"/>
              <a:chOff x="7238594" y="2554124"/>
              <a:chExt cx="2629306" cy="10980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8594" y="2937750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096250" y="2554124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9010244" y="3268499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259250" y="2554124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045130" y="1905544"/>
            <a:ext cx="4989488" cy="3793557"/>
            <a:chOff x="2030425" y="588414"/>
            <a:chExt cx="4989488" cy="379355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30425" y="2107904"/>
              <a:ext cx="4989488" cy="2274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138149" y="2369536"/>
              <a:ext cx="3668347" cy="2002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875820" y="3231713"/>
              <a:ext cx="423793" cy="495300"/>
              <a:chOff x="2034064" y="3048000"/>
              <a:chExt cx="423793" cy="4953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034064" y="3048000"/>
                <a:ext cx="423793" cy="495300"/>
                <a:chOff x="2034064" y="3048000"/>
                <a:chExt cx="423793" cy="4953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34065" y="31242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034065" y="34290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034064" y="3124200"/>
                  <a:ext cx="2621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40995" y="32385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233151" y="31623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240786" y="34671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57857" y="31623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036012" y="30480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245912" y="3048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65332" y="3664272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Source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74907" y="588414"/>
              <a:ext cx="0" cy="2757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5161479" y="45129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Final strip </a:t>
            </a:r>
            <a:r>
              <a:rPr lang="en-GB" sz="3200" dirty="0" err="1" smtClean="0">
                <a:solidFill>
                  <a:prstClr val="black"/>
                </a:solidFill>
              </a:rPr>
              <a:t>spacial</a:t>
            </a:r>
            <a:r>
              <a:rPr lang="en-GB" sz="3200" dirty="0" smtClean="0">
                <a:solidFill>
                  <a:prstClr val="black"/>
                </a:solidFill>
              </a:rPr>
              <a:t> definition with respect to Source in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03008" y="2437187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7159" y="2455069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03008" y="2437187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03008" y="2883033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2807" y="2881618"/>
            <a:ext cx="63646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Strip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117537" y="2658876"/>
            <a:ext cx="768396" cy="3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83156" y="1978880"/>
            <a:ext cx="1310" cy="675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944187" y="2675439"/>
            <a:ext cx="666538" cy="267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5484" y="4001332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(0,0,0)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6602" y="2894056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45305" y="1640465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“Y”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9290" y="2951820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“Z”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8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diagram of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 = 0 @ Centre of source positive values are towards Jura with the source at 2748 + 530mm = 3278mm from Jura wall.</a:t>
            </a:r>
          </a:p>
          <a:p>
            <a:r>
              <a:rPr lang="en-GB" dirty="0" smtClean="0"/>
              <a:t>Y = 0 @ Centre of source positive values upwards.</a:t>
            </a:r>
          </a:p>
          <a:p>
            <a:r>
              <a:rPr lang="en-GB" dirty="0" smtClean="0"/>
              <a:t>Z = 0 @ Centre of source positive values are down stream.</a:t>
            </a:r>
          </a:p>
          <a:p>
            <a:r>
              <a:rPr lang="en-GB" dirty="0" smtClean="0"/>
              <a:t>Nominal Beam </a:t>
            </a:r>
            <a:r>
              <a:rPr lang="en-GB" dirty="0" smtClean="0"/>
              <a:t>and source are 1640mm above steel floor (LHC ref </a:t>
            </a:r>
            <a:r>
              <a:rPr lang="en-GB" dirty="0" smtClean="0"/>
              <a:t>2060mm above 887 hall floor).</a:t>
            </a:r>
            <a:endParaRPr lang="en-GB" dirty="0" smtClean="0"/>
          </a:p>
          <a:p>
            <a:r>
              <a:rPr lang="en-GB" dirty="0" smtClean="0"/>
              <a:t>Source aperture open angle = 74degrees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Bunker height upstream 4386mm</a:t>
            </a:r>
          </a:p>
          <a:p>
            <a:r>
              <a:rPr lang="en-GB" dirty="0" smtClean="0"/>
              <a:t>Bunker height down stream 5183mm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3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6216220" y="6063722"/>
            <a:ext cx="557858" cy="1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216220" y="6202576"/>
            <a:ext cx="557858" cy="1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17873" y="3671500"/>
            <a:ext cx="59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BEAM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7382517" y="2340964"/>
            <a:ext cx="557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4825</a:t>
            </a:r>
            <a:endParaRPr lang="en-GB" sz="12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85126" y="4365212"/>
            <a:ext cx="0" cy="481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6010088" y="4487243"/>
            <a:ext cx="45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730</a:t>
            </a:r>
            <a:endParaRPr lang="en-GB" sz="1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1222673" y="1074649"/>
            <a:ext cx="9458325" cy="5155601"/>
            <a:chOff x="1222673" y="1074649"/>
            <a:chExt cx="9458325" cy="515560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916813" y="5287011"/>
              <a:ext cx="4378" cy="423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1222673" y="1074649"/>
              <a:ext cx="9458325" cy="5155601"/>
              <a:chOff x="1428750" y="1206684"/>
              <a:chExt cx="9458325" cy="515560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818236" y="5409398"/>
                <a:ext cx="6176" cy="401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1428750" y="1206684"/>
                <a:ext cx="9458325" cy="5155601"/>
                <a:chOff x="1552575" y="46337"/>
                <a:chExt cx="9458325" cy="5155601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029147" y="645897"/>
                  <a:ext cx="81337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1993429" y="645897"/>
                  <a:ext cx="19050" cy="36251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991370" y="4271061"/>
                  <a:ext cx="11614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950941" y="4265397"/>
                  <a:ext cx="328985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552575" y="3810000"/>
                  <a:ext cx="9458325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002954" y="283153"/>
                  <a:ext cx="815037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52775" y="4667250"/>
                  <a:ext cx="17981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3146599" y="4265397"/>
                  <a:ext cx="6176" cy="4018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162853" y="645897"/>
                  <a:ext cx="9846" cy="36975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7753351" y="661224"/>
                  <a:ext cx="38099" cy="36041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/>
                <p:nvPr/>
              </p:nvSpPr>
              <p:spPr>
                <a:xfrm>
                  <a:off x="5817071" y="3038475"/>
                  <a:ext cx="501737" cy="5798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5856524" y="1953518"/>
                  <a:ext cx="1831218" cy="1548998"/>
                  <a:chOff x="7174607" y="938014"/>
                  <a:chExt cx="1831218" cy="1548998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8529575" y="2117680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 smtClean="0"/>
                      <a:t>+Z</a:t>
                    </a:r>
                    <a:endParaRPr lang="en-GB" dirty="0"/>
                  </a:p>
                </p:txBody>
              </p:sp>
              <p:cxnSp>
                <p:nvCxnSpPr>
                  <p:cNvPr id="53" name="Straight Arrow Connector 52"/>
                  <p:cNvCxnSpPr/>
                  <p:nvPr/>
                </p:nvCxnSpPr>
                <p:spPr>
                  <a:xfrm>
                    <a:off x="7354330" y="2316911"/>
                    <a:ext cx="1256270" cy="0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/>
                  <p:cNvCxnSpPr/>
                  <p:nvPr/>
                </p:nvCxnSpPr>
                <p:spPr>
                  <a:xfrm flipH="1" flipV="1">
                    <a:off x="7363210" y="1281512"/>
                    <a:ext cx="5408" cy="1042141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174607" y="938014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 smtClean="0"/>
                      <a:t>+X</a:t>
                    </a:r>
                    <a:endParaRPr lang="en-GB" dirty="0"/>
                  </a:p>
                </p:txBody>
              </p: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5426546" y="46337"/>
                  <a:ext cx="7810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12025</a:t>
                  </a:r>
                  <a:endParaRPr lang="en-GB" sz="1200" dirty="0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6993538" y="3325674"/>
                  <a:ext cx="9014" cy="93972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 rot="16200000">
                  <a:off x="6667488" y="3686495"/>
                  <a:ext cx="521142" cy="283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1545</a:t>
                  </a:r>
                  <a:endParaRPr lang="en-GB" sz="1200" dirty="0"/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3146599" y="4905375"/>
                  <a:ext cx="1815926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V="1">
                  <a:off x="2002954" y="4498758"/>
                  <a:ext cx="1140941" cy="968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3794683" y="4924939"/>
                  <a:ext cx="762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2800</a:t>
                  </a:r>
                  <a:endParaRPr lang="en-GB" sz="1200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316572" y="4466837"/>
                  <a:ext cx="5048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1530</a:t>
                  </a:r>
                  <a:endParaRPr lang="en-GB" sz="1200" dirty="0"/>
                </a:p>
              </p:txBody>
            </p:sp>
          </p:grpSp>
        </p:grpSp>
      </p:grpSp>
      <p:cxnSp>
        <p:nvCxnSpPr>
          <p:cNvPr id="100" name="Straight Arrow Connector 99"/>
          <p:cNvCxnSpPr/>
          <p:nvPr/>
        </p:nvCxnSpPr>
        <p:spPr>
          <a:xfrm>
            <a:off x="1676400" y="3809999"/>
            <a:ext cx="40481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29898" y="3531976"/>
            <a:ext cx="594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6177</a:t>
            </a:r>
            <a:endParaRPr lang="en-GB" sz="12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5947971" y="1674209"/>
            <a:ext cx="9014" cy="2392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16200000">
            <a:off x="5596068" y="2324227"/>
            <a:ext cx="54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2748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810512" y="4530829"/>
            <a:ext cx="159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Nominal Beam Line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910571" y="4212615"/>
            <a:ext cx="641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303059" y="602428"/>
            <a:ext cx="1653926" cy="41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Base diagram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0697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T1 specifications and ref points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210" y="2162459"/>
            <a:ext cx="3774169" cy="283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71" y="1890985"/>
            <a:ext cx="2828109" cy="212108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233672" y="3050279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6200000">
            <a:off x="5840308" y="2443550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2111685">
            <a:off x="5634946" y="1425057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370093">
            <a:off x="5370178" y="1575056"/>
            <a:ext cx="34314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34679" y="3504669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81263" y="2518264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81597" y="1816968"/>
            <a:ext cx="9283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Y</a:t>
            </a:r>
            <a:r>
              <a:rPr lang="en-GB" sz="1200" dirty="0" smtClean="0"/>
              <a:t>=0 from surface of PTFE plate</a:t>
            </a:r>
            <a:endParaRPr lang="en-GB" sz="1200" dirty="0"/>
          </a:p>
        </p:txBody>
      </p:sp>
      <p:sp>
        <p:nvSpPr>
          <p:cNvPr id="19" name="Down Arrow 18"/>
          <p:cNvSpPr/>
          <p:nvPr/>
        </p:nvSpPr>
        <p:spPr>
          <a:xfrm rot="2593718">
            <a:off x="829891" y="4664634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7715957">
            <a:off x="2160256" y="4438805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0614885">
            <a:off x="1203374" y="3346507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360115" y="4540199"/>
            <a:ext cx="25665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47937" y="4953700"/>
            <a:ext cx="27155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11214" y="3771935"/>
            <a:ext cx="2723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51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T1 zero ref points and chamber positions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9028" y="1577703"/>
            <a:ext cx="3960000" cy="190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1297268" y="1577703"/>
            <a:ext cx="3963668" cy="1908000"/>
            <a:chOff x="1297268" y="1577703"/>
            <a:chExt cx="3963668" cy="1908000"/>
          </a:xfrm>
        </p:grpSpPr>
        <p:sp>
          <p:nvSpPr>
            <p:cNvPr id="5" name="Rectangle 4"/>
            <p:cNvSpPr/>
            <p:nvPr/>
          </p:nvSpPr>
          <p:spPr>
            <a:xfrm>
              <a:off x="5116936" y="1577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7268" y="1577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16936" y="3341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7268" y="3341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24400" y="1577703"/>
            <a:ext cx="392536" cy="19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441268" y="1577703"/>
            <a:ext cx="392536" cy="19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Or 22"/>
          <p:cNvSpPr/>
          <p:nvPr/>
        </p:nvSpPr>
        <p:spPr>
          <a:xfrm>
            <a:off x="4920668" y="3282531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86866" y="2331529"/>
            <a:ext cx="72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1045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938668" y="393378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2197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9733280" y="1690688"/>
            <a:ext cx="144000" cy="37245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6748" y="5445760"/>
            <a:ext cx="4718092" cy="0"/>
          </a:xfrm>
          <a:prstGeom prst="line">
            <a:avLst/>
          </a:prstGeom>
          <a:ln w="635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28"/>
          <p:cNvSpPr/>
          <p:nvPr/>
        </p:nvSpPr>
        <p:spPr>
          <a:xfrm rot="16200000">
            <a:off x="7150136" y="1598779"/>
            <a:ext cx="1595120" cy="239627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40400" y="2796915"/>
            <a:ext cx="492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586720" y="2809266"/>
            <a:ext cx="0" cy="26183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10124368" y="3890735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1383</a:t>
            </a:r>
            <a:endParaRPr lang="en-GB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77280" y="2796915"/>
            <a:ext cx="0" cy="26183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5698420" y="3967597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1378</a:t>
            </a:r>
            <a:endParaRPr lang="en-GB" sz="1200" dirty="0"/>
          </a:p>
        </p:txBody>
      </p:sp>
      <p:sp>
        <p:nvSpPr>
          <p:cNvPr id="38" name="Flowchart: Or 37"/>
          <p:cNvSpPr/>
          <p:nvPr/>
        </p:nvSpPr>
        <p:spPr>
          <a:xfrm>
            <a:off x="9540240" y="5204545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Or 38"/>
          <p:cNvSpPr/>
          <p:nvPr/>
        </p:nvSpPr>
        <p:spPr>
          <a:xfrm>
            <a:off x="1369268" y="4495109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795592" y="4428029"/>
            <a:ext cx="1282888" cy="66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(0,0,0)</a:t>
            </a:r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116936" y="5943600"/>
            <a:ext cx="6140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63840" y="5415280"/>
            <a:ext cx="0" cy="5283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47696" y="5476241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Height 282</a:t>
            </a:r>
            <a:endParaRPr lang="en-GB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145832" y="3119120"/>
            <a:ext cx="5874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226343" y="3110199"/>
            <a:ext cx="45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360</a:t>
            </a:r>
            <a:endParaRPr lang="en-GB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297268" y="3780265"/>
            <a:ext cx="396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932320" y="1590442"/>
            <a:ext cx="1" cy="1895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20720" y="5344160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Position in Z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4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Trolley </a:t>
            </a:r>
            <a:r>
              <a:rPr lang="en-GB" dirty="0" smtClean="0"/>
              <a:t>T0 specifications </a:t>
            </a:r>
            <a:r>
              <a:rPr lang="en-GB" dirty="0"/>
              <a:t>and ref </a:t>
            </a:r>
            <a:r>
              <a:rPr lang="en-GB" dirty="0" smtClean="0"/>
              <a:t>points (1)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02" y="1690688"/>
            <a:ext cx="3145982" cy="419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7" y="1690688"/>
            <a:ext cx="3145982" cy="419464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2866907">
            <a:off x="6401114" y="4252788"/>
            <a:ext cx="254729" cy="184002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8080548">
            <a:off x="5787495" y="2666538"/>
            <a:ext cx="242123" cy="19637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632393">
            <a:off x="6452385" y="1416256"/>
            <a:ext cx="242123" cy="19637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13278" y="3621724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56239" y="2266216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949" y="5172798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7" y="1586803"/>
            <a:ext cx="3439047" cy="45853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7224" y="3694835"/>
            <a:ext cx="4953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65261" y="2924717"/>
            <a:ext cx="4953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 rot="3566524">
            <a:off x="8553385" y="2629095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484859" y="2425164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Z=0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 rot="18567650">
            <a:off x="10666390" y="4105113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0800000">
            <a:off x="9549594" y="2824514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737733" y="4447940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783112" y="3053349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912949" y="5360751"/>
            <a:ext cx="117960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 points at base of trolley T0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9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T0/3</a:t>
            </a:r>
            <a:endParaRPr lang="en-GB" dirty="0"/>
          </a:p>
        </p:txBody>
      </p:sp>
      <p:sp>
        <p:nvSpPr>
          <p:cNvPr id="6" name="Trapezoid 5"/>
          <p:cNvSpPr/>
          <p:nvPr/>
        </p:nvSpPr>
        <p:spPr>
          <a:xfrm rot="10800000">
            <a:off x="4449300" y="1615440"/>
            <a:ext cx="2156460" cy="3625056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413760" y="5240496"/>
            <a:ext cx="40132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/>
          <p:cNvSpPr/>
          <p:nvPr/>
        </p:nvSpPr>
        <p:spPr>
          <a:xfrm rot="16200000">
            <a:off x="5448220" y="1414700"/>
            <a:ext cx="1133000" cy="2479040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05600" y="1485424"/>
            <a:ext cx="144000" cy="37245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r 8"/>
          <p:cNvSpPr/>
          <p:nvPr/>
        </p:nvSpPr>
        <p:spPr>
          <a:xfrm>
            <a:off x="6656560" y="5001954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9600" y="2286000"/>
            <a:ext cx="404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5080" y="5297664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410</a:t>
            </a:r>
            <a:endParaRPr lang="en-GB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840" y="2654219"/>
            <a:ext cx="44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7920" y="2656678"/>
            <a:ext cx="0" cy="31078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1112" y="3710464"/>
            <a:ext cx="7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1650</a:t>
            </a:r>
          </a:p>
          <a:p>
            <a:r>
              <a:rPr lang="en-GB" dirty="0" smtClean="0"/>
              <a:t>± 1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5240496"/>
            <a:ext cx="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49600" y="5188554"/>
            <a:ext cx="0" cy="4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5528496"/>
            <a:ext cx="753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64399" y="210133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332718" y="1842617"/>
            <a:ext cx="1282888" cy="66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(0,0,0)</a:t>
            </a:r>
            <a:endParaRPr lang="en-GB" dirty="0"/>
          </a:p>
        </p:txBody>
      </p:sp>
      <p:sp>
        <p:nvSpPr>
          <p:cNvPr id="31" name="Flowchart: Or 30"/>
          <p:cNvSpPr/>
          <p:nvPr/>
        </p:nvSpPr>
        <p:spPr>
          <a:xfrm>
            <a:off x="936479" y="1970511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984322" y="5038965"/>
            <a:ext cx="14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Height = 353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75840" y="5764554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83600" y="3393440"/>
            <a:ext cx="319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Nota. The horizontal chambers can roll in “x” so must be specified for each new position.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28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ositions Trolley 30Aug to 16 Sept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smtClean="0"/>
              <a:t>T1	</a:t>
            </a:r>
          </a:p>
          <a:p>
            <a:r>
              <a:rPr lang="en-GB" dirty="0" smtClean="0"/>
              <a:t>Ref point to Jura wall 2770mm</a:t>
            </a:r>
          </a:p>
          <a:p>
            <a:r>
              <a:rPr lang="en-GB" dirty="0" smtClean="0"/>
              <a:t>Ref point to upstream wall 2509mm</a:t>
            </a:r>
          </a:p>
          <a:p>
            <a:r>
              <a:rPr lang="en-GB" dirty="0" smtClean="0"/>
              <a:t>Ref point to </a:t>
            </a:r>
            <a:r>
              <a:rPr lang="en-GB" dirty="0" err="1" smtClean="0"/>
              <a:t>Saleve</a:t>
            </a:r>
            <a:r>
              <a:rPr lang="en-GB" dirty="0" smtClean="0"/>
              <a:t> wall 2856mm.</a:t>
            </a:r>
          </a:p>
          <a:p>
            <a:pPr marL="0" indent="0">
              <a:buNone/>
            </a:pPr>
            <a:r>
              <a:rPr lang="en-GB" dirty="0" smtClean="0"/>
              <a:t>     T0</a:t>
            </a:r>
            <a:endParaRPr lang="en-GB" dirty="0"/>
          </a:p>
          <a:p>
            <a:r>
              <a:rPr lang="en-GB" dirty="0" smtClean="0"/>
              <a:t>Korea chambers from Jura wall 3104mm</a:t>
            </a:r>
          </a:p>
          <a:p>
            <a:r>
              <a:rPr lang="en-GB" dirty="0" smtClean="0"/>
              <a:t>Front Korea chambers to source 3229mm</a:t>
            </a:r>
          </a:p>
          <a:p>
            <a:r>
              <a:rPr lang="en-GB" dirty="0" smtClean="0"/>
              <a:t>Korea chambers occupy a Z space of 194mm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65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Positions </a:t>
            </a:r>
            <a:r>
              <a:rPr lang="fr-FR" dirty="0" smtClean="0"/>
              <a:t>Trolley 16 Sept to 8 </a:t>
            </a:r>
            <a:r>
              <a:rPr lang="fr-FR" dirty="0" err="1" smtClean="0"/>
              <a:t>Oct</a:t>
            </a:r>
            <a:r>
              <a:rPr lang="fr-FR" dirty="0" smtClean="0"/>
              <a:t>  </a:t>
            </a:r>
            <a:r>
              <a:rPr lang="fr-FR" dirty="0"/>
              <a:t>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prstClr val="black"/>
                </a:solidFill>
              </a:rPr>
              <a:t>	T1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Ref </a:t>
            </a:r>
            <a:r>
              <a:rPr lang="en-GB" dirty="0">
                <a:solidFill>
                  <a:prstClr val="black"/>
                </a:solidFill>
              </a:rPr>
              <a:t>point to Jura wall </a:t>
            </a:r>
            <a:r>
              <a:rPr lang="en-GB" dirty="0" smtClean="0">
                <a:solidFill>
                  <a:prstClr val="black"/>
                </a:solidFill>
              </a:rPr>
              <a:t>1507mm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Ref </a:t>
            </a:r>
            <a:r>
              <a:rPr lang="en-GB" dirty="0">
                <a:solidFill>
                  <a:prstClr val="black"/>
                </a:solidFill>
              </a:rPr>
              <a:t>point to upstream wall </a:t>
            </a:r>
            <a:r>
              <a:rPr lang="en-GB" dirty="0" smtClean="0">
                <a:solidFill>
                  <a:prstClr val="black"/>
                </a:solidFill>
              </a:rPr>
              <a:t>1529mm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err="1" smtClean="0">
                <a:solidFill>
                  <a:prstClr val="black"/>
                </a:solidFill>
              </a:rPr>
              <a:t>Saleve</a:t>
            </a:r>
            <a:r>
              <a:rPr lang="en-GB" dirty="0" smtClean="0">
                <a:solidFill>
                  <a:prstClr val="black"/>
                </a:solidFill>
              </a:rPr>
              <a:t> wall to trolley edge 1292mm.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T0</a:t>
            </a:r>
          </a:p>
          <a:p>
            <a:pPr lvl="0"/>
            <a:r>
              <a:rPr lang="en-GB" sz="3100" dirty="0" smtClean="0">
                <a:solidFill>
                  <a:prstClr val="black"/>
                </a:solidFill>
              </a:rPr>
              <a:t>RE vertical chamber </a:t>
            </a:r>
            <a:r>
              <a:rPr lang="en-GB" sz="3100" dirty="0">
                <a:solidFill>
                  <a:prstClr val="black"/>
                </a:solidFill>
              </a:rPr>
              <a:t>from source </a:t>
            </a:r>
            <a:r>
              <a:rPr lang="en-GB" dirty="0" smtClean="0">
                <a:solidFill>
                  <a:prstClr val="black"/>
                </a:solidFill>
              </a:rPr>
              <a:t>4447</a:t>
            </a:r>
            <a:r>
              <a:rPr lang="en-GB" sz="3100" dirty="0" smtClean="0">
                <a:solidFill>
                  <a:prstClr val="black"/>
                </a:solidFill>
              </a:rPr>
              <a:t>mm</a:t>
            </a:r>
            <a:endParaRPr lang="en-GB" dirty="0"/>
          </a:p>
          <a:p>
            <a:r>
              <a:rPr lang="en-GB" dirty="0" smtClean="0"/>
              <a:t>Korea, front, chamber from source 4185mm</a:t>
            </a:r>
          </a:p>
          <a:p>
            <a:r>
              <a:rPr lang="en-GB" dirty="0" smtClean="0"/>
              <a:t>Korea chambers to </a:t>
            </a:r>
            <a:r>
              <a:rPr lang="en-GB" dirty="0" err="1" smtClean="0"/>
              <a:t>Saleve</a:t>
            </a:r>
            <a:r>
              <a:rPr lang="en-GB" dirty="0" smtClean="0"/>
              <a:t> wall 2846mm</a:t>
            </a:r>
            <a:endParaRPr lang="en-GB" dirty="0"/>
          </a:p>
          <a:p>
            <a:r>
              <a:rPr lang="en-GB" dirty="0" smtClean="0"/>
              <a:t>Korea chambers to Jura wall 1731mm</a:t>
            </a:r>
          </a:p>
          <a:p>
            <a:endParaRPr lang="en-GB" dirty="0" smtClean="0"/>
          </a:p>
          <a:p>
            <a:r>
              <a:rPr lang="en-GB" dirty="0" smtClean="0"/>
              <a:t>Glass </a:t>
            </a:r>
            <a:r>
              <a:rPr lang="en-GB" dirty="0"/>
              <a:t>RPCs frame from source </a:t>
            </a:r>
            <a:r>
              <a:rPr lang="en-GB" dirty="0" smtClean="0"/>
              <a:t>1892mm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5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Glass RPC 24 Sept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Glass RPC closest to </a:t>
            </a:r>
            <a:r>
              <a:rPr lang="en-GB" dirty="0" smtClean="0"/>
              <a:t>source centre </a:t>
            </a:r>
            <a:r>
              <a:rPr lang="en-GB" dirty="0" smtClean="0"/>
              <a:t>( not the frame) is </a:t>
            </a:r>
            <a:r>
              <a:rPr lang="en-GB" dirty="0" smtClean="0"/>
              <a:t>2129mm in Z.</a:t>
            </a:r>
          </a:p>
          <a:p>
            <a:r>
              <a:rPr lang="en-GB" dirty="0" smtClean="0"/>
              <a:t>X and Y are not known/measured.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43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Aims</a:t>
            </a:r>
          </a:p>
          <a:p>
            <a:r>
              <a:rPr lang="en-GB" dirty="0" smtClean="0"/>
              <a:t>Establish 2 measured parameters to readily keep up to date the diagram of the chamber positions in the GIF++.</a:t>
            </a:r>
          </a:p>
          <a:p>
            <a:r>
              <a:rPr lang="en-GB" dirty="0" smtClean="0"/>
              <a:t> Establish the coordinates of the chamber position with respect to the source and nominal beam positions.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Contents</a:t>
            </a:r>
            <a:endParaRPr lang="en-GB" sz="4400" dirty="0"/>
          </a:p>
          <a:p>
            <a:r>
              <a:rPr lang="en-GB" dirty="0" smtClean="0"/>
              <a:t>Defining the coordinate systems</a:t>
            </a:r>
          </a:p>
          <a:p>
            <a:r>
              <a:rPr lang="en-GB" dirty="0" smtClean="0"/>
              <a:t>Base Bunker diagram ( no details, gas panels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Trolley specification, with present chamber position.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01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74251"/>
              </p:ext>
            </p:extLst>
          </p:nvPr>
        </p:nvGraphicFramePr>
        <p:xfrm>
          <a:off x="522513" y="330914"/>
          <a:ext cx="9562011" cy="5634451"/>
        </p:xfrm>
        <a:graphic>
          <a:graphicData uri="http://schemas.openxmlformats.org/drawingml/2006/table">
            <a:tbl>
              <a:tblPr/>
              <a:tblGrid>
                <a:gridCol w="866427"/>
                <a:gridCol w="900353"/>
                <a:gridCol w="688966"/>
                <a:gridCol w="866427"/>
                <a:gridCol w="665478"/>
                <a:gridCol w="501066"/>
                <a:gridCol w="501066"/>
                <a:gridCol w="501066"/>
                <a:gridCol w="501066"/>
                <a:gridCol w="563700"/>
                <a:gridCol w="501066"/>
                <a:gridCol w="501066"/>
                <a:gridCol w="501066"/>
                <a:gridCol w="501066"/>
                <a:gridCol w="501066"/>
                <a:gridCol w="501066"/>
              </a:tblGrid>
              <a:tr h="24916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 table to convert Bunker wall measurements to trolley coordinate system.</a:t>
                      </a: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Aug  to 16 Sept 2015</a:t>
                      </a: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down stream wall = 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Jura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  = 282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Upstream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Saleve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Alcove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[+]Zf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(+)Xf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stream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Trolley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30Aug to 16 Sept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chamber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-3681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3104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 Sept to 8 Oct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 Chamber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Front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1/2 valu in Z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1/2 valu in X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600" y="6267269"/>
            <a:ext cx="1011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Document is here;     http</a:t>
            </a:r>
            <a:r>
              <a:rPr lang="en-GB" sz="1200" dirty="0"/>
              <a:t>://rpc-cms-re4-upscope.web.cern.ch/rpc-cms-re4-upscope/RPC/GIFPlusPlus/Installation/Coordinates/CoordinateGIF05Oct2015.xlsx</a:t>
            </a:r>
          </a:p>
        </p:txBody>
      </p:sp>
      <p:sp>
        <p:nvSpPr>
          <p:cNvPr id="7" name="Oval 6"/>
          <p:cNvSpPr/>
          <p:nvPr/>
        </p:nvSpPr>
        <p:spPr>
          <a:xfrm>
            <a:off x="7061200" y="3789680"/>
            <a:ext cx="538480" cy="223520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8931345">
            <a:off x="2578292" y="2623304"/>
            <a:ext cx="591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DRAFT Version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612428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of chambers within Trolley.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T0</a:t>
            </a:r>
            <a:endParaRPr lang="en-GB" dirty="0" smtClean="0"/>
          </a:p>
          <a:p>
            <a:r>
              <a:rPr lang="en-GB" dirty="0" smtClean="0"/>
              <a:t>Base of RE type 2 is 355mm above steel floor. </a:t>
            </a:r>
          </a:p>
          <a:p>
            <a:r>
              <a:rPr lang="en-GB" dirty="0" smtClean="0"/>
              <a:t>Base of RE type 2 is 415mm from ref point.</a:t>
            </a:r>
          </a:p>
          <a:p>
            <a:r>
              <a:rPr lang="en-GB" dirty="0" smtClean="0"/>
              <a:t>Centre of </a:t>
            </a:r>
            <a:r>
              <a:rPr lang="en-GB" dirty="0"/>
              <a:t>RE type 2 </a:t>
            </a:r>
            <a:r>
              <a:rPr lang="en-GB" dirty="0" smtClean="0"/>
              <a:t>is 764mm from </a:t>
            </a:r>
            <a:r>
              <a:rPr lang="en-GB" dirty="0"/>
              <a:t>r</a:t>
            </a:r>
            <a:r>
              <a:rPr lang="en-GB" dirty="0" smtClean="0"/>
              <a:t>ef point.</a:t>
            </a:r>
          </a:p>
          <a:p>
            <a:r>
              <a:rPr lang="en-GB" dirty="0" smtClean="0"/>
              <a:t>Front face of RE2 is 10266mm from down stream wall.</a:t>
            </a:r>
          </a:p>
          <a:p>
            <a:r>
              <a:rPr lang="en-GB" dirty="0" smtClean="0"/>
              <a:t>Korean chambers above steel floor are 1650 ±1mm.</a:t>
            </a:r>
          </a:p>
          <a:p>
            <a:r>
              <a:rPr lang="en-GB" dirty="0" smtClean="0"/>
              <a:t>Horizontal rails (L&gt;1.6m) above steel floor are 1250mm.</a:t>
            </a:r>
          </a:p>
          <a:p>
            <a:r>
              <a:rPr lang="en-GB" dirty="0" smtClean="0"/>
              <a:t>Dimension between uprights is 1390mm.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T1</a:t>
            </a:r>
            <a:endParaRPr lang="en-GB" dirty="0" smtClean="0"/>
          </a:p>
          <a:p>
            <a:r>
              <a:rPr lang="en-GB" dirty="0" smtClean="0"/>
              <a:t>RE type 2’s Centre Line are 1665mm above steel floor.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space to manoeuvre Trolleys in Bunker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Hand rail to far end of alcove is 3620mm.</a:t>
            </a:r>
          </a:p>
          <a:p>
            <a:r>
              <a:rPr lang="en-GB" dirty="0" smtClean="0"/>
              <a:t>End of alcove to down stream wall less shielding rail for TDC is 1400mm.</a:t>
            </a:r>
          </a:p>
          <a:p>
            <a:r>
              <a:rPr lang="en-GB" dirty="0" smtClean="0"/>
              <a:t> Gas panels are 250mm from wall. And 100m for piping.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76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and hand/guard rails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2400" y="3129280"/>
            <a:ext cx="1620000" cy="19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940560" y="1818640"/>
            <a:ext cx="870712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58560" y="2540000"/>
            <a:ext cx="2988000" cy="3132000"/>
          </a:xfrm>
          <a:prstGeom prst="roundRect">
            <a:avLst>
              <a:gd name="adj" fmla="val 4766"/>
            </a:avLst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62480" y="149853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Nominal Beam line.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8560" y="6187440"/>
            <a:ext cx="2988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34680" y="2540000"/>
            <a:ext cx="0" cy="3132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4480" y="3129280"/>
            <a:ext cx="0" cy="1908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47640" y="2357120"/>
            <a:ext cx="162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6280" y="1976675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752840" y="5891949"/>
            <a:ext cx="7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1665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337720" y="3921335"/>
            <a:ext cx="7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1060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8311140" y="3904586"/>
            <a:ext cx="77163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1940</a:t>
            </a:r>
            <a:endParaRPr lang="en-GB" dirty="0"/>
          </a:p>
        </p:txBody>
      </p:sp>
      <p:sp>
        <p:nvSpPr>
          <p:cNvPr id="27" name="Flowchart: Or 26"/>
          <p:cNvSpPr/>
          <p:nvPr/>
        </p:nvSpPr>
        <p:spPr>
          <a:xfrm>
            <a:off x="5859520" y="3864003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37760" y="1818640"/>
            <a:ext cx="0" cy="22485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67861" y="2042715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730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89680" y="5736742"/>
            <a:ext cx="0" cy="7694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53100" y="5849565"/>
            <a:ext cx="130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Distance to Jura wall = 2308</a:t>
            </a:r>
            <a:endParaRPr lang="en-GB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286240" y="955040"/>
            <a:ext cx="0" cy="31121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95420" y="2357121"/>
            <a:ext cx="152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Distance to </a:t>
            </a:r>
            <a:r>
              <a:rPr lang="en-GB" sz="1200" dirty="0" err="1" smtClean="0"/>
              <a:t>Saleve</a:t>
            </a:r>
            <a:r>
              <a:rPr lang="en-GB" sz="1200" dirty="0" smtClean="0"/>
              <a:t> wall = 1545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603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Subdetectors occupation in “Z”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T1		1100mm</a:t>
            </a:r>
          </a:p>
          <a:p>
            <a:r>
              <a:rPr lang="en-GB" dirty="0" smtClean="0"/>
              <a:t>T0		800mm</a:t>
            </a:r>
          </a:p>
          <a:p>
            <a:r>
              <a:rPr lang="en-GB" dirty="0" smtClean="0"/>
              <a:t>Glass	800mm</a:t>
            </a:r>
          </a:p>
          <a:p>
            <a:r>
              <a:rPr lang="en-GB" dirty="0" smtClean="0"/>
              <a:t>MDT	1400mm</a:t>
            </a:r>
          </a:p>
          <a:p>
            <a:r>
              <a:rPr lang="en-GB" dirty="0" err="1" smtClean="0"/>
              <a:t>Micromegas</a:t>
            </a:r>
            <a:r>
              <a:rPr lang="en-GB" dirty="0" smtClean="0"/>
              <a:t>	500 or 600mm.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57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The base diagram by Fabiola should be done to scale in mm.</a:t>
            </a:r>
          </a:p>
          <a:p>
            <a:r>
              <a:rPr lang="en-GB" sz="2200" dirty="0" smtClean="0"/>
              <a:t>The reference points for the trolleys works well except for the Korea chambers, and others that translate in x, where their distance from the walls will be given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There is a mixture of the above two systems as this is the first attempt.</a:t>
            </a:r>
          </a:p>
          <a:p>
            <a:r>
              <a:rPr lang="en-GB" sz="2200" dirty="0" smtClean="0"/>
              <a:t>The spread sheet has to be improved in clarity.</a:t>
            </a:r>
            <a:endParaRPr lang="en-GB" sz="2200" dirty="0" smtClean="0"/>
          </a:p>
          <a:p>
            <a:r>
              <a:rPr lang="en-GB" sz="2200" dirty="0" smtClean="0"/>
              <a:t>Position of chamber structure can be defined in all 3 </a:t>
            </a:r>
            <a:r>
              <a:rPr lang="en-GB" sz="2200" dirty="0" smtClean="0"/>
              <a:t>coordinates using the spread sheet.</a:t>
            </a:r>
            <a:endParaRPr lang="en-GB" sz="2200" dirty="0" smtClean="0"/>
          </a:p>
          <a:p>
            <a:r>
              <a:rPr lang="en-GB" sz="2200" dirty="0" smtClean="0"/>
              <a:t> The diagram defining </a:t>
            </a:r>
            <a:r>
              <a:rPr lang="en-GB" sz="2200" dirty="0" smtClean="0"/>
              <a:t>available space</a:t>
            </a:r>
            <a:r>
              <a:rPr lang="en-GB" sz="2200" dirty="0" smtClean="0"/>
              <a:t> in the bunker </a:t>
            </a:r>
            <a:r>
              <a:rPr lang="en-GB" sz="2200" dirty="0" smtClean="0"/>
              <a:t>is not yet done.</a:t>
            </a:r>
          </a:p>
          <a:p>
            <a:r>
              <a:rPr lang="en-GB" sz="2200" dirty="0" smtClean="0"/>
              <a:t>The method to calculate the strip/eta division is not done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 other detectors in the bunker are </a:t>
            </a:r>
            <a:r>
              <a:rPr lang="en-GB" sz="2200" smtClean="0"/>
              <a:t>not noted. </a:t>
            </a:r>
            <a:endParaRPr lang="en-GB" sz="2200" dirty="0" smtClean="0"/>
          </a:p>
          <a:p>
            <a:r>
              <a:rPr lang="en-GB" sz="2200" dirty="0" smtClean="0"/>
              <a:t>The  available space with respect to infrastructure is not done.</a:t>
            </a:r>
          </a:p>
          <a:p>
            <a:r>
              <a:rPr lang="en-GB" sz="1200" dirty="0" smtClean="0"/>
              <a:t>This document is </a:t>
            </a:r>
            <a:r>
              <a:rPr lang="en-GB" sz="1200" dirty="0"/>
              <a:t>here; http://</a:t>
            </a:r>
            <a:r>
              <a:rPr lang="en-GB" sz="1200" dirty="0" smtClean="0"/>
              <a:t>rpc-cms-re4-upscope.web.cern.ch/rpc-cms-re4-upscope/RPC/GIFPlusPlus/Installation/Coordinates/CoordinateSystemGIF24Sept2015.pptx.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3781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2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T1 Measurements and ref points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00" y="1585405"/>
            <a:ext cx="3205126" cy="240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0" y="4494936"/>
            <a:ext cx="2547987" cy="191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3" y="4017056"/>
            <a:ext cx="3185159" cy="238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53" y="1467486"/>
            <a:ext cx="3117547" cy="2338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6144" y="3702708"/>
            <a:ext cx="3008253" cy="225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-1" b="26367"/>
          <a:stretch/>
        </p:blipFill>
        <p:spPr>
          <a:xfrm>
            <a:off x="7567748" y="1396071"/>
            <a:ext cx="3239589" cy="18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Trolley T1 Measurements and ref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Saleve</a:t>
            </a:r>
            <a:r>
              <a:rPr lang="en-GB" dirty="0" smtClean="0"/>
              <a:t> side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558" y="2546508"/>
            <a:ext cx="2939143" cy="220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66" y="2680336"/>
            <a:ext cx="3578859" cy="2684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196" y="2866942"/>
            <a:ext cx="3222579" cy="24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chambers have potentially 6 degrees of freedom.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-45" r="-1446" b="-574"/>
          <a:stretch/>
        </p:blipFill>
        <p:spPr bwMode="auto">
          <a:xfrm>
            <a:off x="4079776" y="2132856"/>
            <a:ext cx="3816424" cy="33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7825" y="2438400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only deal with translations and no rotations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 defining the strip 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 of each trolley position (X,Z) within the Bunker volume.</a:t>
            </a:r>
          </a:p>
          <a:p>
            <a:r>
              <a:rPr lang="en-GB" dirty="0"/>
              <a:t>D</a:t>
            </a:r>
            <a:r>
              <a:rPr lang="en-GB" dirty="0" smtClean="0"/>
              <a:t>efinition of each chamber in the trolley, (</a:t>
            </a:r>
            <a:r>
              <a:rPr lang="en-GB" dirty="0" smtClean="0"/>
              <a:t>X,Y,Z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Definition of each strip or eta division within the chamber structure.</a:t>
            </a:r>
          </a:p>
          <a:p>
            <a:endParaRPr lang="en-GB" dirty="0"/>
          </a:p>
          <a:p>
            <a:r>
              <a:rPr lang="en-GB" dirty="0" smtClean="0"/>
              <a:t>Nota the case of the rolling chambers in T0/3 </a:t>
            </a:r>
            <a:r>
              <a:rPr lang="en-GB" dirty="0" smtClean="0"/>
              <a:t>must </a:t>
            </a:r>
            <a:r>
              <a:rPr lang="en-GB" dirty="0" smtClean="0"/>
              <a:t>be defined </a:t>
            </a:r>
            <a:r>
              <a:rPr lang="en-GB" dirty="0" err="1" smtClean="0"/>
              <a:t>wrt</a:t>
            </a:r>
            <a:r>
              <a:rPr lang="en-GB" dirty="0" smtClean="0"/>
              <a:t> the trolley and or the Jura wall for each “X” position.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1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Diagrams and </a:t>
            </a:r>
            <a:r>
              <a:rPr lang="en-GB" dirty="0" err="1" smtClean="0"/>
              <a:t>Referentials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Diagram defining the possible positions of the trolleys within the </a:t>
            </a:r>
            <a:r>
              <a:rPr lang="en-GB" dirty="0" smtClean="0"/>
              <a:t>bunker, constrained by cable trays, Gas PP, rails for TGC shielding etc.</a:t>
            </a:r>
          </a:p>
          <a:p>
            <a:r>
              <a:rPr lang="en-GB" dirty="0" smtClean="0"/>
              <a:t>First establish base diagram of Bunker &amp; infrastructure for establishing chamber position </a:t>
            </a:r>
            <a:r>
              <a:rPr lang="en-GB" dirty="0" err="1" smtClean="0"/>
              <a:t>wrt</a:t>
            </a:r>
            <a:r>
              <a:rPr lang="en-GB" dirty="0" smtClean="0"/>
              <a:t> the beam and source .</a:t>
            </a:r>
          </a:p>
          <a:p>
            <a:r>
              <a:rPr lang="en-GB" dirty="0" smtClean="0"/>
              <a:t>Second referential points on the trolleys </a:t>
            </a:r>
            <a:r>
              <a:rPr lang="en-GB" dirty="0" err="1" smtClean="0"/>
              <a:t>wrt</a:t>
            </a:r>
            <a:r>
              <a:rPr lang="en-GB" dirty="0" smtClean="0"/>
              <a:t> the source centre.</a:t>
            </a:r>
          </a:p>
          <a:p>
            <a:r>
              <a:rPr lang="en-GB" dirty="0" smtClean="0"/>
              <a:t>Third the location of the chambers </a:t>
            </a:r>
            <a:r>
              <a:rPr lang="en-GB" dirty="0" err="1" smtClean="0"/>
              <a:t>wrt</a:t>
            </a:r>
            <a:r>
              <a:rPr lang="en-GB" dirty="0" smtClean="0"/>
              <a:t> ref point on the trolleys.</a:t>
            </a:r>
          </a:p>
          <a:p>
            <a:r>
              <a:rPr lang="en-GB" dirty="0" smtClean="0"/>
              <a:t>Fourth the position of the strips </a:t>
            </a:r>
            <a:r>
              <a:rPr lang="en-GB" dirty="0" err="1" smtClean="0"/>
              <a:t>wrt</a:t>
            </a:r>
            <a:r>
              <a:rPr lang="en-GB" dirty="0" smtClean="0"/>
              <a:t> the trolleys. </a:t>
            </a:r>
          </a:p>
        </p:txBody>
      </p:sp>
    </p:spTree>
    <p:extLst>
      <p:ext uri="{BB962C8B-B14F-4D97-AF65-F5344CB8AC3E}">
        <p14:creationId xmlns:p14="http://schemas.microsoft.com/office/powerpoint/2010/main" val="27148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9584" y="2102342"/>
            <a:ext cx="2629306" cy="2522701"/>
            <a:chOff x="7459584" y="2102342"/>
            <a:chExt cx="2629306" cy="2522701"/>
          </a:xfrm>
        </p:grpSpPr>
        <p:grpSp>
          <p:nvGrpSpPr>
            <p:cNvPr id="25" name="Group 24"/>
            <p:cNvGrpSpPr/>
            <p:nvPr/>
          </p:nvGrpSpPr>
          <p:grpSpPr>
            <a:xfrm rot="21439977">
              <a:off x="8322003" y="2102342"/>
              <a:ext cx="1452562" cy="2066925"/>
              <a:chOff x="6657975" y="3505200"/>
              <a:chExt cx="1228725" cy="165001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657975" y="3505200"/>
                <a:ext cx="12287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419975" y="4038600"/>
                <a:ext cx="466725" cy="11166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57975" y="3505200"/>
                <a:ext cx="152400" cy="1383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10375" y="4888516"/>
                <a:ext cx="609600" cy="26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7459584" y="3527042"/>
              <a:ext cx="2629306" cy="1098001"/>
              <a:chOff x="7238594" y="2554124"/>
              <a:chExt cx="2629306" cy="10980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8594" y="2937750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096250" y="2554124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9010244" y="3268499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259250" y="2554124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045130" y="1905544"/>
            <a:ext cx="4989488" cy="3793557"/>
            <a:chOff x="2030425" y="588414"/>
            <a:chExt cx="4989488" cy="379355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30425" y="2107904"/>
              <a:ext cx="4989488" cy="2274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138149" y="2369536"/>
              <a:ext cx="3668347" cy="2002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875820" y="3231713"/>
              <a:ext cx="423793" cy="495300"/>
              <a:chOff x="2034064" y="3048000"/>
              <a:chExt cx="423793" cy="4953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034064" y="3048000"/>
                <a:ext cx="423793" cy="495300"/>
                <a:chOff x="2034064" y="3048000"/>
                <a:chExt cx="423793" cy="4953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34065" y="31242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034065" y="34290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034064" y="3124200"/>
                  <a:ext cx="2621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40995" y="32385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233151" y="31623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240786" y="34671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57857" y="31623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036012" y="30480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245912" y="3048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65332" y="3664272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Source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74907" y="588414"/>
              <a:ext cx="0" cy="2757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5161479" y="45129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Final strip </a:t>
            </a:r>
            <a:r>
              <a:rPr lang="en-GB" sz="3200" dirty="0" err="1" smtClean="0">
                <a:solidFill>
                  <a:prstClr val="black"/>
                </a:solidFill>
              </a:rPr>
              <a:t>spacial</a:t>
            </a:r>
            <a:r>
              <a:rPr lang="en-GB" sz="3200" dirty="0" smtClean="0">
                <a:solidFill>
                  <a:prstClr val="black"/>
                </a:solidFill>
              </a:rPr>
              <a:t> definition with respect to Source in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03008" y="2437187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7159" y="2455069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03008" y="2437187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03008" y="2883033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2807" y="2881618"/>
            <a:ext cx="63646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Strip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117537" y="2658876"/>
            <a:ext cx="768396" cy="3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83156" y="1978880"/>
            <a:ext cx="1310" cy="675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944187" y="2675439"/>
            <a:ext cx="666538" cy="267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5484" y="4001332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(0,0,0)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6602" y="2894056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45305" y="1640465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“Y”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9290" y="2951820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“Z”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030425" y="2107904"/>
            <a:ext cx="4989488" cy="22740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8149" y="2369536"/>
            <a:ext cx="3668347" cy="2002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21439977">
            <a:off x="8034338" y="1095375"/>
            <a:ext cx="1452562" cy="2066925"/>
            <a:chOff x="6657975" y="3505200"/>
            <a:chExt cx="1228725" cy="1650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75820" y="3231713"/>
            <a:ext cx="423793" cy="495300"/>
            <a:chOff x="2034064" y="3048000"/>
            <a:chExt cx="423793" cy="495300"/>
          </a:xfrm>
        </p:grpSpPr>
        <p:grpSp>
          <p:nvGrpSpPr>
            <p:cNvPr id="50" name="Group 49"/>
            <p:cNvGrpSpPr/>
            <p:nvPr/>
          </p:nvGrpSpPr>
          <p:grpSpPr>
            <a:xfrm>
              <a:off x="2034064" y="3048000"/>
              <a:ext cx="423793" cy="495300"/>
              <a:chOff x="2034064" y="3048000"/>
              <a:chExt cx="423793" cy="4953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034065" y="31242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034065" y="3429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034064" y="3124200"/>
                <a:ext cx="2621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40995" y="32385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33151" y="31623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40786" y="34671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457857" y="31623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036012" y="30480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2245912" y="3048000"/>
              <a:ext cx="20693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171919" y="2520075"/>
            <a:ext cx="2629306" cy="1098001"/>
            <a:chOff x="7238594" y="2554124"/>
            <a:chExt cx="2629306" cy="109800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238594" y="2937750"/>
              <a:ext cx="1771650" cy="71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96250" y="2554124"/>
              <a:ext cx="1771650" cy="71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010244" y="3268499"/>
              <a:ext cx="857656" cy="383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259250" y="2554124"/>
              <a:ext cx="857656" cy="383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flipV="1">
            <a:off x="6092358" y="3887296"/>
            <a:ext cx="5973342" cy="26903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7529" y="3887296"/>
            <a:ext cx="5033156" cy="276630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0126476">
            <a:off x="9111625" y="5061463"/>
            <a:ext cx="100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Jura wall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774307">
            <a:off x="1287619" y="5116540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Down Stream Wall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65332" y="366427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074907" y="588414"/>
            <a:ext cx="0" cy="2757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32041" y="2793867"/>
            <a:ext cx="41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9348787" y="330791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790950" y="3343275"/>
            <a:ext cx="5600700" cy="25148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183018" y="3251402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(X,Y,Z)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9391650" y="3333750"/>
            <a:ext cx="2107516" cy="837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20183142">
            <a:off x="6893179" y="3861613"/>
            <a:ext cx="13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 “Z”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336424">
            <a:off x="9842142" y="3496703"/>
            <a:ext cx="13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 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7529" y="271137"/>
            <a:ext cx="3943350" cy="107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Bunker parameter Space capital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826" y="491609"/>
            <a:ext cx="39092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Chamber positions on </a:t>
            </a:r>
            <a:r>
              <a:rPr lang="en-GB" sz="2800" dirty="0" smtClean="0">
                <a:solidFill>
                  <a:prstClr val="black"/>
                </a:solidFill>
              </a:rPr>
              <a:t>T0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2</a:t>
            </a:r>
            <a:r>
              <a:rPr lang="en-GB" sz="2800" baseline="30000" dirty="0" smtClean="0">
                <a:solidFill>
                  <a:prstClr val="black"/>
                </a:solidFill>
              </a:rPr>
              <a:t>nd</a:t>
            </a:r>
            <a:r>
              <a:rPr lang="en-GB" sz="2800" dirty="0" smtClean="0">
                <a:solidFill>
                  <a:prstClr val="black"/>
                </a:solidFill>
              </a:rPr>
              <a:t> Co-ordinate definition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 rot="21439977">
            <a:off x="5188203" y="821370"/>
            <a:ext cx="3029541" cy="4310890"/>
            <a:chOff x="6657975" y="3505200"/>
            <a:chExt cx="1228725" cy="1650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257693" y="4652398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6466" y="3852287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52742" y="5342226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61572" y="3852287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55826" y="553546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7214" y="5412166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“x”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0450" y="4852858"/>
            <a:ext cx="81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“z”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936795" y="5244668"/>
            <a:ext cx="730029" cy="31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39308" y="506663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93990" y="5066637"/>
            <a:ext cx="217945" cy="142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670984" y="4504375"/>
            <a:ext cx="18845" cy="1066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46364" y="4444557"/>
            <a:ext cx="91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“y”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826" y="491609"/>
            <a:ext cx="4104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Strip </a:t>
            </a:r>
            <a:r>
              <a:rPr lang="en-GB" sz="2800" dirty="0">
                <a:solidFill>
                  <a:prstClr val="black"/>
                </a:solidFill>
              </a:rPr>
              <a:t>positions on </a:t>
            </a:r>
            <a:r>
              <a:rPr lang="en-GB" sz="2800" dirty="0" smtClean="0">
                <a:solidFill>
                  <a:prstClr val="black"/>
                </a:solidFill>
              </a:rPr>
              <a:t>chamber</a:t>
            </a:r>
          </a:p>
          <a:p>
            <a:r>
              <a:rPr lang="en-GB" sz="2800" dirty="0">
                <a:solidFill>
                  <a:prstClr val="black"/>
                </a:solidFill>
              </a:rPr>
              <a:t>3</a:t>
            </a:r>
            <a:r>
              <a:rPr lang="en-GB" sz="2800" baseline="30000" dirty="0" smtClean="0">
                <a:solidFill>
                  <a:prstClr val="black"/>
                </a:solidFill>
              </a:rPr>
              <a:t>nd</a:t>
            </a:r>
            <a:r>
              <a:rPr lang="en-GB" sz="2800" dirty="0" smtClean="0">
                <a:solidFill>
                  <a:prstClr val="black"/>
                </a:solidFill>
              </a:rPr>
              <a:t> Co-ordinate definition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 rot="21439977">
            <a:off x="5188203" y="821370"/>
            <a:ext cx="3029541" cy="4310890"/>
            <a:chOff x="6657975" y="3505200"/>
            <a:chExt cx="1228725" cy="1650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257693" y="4652398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6466" y="3852287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52742" y="5342226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61572" y="3852287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69413" y="203783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2193" y="4994623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“x”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870" y="2048891"/>
            <a:ext cx="81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“z”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05575" y="4895850"/>
            <a:ext cx="638743" cy="255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39308" y="506663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05553" y="2052637"/>
            <a:ext cx="217945" cy="142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82019" y="2073837"/>
            <a:ext cx="29861" cy="2726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81481" y="3137503"/>
            <a:ext cx="91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“y3”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62700" y="1562100"/>
            <a:ext cx="9525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38601" y="1597661"/>
            <a:ext cx="9525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2700" y="1562100"/>
            <a:ext cx="75901" cy="35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73785" y="2543175"/>
            <a:ext cx="75901" cy="35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12550</TotalTime>
  <Words>1025</Words>
  <Application>Microsoft Office PowerPoint</Application>
  <PresentationFormat>Widescreen</PresentationFormat>
  <Paragraphs>406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Coordinate system for the GIF as defined for CMS RPCs</vt:lpstr>
      <vt:lpstr>PowerPoint Presentation</vt:lpstr>
      <vt:lpstr>Our chambers have potentially 6 degrees of freedom. </vt:lpstr>
      <vt:lpstr>Steps to defining the strip position</vt:lpstr>
      <vt:lpstr>Diagrams and Referentials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diagram of facility</vt:lpstr>
      <vt:lpstr>PowerPoint Presentation</vt:lpstr>
      <vt:lpstr>Trolley T1 specifications and ref points</vt:lpstr>
      <vt:lpstr>T1 zero ref points and chamber positions</vt:lpstr>
      <vt:lpstr>Trolley T0 specifications and ref points (1)</vt:lpstr>
      <vt:lpstr>T0/3</vt:lpstr>
      <vt:lpstr>Positions Trolley 30Aug to 16 Sept 2015</vt:lpstr>
      <vt:lpstr>Positions Trolley 16 Sept to 8 Oct  2015</vt:lpstr>
      <vt:lpstr>Glass RPC 24 Sept 2015</vt:lpstr>
      <vt:lpstr>PowerPoint Presentation</vt:lpstr>
      <vt:lpstr>Position of chambers within Trolley. </vt:lpstr>
      <vt:lpstr>Available space to manoeuvre Trolleys in Bunker</vt:lpstr>
      <vt:lpstr>Source and hand/guard rails</vt:lpstr>
      <vt:lpstr>Subdetectors occupation in “Z”</vt:lpstr>
      <vt:lpstr>Conclusion</vt:lpstr>
      <vt:lpstr>Additional material</vt:lpstr>
      <vt:lpstr>Trolley T1 Measurements and ref points</vt:lpstr>
      <vt:lpstr>Trolley T1 Measurements and ref points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 for the GIF as defined for CMS RPCs</dc:title>
  <dc:creator>Ian Crotty</dc:creator>
  <cp:lastModifiedBy>Ian Crotty</cp:lastModifiedBy>
  <cp:revision>131</cp:revision>
  <cp:lastPrinted>2015-10-12T15:27:29Z</cp:lastPrinted>
  <dcterms:created xsi:type="dcterms:W3CDTF">2015-09-24T12:34:54Z</dcterms:created>
  <dcterms:modified xsi:type="dcterms:W3CDTF">2015-10-13T12:55:39Z</dcterms:modified>
</cp:coreProperties>
</file>