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7" r:id="rId2"/>
    <p:sldId id="334" r:id="rId3"/>
    <p:sldId id="258" r:id="rId4"/>
    <p:sldId id="299" r:id="rId5"/>
    <p:sldId id="366" r:id="rId6"/>
    <p:sldId id="303" r:id="rId7"/>
    <p:sldId id="259" r:id="rId8"/>
    <p:sldId id="390" r:id="rId9"/>
    <p:sldId id="260" r:id="rId10"/>
    <p:sldId id="373" r:id="rId11"/>
    <p:sldId id="261" r:id="rId12"/>
    <p:sldId id="361" r:id="rId13"/>
    <p:sldId id="369" r:id="rId14"/>
    <p:sldId id="372" r:id="rId15"/>
    <p:sldId id="339" r:id="rId16"/>
    <p:sldId id="375" r:id="rId17"/>
    <p:sldId id="378" r:id="rId18"/>
    <p:sldId id="302" r:id="rId19"/>
    <p:sldId id="280" r:id="rId20"/>
    <p:sldId id="377" r:id="rId21"/>
    <p:sldId id="349" r:id="rId22"/>
    <p:sldId id="279" r:id="rId23"/>
    <p:sldId id="383" r:id="rId24"/>
    <p:sldId id="384" r:id="rId25"/>
    <p:sldId id="382" r:id="rId26"/>
    <p:sldId id="284" r:id="rId27"/>
    <p:sldId id="285" r:id="rId28"/>
    <p:sldId id="333" r:id="rId29"/>
    <p:sldId id="286" r:id="rId30"/>
    <p:sldId id="288" r:id="rId31"/>
    <p:sldId id="364" r:id="rId32"/>
    <p:sldId id="391" r:id="rId33"/>
    <p:sldId id="290" r:id="rId34"/>
    <p:sldId id="291" r:id="rId35"/>
    <p:sldId id="392" r:id="rId36"/>
    <p:sldId id="331" r:id="rId37"/>
    <p:sldId id="354" r:id="rId38"/>
    <p:sldId id="292" r:id="rId39"/>
    <p:sldId id="368" r:id="rId40"/>
    <p:sldId id="388" r:id="rId41"/>
    <p:sldId id="387" r:id="rId42"/>
    <p:sldId id="379" r:id="rId43"/>
    <p:sldId id="389" r:id="rId44"/>
    <p:sldId id="385" r:id="rId45"/>
    <p:sldId id="304" r:id="rId46"/>
    <p:sldId id="380" r:id="rId47"/>
    <p:sldId id="323" r:id="rId48"/>
    <p:sldId id="320" r:id="rId49"/>
  </p:sldIdLst>
  <p:sldSz cx="9144000" cy="6858000" type="screen4x3"/>
  <p:notesSz cx="6670675" cy="9875838"/>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33"/>
    <a:srgbClr val="B80000"/>
    <a:srgbClr val="993300"/>
    <a:srgbClr val="777777"/>
    <a:srgbClr val="FFFF66"/>
    <a:srgbClr val="3399FF"/>
    <a:srgbClr val="FFFF00"/>
    <a:srgbClr val="33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Világos stílu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660B408-B3CF-4A94-85FC-2B1E0A45F4A2}" styleName="Sötét stílus 2 – 1./2. jelölőszín">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Világos stílus 1 – 2. jelölőszín">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4" autoAdjust="0"/>
    <p:restoredTop sz="95621" autoAdjust="0"/>
  </p:normalViewPr>
  <p:slideViewPr>
    <p:cSldViewPr>
      <p:cViewPr varScale="1">
        <p:scale>
          <a:sx n="94" d="100"/>
          <a:sy n="94" d="100"/>
        </p:scale>
        <p:origin x="192" y="392"/>
      </p:cViewPr>
      <p:guideLst>
        <p:guide orient="horz" pos="2160"/>
        <p:guide pos="2880"/>
      </p:guideLst>
    </p:cSldViewPr>
  </p:slideViewPr>
  <p:outlineViewPr>
    <p:cViewPr>
      <p:scale>
        <a:sx n="33" d="100"/>
        <a:sy n="33" d="100"/>
      </p:scale>
      <p:origin x="0" y="435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3" y="2"/>
            <a:ext cx="2889795" cy="497424"/>
          </a:xfrm>
          <a:prstGeom prst="rect">
            <a:avLst/>
          </a:prstGeom>
        </p:spPr>
        <p:txBody>
          <a:bodyPr vert="horz" lIns="95712" tIns="47855" rIns="95712" bIns="47855" rtlCol="0"/>
          <a:lstStyle>
            <a:lvl1pPr algn="l">
              <a:defRPr sz="1300"/>
            </a:lvl1pPr>
          </a:lstStyle>
          <a:p>
            <a:pPr>
              <a:defRPr/>
            </a:pPr>
            <a:endParaRPr lang="en-US"/>
          </a:p>
        </p:txBody>
      </p:sp>
      <p:sp>
        <p:nvSpPr>
          <p:cNvPr id="3" name="Dátum helye 2"/>
          <p:cNvSpPr>
            <a:spLocks noGrp="1"/>
          </p:cNvSpPr>
          <p:nvPr>
            <p:ph type="dt" sz="quarter" idx="1"/>
          </p:nvPr>
        </p:nvSpPr>
        <p:spPr>
          <a:xfrm>
            <a:off x="3779324" y="2"/>
            <a:ext cx="2889795" cy="497424"/>
          </a:xfrm>
          <a:prstGeom prst="rect">
            <a:avLst/>
          </a:prstGeom>
        </p:spPr>
        <p:txBody>
          <a:bodyPr vert="horz" lIns="95712" tIns="47855" rIns="95712" bIns="47855" rtlCol="0"/>
          <a:lstStyle>
            <a:lvl1pPr algn="r">
              <a:defRPr sz="1300"/>
            </a:lvl1pPr>
          </a:lstStyle>
          <a:p>
            <a:pPr>
              <a:defRPr/>
            </a:pPr>
            <a:fld id="{604FA2BB-E22C-4F15-94AA-6DC1ACBA7712}" type="datetimeFigureOut">
              <a:rPr lang="hu-HU"/>
              <a:pPr>
                <a:defRPr/>
              </a:pPr>
              <a:t>2019. 04. 24.</a:t>
            </a:fld>
            <a:endParaRPr lang="en-US"/>
          </a:p>
        </p:txBody>
      </p:sp>
      <p:sp>
        <p:nvSpPr>
          <p:cNvPr id="4" name="Élőláb helye 3"/>
          <p:cNvSpPr>
            <a:spLocks noGrp="1"/>
          </p:cNvSpPr>
          <p:nvPr>
            <p:ph type="ftr" sz="quarter" idx="2"/>
          </p:nvPr>
        </p:nvSpPr>
        <p:spPr>
          <a:xfrm>
            <a:off x="3" y="9376837"/>
            <a:ext cx="2889795" cy="497424"/>
          </a:xfrm>
          <a:prstGeom prst="rect">
            <a:avLst/>
          </a:prstGeom>
        </p:spPr>
        <p:txBody>
          <a:bodyPr vert="horz" lIns="95712" tIns="47855" rIns="95712" bIns="47855" rtlCol="0" anchor="b"/>
          <a:lstStyle>
            <a:lvl1pPr algn="l">
              <a:defRPr sz="1300"/>
            </a:lvl1pPr>
          </a:lstStyle>
          <a:p>
            <a:pPr>
              <a:defRPr/>
            </a:pPr>
            <a:endParaRPr lang="en-US"/>
          </a:p>
        </p:txBody>
      </p:sp>
      <p:sp>
        <p:nvSpPr>
          <p:cNvPr id="5" name="Dia számának helye 4"/>
          <p:cNvSpPr>
            <a:spLocks noGrp="1"/>
          </p:cNvSpPr>
          <p:nvPr>
            <p:ph type="sldNum" sz="quarter" idx="3"/>
          </p:nvPr>
        </p:nvSpPr>
        <p:spPr>
          <a:xfrm>
            <a:off x="3779324" y="9376837"/>
            <a:ext cx="2889795" cy="497424"/>
          </a:xfrm>
          <a:prstGeom prst="rect">
            <a:avLst/>
          </a:prstGeom>
        </p:spPr>
        <p:txBody>
          <a:bodyPr vert="horz" lIns="95712" tIns="47855" rIns="95712" bIns="47855" rtlCol="0" anchor="b"/>
          <a:lstStyle>
            <a:lvl1pPr algn="r">
              <a:defRPr sz="1300"/>
            </a:lvl1pPr>
          </a:lstStyle>
          <a:p>
            <a:pPr>
              <a:defRPr/>
            </a:pPr>
            <a:fld id="{CD91EA8F-DBD7-4D81-B4B0-836F70071DF0}" type="slidenum">
              <a:rPr lang="en-US"/>
              <a:pPr>
                <a:defRPr/>
              </a:pPr>
              <a:t>‹#›</a:t>
            </a:fld>
            <a:endParaRPr lang="en-US"/>
          </a:p>
        </p:txBody>
      </p:sp>
    </p:spTree>
    <p:extLst>
      <p:ext uri="{BB962C8B-B14F-4D97-AF65-F5344CB8AC3E}">
        <p14:creationId xmlns:p14="http://schemas.microsoft.com/office/powerpoint/2010/main" val="2021549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2"/>
            <a:ext cx="2891353" cy="495846"/>
          </a:xfrm>
          <a:prstGeom prst="rect">
            <a:avLst/>
          </a:prstGeom>
        </p:spPr>
        <p:txBody>
          <a:bodyPr vert="horz" lIns="95724" tIns="47861" rIns="95724" bIns="47861" rtlCol="0"/>
          <a:lstStyle>
            <a:lvl1pPr algn="l">
              <a:defRPr sz="1300"/>
            </a:lvl1pPr>
          </a:lstStyle>
          <a:p>
            <a:pPr>
              <a:defRPr/>
            </a:pPr>
            <a:endParaRPr lang="en-US"/>
          </a:p>
        </p:txBody>
      </p:sp>
      <p:sp>
        <p:nvSpPr>
          <p:cNvPr id="3" name="Dátum helye 2"/>
          <p:cNvSpPr>
            <a:spLocks noGrp="1"/>
          </p:cNvSpPr>
          <p:nvPr>
            <p:ph type="dt" idx="1"/>
          </p:nvPr>
        </p:nvSpPr>
        <p:spPr>
          <a:xfrm>
            <a:off x="3777767" y="2"/>
            <a:ext cx="2891353" cy="495846"/>
          </a:xfrm>
          <a:prstGeom prst="rect">
            <a:avLst/>
          </a:prstGeom>
        </p:spPr>
        <p:txBody>
          <a:bodyPr vert="horz" lIns="95724" tIns="47861" rIns="95724" bIns="47861" rtlCol="0"/>
          <a:lstStyle>
            <a:lvl1pPr algn="r">
              <a:defRPr sz="1300"/>
            </a:lvl1pPr>
          </a:lstStyle>
          <a:p>
            <a:pPr>
              <a:defRPr/>
            </a:pPr>
            <a:fld id="{203DF2FD-3D1B-498F-8DC1-C3CA942825CC}" type="datetimeFigureOut">
              <a:rPr lang="hu-HU"/>
              <a:pPr>
                <a:defRPr/>
              </a:pPr>
              <a:t>2019. 04. 24.</a:t>
            </a:fld>
            <a:endParaRPr lang="en-US"/>
          </a:p>
        </p:txBody>
      </p:sp>
      <p:sp>
        <p:nvSpPr>
          <p:cNvPr id="4" name="Diakép helye 3"/>
          <p:cNvSpPr>
            <a:spLocks noGrp="1" noRot="1" noChangeAspect="1"/>
          </p:cNvSpPr>
          <p:nvPr>
            <p:ph type="sldImg" idx="2"/>
          </p:nvPr>
        </p:nvSpPr>
        <p:spPr>
          <a:xfrm>
            <a:off x="865188" y="738188"/>
            <a:ext cx="4940300" cy="3706812"/>
          </a:xfrm>
          <a:prstGeom prst="rect">
            <a:avLst/>
          </a:prstGeom>
          <a:noFill/>
          <a:ln w="12700">
            <a:solidFill>
              <a:prstClr val="black"/>
            </a:solidFill>
          </a:ln>
        </p:spPr>
        <p:txBody>
          <a:bodyPr vert="horz" lIns="95724" tIns="47861" rIns="95724" bIns="47861" rtlCol="0" anchor="ctr"/>
          <a:lstStyle/>
          <a:p>
            <a:pPr lvl="0"/>
            <a:endParaRPr lang="en-US" noProof="0"/>
          </a:p>
        </p:txBody>
      </p:sp>
      <p:sp>
        <p:nvSpPr>
          <p:cNvPr id="5" name="Jegyzetek helye 4"/>
          <p:cNvSpPr>
            <a:spLocks noGrp="1"/>
          </p:cNvSpPr>
          <p:nvPr>
            <p:ph type="body" sz="quarter" idx="3"/>
          </p:nvPr>
        </p:nvSpPr>
        <p:spPr>
          <a:xfrm>
            <a:off x="665199" y="4693156"/>
            <a:ext cx="5340279" cy="4445233"/>
          </a:xfrm>
          <a:prstGeom prst="rect">
            <a:avLst/>
          </a:prstGeom>
        </p:spPr>
        <p:txBody>
          <a:bodyPr vert="horz" lIns="95724" tIns="47861" rIns="95724" bIns="47861" rtlCol="0">
            <a:normAutofit/>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endParaRPr lang="en-US" noProof="0"/>
          </a:p>
        </p:txBody>
      </p:sp>
      <p:sp>
        <p:nvSpPr>
          <p:cNvPr id="6" name="Élőláb helye 5"/>
          <p:cNvSpPr>
            <a:spLocks noGrp="1"/>
          </p:cNvSpPr>
          <p:nvPr>
            <p:ph type="ftr" sz="quarter" idx="4"/>
          </p:nvPr>
        </p:nvSpPr>
        <p:spPr>
          <a:xfrm>
            <a:off x="1" y="9378416"/>
            <a:ext cx="2891353" cy="495846"/>
          </a:xfrm>
          <a:prstGeom prst="rect">
            <a:avLst/>
          </a:prstGeom>
        </p:spPr>
        <p:txBody>
          <a:bodyPr vert="horz" lIns="95724" tIns="47861" rIns="95724" bIns="47861" rtlCol="0" anchor="b"/>
          <a:lstStyle>
            <a:lvl1pPr algn="l">
              <a:defRPr sz="1300"/>
            </a:lvl1pPr>
          </a:lstStyle>
          <a:p>
            <a:pPr>
              <a:defRPr/>
            </a:pPr>
            <a:endParaRPr lang="en-US"/>
          </a:p>
        </p:txBody>
      </p:sp>
      <p:sp>
        <p:nvSpPr>
          <p:cNvPr id="7" name="Dia számának helye 6"/>
          <p:cNvSpPr>
            <a:spLocks noGrp="1"/>
          </p:cNvSpPr>
          <p:nvPr>
            <p:ph type="sldNum" sz="quarter" idx="5"/>
          </p:nvPr>
        </p:nvSpPr>
        <p:spPr>
          <a:xfrm>
            <a:off x="3777767" y="9378416"/>
            <a:ext cx="2891353" cy="495846"/>
          </a:xfrm>
          <a:prstGeom prst="rect">
            <a:avLst/>
          </a:prstGeom>
        </p:spPr>
        <p:txBody>
          <a:bodyPr vert="horz" lIns="95724" tIns="47861" rIns="95724" bIns="47861" rtlCol="0" anchor="b"/>
          <a:lstStyle>
            <a:lvl1pPr algn="r">
              <a:defRPr sz="1300"/>
            </a:lvl1pPr>
          </a:lstStyle>
          <a:p>
            <a:pPr>
              <a:defRPr/>
            </a:pPr>
            <a:fld id="{FDCCFF25-E7DE-4997-8153-E015685C570F}" type="slidenum">
              <a:rPr lang="en-US"/>
              <a:pPr>
                <a:defRPr/>
              </a:pPr>
              <a:t>‹#›</a:t>
            </a:fld>
            <a:endParaRPr lang="en-US"/>
          </a:p>
        </p:txBody>
      </p:sp>
    </p:spTree>
    <p:extLst>
      <p:ext uri="{BB962C8B-B14F-4D97-AF65-F5344CB8AC3E}">
        <p14:creationId xmlns:p14="http://schemas.microsoft.com/office/powerpoint/2010/main" val="1646204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a:t>
            </a:fld>
            <a:endParaRPr lang="en-US"/>
          </a:p>
        </p:txBody>
      </p:sp>
    </p:spTree>
    <p:extLst>
      <p:ext uri="{BB962C8B-B14F-4D97-AF65-F5344CB8AC3E}">
        <p14:creationId xmlns:p14="http://schemas.microsoft.com/office/powerpoint/2010/main" val="167509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10</a:t>
            </a:fld>
            <a:endParaRPr lang="en-US"/>
          </a:p>
        </p:txBody>
      </p:sp>
    </p:spTree>
    <p:extLst>
      <p:ext uri="{BB962C8B-B14F-4D97-AF65-F5344CB8AC3E}">
        <p14:creationId xmlns:p14="http://schemas.microsoft.com/office/powerpoint/2010/main" val="1101875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11</a:t>
            </a:fld>
            <a:endParaRPr lang="en-US"/>
          </a:p>
        </p:txBody>
      </p:sp>
    </p:spTree>
    <p:extLst>
      <p:ext uri="{BB962C8B-B14F-4D97-AF65-F5344CB8AC3E}">
        <p14:creationId xmlns:p14="http://schemas.microsoft.com/office/powerpoint/2010/main" val="147558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12</a:t>
            </a:fld>
            <a:endParaRPr lang="en-US"/>
          </a:p>
        </p:txBody>
      </p:sp>
    </p:spTree>
    <p:extLst>
      <p:ext uri="{BB962C8B-B14F-4D97-AF65-F5344CB8AC3E}">
        <p14:creationId xmlns:p14="http://schemas.microsoft.com/office/powerpoint/2010/main" val="104499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13</a:t>
            </a:fld>
            <a:endParaRPr lang="en-US"/>
          </a:p>
        </p:txBody>
      </p:sp>
    </p:spTree>
    <p:extLst>
      <p:ext uri="{BB962C8B-B14F-4D97-AF65-F5344CB8AC3E}">
        <p14:creationId xmlns:p14="http://schemas.microsoft.com/office/powerpoint/2010/main" val="117267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14</a:t>
            </a:fld>
            <a:endParaRPr lang="en-US"/>
          </a:p>
        </p:txBody>
      </p:sp>
    </p:spTree>
    <p:extLst>
      <p:ext uri="{BB962C8B-B14F-4D97-AF65-F5344CB8AC3E}">
        <p14:creationId xmlns:p14="http://schemas.microsoft.com/office/powerpoint/2010/main" val="1702439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15</a:t>
            </a:fld>
            <a:endParaRPr lang="en-US"/>
          </a:p>
        </p:txBody>
      </p:sp>
    </p:spTree>
    <p:extLst>
      <p:ext uri="{BB962C8B-B14F-4D97-AF65-F5344CB8AC3E}">
        <p14:creationId xmlns:p14="http://schemas.microsoft.com/office/powerpoint/2010/main" val="368055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16</a:t>
            </a:fld>
            <a:endParaRPr lang="en-US"/>
          </a:p>
        </p:txBody>
      </p:sp>
    </p:spTree>
    <p:extLst>
      <p:ext uri="{BB962C8B-B14F-4D97-AF65-F5344CB8AC3E}">
        <p14:creationId xmlns:p14="http://schemas.microsoft.com/office/powerpoint/2010/main" val="1156137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17</a:t>
            </a:fld>
            <a:endParaRPr lang="en-US"/>
          </a:p>
        </p:txBody>
      </p:sp>
    </p:spTree>
    <p:extLst>
      <p:ext uri="{BB962C8B-B14F-4D97-AF65-F5344CB8AC3E}">
        <p14:creationId xmlns:p14="http://schemas.microsoft.com/office/powerpoint/2010/main" val="766638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18</a:t>
            </a:fld>
            <a:endParaRPr lang="en-US"/>
          </a:p>
        </p:txBody>
      </p:sp>
    </p:spTree>
    <p:extLst>
      <p:ext uri="{BB962C8B-B14F-4D97-AF65-F5344CB8AC3E}">
        <p14:creationId xmlns:p14="http://schemas.microsoft.com/office/powerpoint/2010/main" val="214154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19</a:t>
            </a:fld>
            <a:endParaRPr lang="en-US"/>
          </a:p>
        </p:txBody>
      </p:sp>
    </p:spTree>
    <p:extLst>
      <p:ext uri="{BB962C8B-B14F-4D97-AF65-F5344CB8AC3E}">
        <p14:creationId xmlns:p14="http://schemas.microsoft.com/office/powerpoint/2010/main" val="109500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a:t>
            </a:fld>
            <a:endParaRPr lang="en-US"/>
          </a:p>
        </p:txBody>
      </p:sp>
    </p:spTree>
    <p:extLst>
      <p:ext uri="{BB962C8B-B14F-4D97-AF65-F5344CB8AC3E}">
        <p14:creationId xmlns:p14="http://schemas.microsoft.com/office/powerpoint/2010/main" val="1899863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20</a:t>
            </a:fld>
            <a:endParaRPr lang="en-US"/>
          </a:p>
        </p:txBody>
      </p:sp>
    </p:spTree>
    <p:extLst>
      <p:ext uri="{BB962C8B-B14F-4D97-AF65-F5344CB8AC3E}">
        <p14:creationId xmlns:p14="http://schemas.microsoft.com/office/powerpoint/2010/main" val="2020488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21</a:t>
            </a:fld>
            <a:endParaRPr lang="en-US"/>
          </a:p>
        </p:txBody>
      </p:sp>
    </p:spTree>
    <p:extLst>
      <p:ext uri="{BB962C8B-B14F-4D97-AF65-F5344CB8AC3E}">
        <p14:creationId xmlns:p14="http://schemas.microsoft.com/office/powerpoint/2010/main" val="188906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22</a:t>
            </a:fld>
            <a:endParaRPr lang="en-US"/>
          </a:p>
        </p:txBody>
      </p:sp>
    </p:spTree>
    <p:extLst>
      <p:ext uri="{BB962C8B-B14F-4D97-AF65-F5344CB8AC3E}">
        <p14:creationId xmlns:p14="http://schemas.microsoft.com/office/powerpoint/2010/main" val="963790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23</a:t>
            </a:fld>
            <a:endParaRPr lang="en-US"/>
          </a:p>
        </p:txBody>
      </p:sp>
    </p:spTree>
    <p:extLst>
      <p:ext uri="{BB962C8B-B14F-4D97-AF65-F5344CB8AC3E}">
        <p14:creationId xmlns:p14="http://schemas.microsoft.com/office/powerpoint/2010/main" val="2109469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24</a:t>
            </a:fld>
            <a:endParaRPr lang="en-US"/>
          </a:p>
        </p:txBody>
      </p:sp>
    </p:spTree>
    <p:extLst>
      <p:ext uri="{BB962C8B-B14F-4D97-AF65-F5344CB8AC3E}">
        <p14:creationId xmlns:p14="http://schemas.microsoft.com/office/powerpoint/2010/main" val="1047635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25</a:t>
            </a:fld>
            <a:endParaRPr lang="en-US"/>
          </a:p>
        </p:txBody>
      </p:sp>
    </p:spTree>
    <p:extLst>
      <p:ext uri="{BB962C8B-B14F-4D97-AF65-F5344CB8AC3E}">
        <p14:creationId xmlns:p14="http://schemas.microsoft.com/office/powerpoint/2010/main" val="391578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26</a:t>
            </a:fld>
            <a:endParaRPr lang="en-US"/>
          </a:p>
        </p:txBody>
      </p:sp>
    </p:spTree>
    <p:extLst>
      <p:ext uri="{BB962C8B-B14F-4D97-AF65-F5344CB8AC3E}">
        <p14:creationId xmlns:p14="http://schemas.microsoft.com/office/powerpoint/2010/main" val="1361719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27</a:t>
            </a:fld>
            <a:endParaRPr lang="en-US"/>
          </a:p>
        </p:txBody>
      </p:sp>
    </p:spTree>
    <p:extLst>
      <p:ext uri="{BB962C8B-B14F-4D97-AF65-F5344CB8AC3E}">
        <p14:creationId xmlns:p14="http://schemas.microsoft.com/office/powerpoint/2010/main" val="689133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28</a:t>
            </a:fld>
            <a:endParaRPr lang="en-US"/>
          </a:p>
        </p:txBody>
      </p:sp>
    </p:spTree>
    <p:extLst>
      <p:ext uri="{BB962C8B-B14F-4D97-AF65-F5344CB8AC3E}">
        <p14:creationId xmlns:p14="http://schemas.microsoft.com/office/powerpoint/2010/main" val="881627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29</a:t>
            </a:fld>
            <a:endParaRPr lang="en-US"/>
          </a:p>
        </p:txBody>
      </p:sp>
    </p:spTree>
    <p:extLst>
      <p:ext uri="{BB962C8B-B14F-4D97-AF65-F5344CB8AC3E}">
        <p14:creationId xmlns:p14="http://schemas.microsoft.com/office/powerpoint/2010/main" val="202898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a:t>
            </a:fld>
            <a:endParaRPr lang="en-US"/>
          </a:p>
        </p:txBody>
      </p:sp>
    </p:spTree>
    <p:extLst>
      <p:ext uri="{BB962C8B-B14F-4D97-AF65-F5344CB8AC3E}">
        <p14:creationId xmlns:p14="http://schemas.microsoft.com/office/powerpoint/2010/main" val="67127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30</a:t>
            </a:fld>
            <a:endParaRPr lang="en-US"/>
          </a:p>
        </p:txBody>
      </p:sp>
    </p:spTree>
    <p:extLst>
      <p:ext uri="{BB962C8B-B14F-4D97-AF65-F5344CB8AC3E}">
        <p14:creationId xmlns:p14="http://schemas.microsoft.com/office/powerpoint/2010/main" val="974040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31</a:t>
            </a:fld>
            <a:endParaRPr lang="en-US"/>
          </a:p>
        </p:txBody>
      </p:sp>
    </p:spTree>
    <p:extLst>
      <p:ext uri="{BB962C8B-B14F-4D97-AF65-F5344CB8AC3E}">
        <p14:creationId xmlns:p14="http://schemas.microsoft.com/office/powerpoint/2010/main" val="191235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32</a:t>
            </a:fld>
            <a:endParaRPr lang="en-US"/>
          </a:p>
        </p:txBody>
      </p:sp>
    </p:spTree>
    <p:extLst>
      <p:ext uri="{BB962C8B-B14F-4D97-AF65-F5344CB8AC3E}">
        <p14:creationId xmlns:p14="http://schemas.microsoft.com/office/powerpoint/2010/main" val="908598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33</a:t>
            </a:fld>
            <a:endParaRPr lang="en-US"/>
          </a:p>
        </p:txBody>
      </p:sp>
    </p:spTree>
    <p:extLst>
      <p:ext uri="{BB962C8B-B14F-4D97-AF65-F5344CB8AC3E}">
        <p14:creationId xmlns:p14="http://schemas.microsoft.com/office/powerpoint/2010/main" val="1712946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34</a:t>
            </a:fld>
            <a:endParaRPr lang="en-US"/>
          </a:p>
        </p:txBody>
      </p:sp>
    </p:spTree>
    <p:extLst>
      <p:ext uri="{BB962C8B-B14F-4D97-AF65-F5344CB8AC3E}">
        <p14:creationId xmlns:p14="http://schemas.microsoft.com/office/powerpoint/2010/main" val="329953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35</a:t>
            </a:fld>
            <a:endParaRPr lang="en-US"/>
          </a:p>
        </p:txBody>
      </p:sp>
    </p:spTree>
    <p:extLst>
      <p:ext uri="{BB962C8B-B14F-4D97-AF65-F5344CB8AC3E}">
        <p14:creationId xmlns:p14="http://schemas.microsoft.com/office/powerpoint/2010/main" val="2408686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36</a:t>
            </a:fld>
            <a:endParaRPr lang="en-US"/>
          </a:p>
        </p:txBody>
      </p:sp>
    </p:spTree>
    <p:extLst>
      <p:ext uri="{BB962C8B-B14F-4D97-AF65-F5344CB8AC3E}">
        <p14:creationId xmlns:p14="http://schemas.microsoft.com/office/powerpoint/2010/main" val="718000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37</a:t>
            </a:fld>
            <a:endParaRPr lang="en-US"/>
          </a:p>
        </p:txBody>
      </p:sp>
    </p:spTree>
    <p:extLst>
      <p:ext uri="{BB962C8B-B14F-4D97-AF65-F5344CB8AC3E}">
        <p14:creationId xmlns:p14="http://schemas.microsoft.com/office/powerpoint/2010/main" val="721101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38</a:t>
            </a:fld>
            <a:endParaRPr lang="en-US"/>
          </a:p>
        </p:txBody>
      </p:sp>
    </p:spTree>
    <p:extLst>
      <p:ext uri="{BB962C8B-B14F-4D97-AF65-F5344CB8AC3E}">
        <p14:creationId xmlns:p14="http://schemas.microsoft.com/office/powerpoint/2010/main" val="3904122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39</a:t>
            </a:fld>
            <a:endParaRPr lang="en-US"/>
          </a:p>
        </p:txBody>
      </p:sp>
    </p:spTree>
    <p:extLst>
      <p:ext uri="{BB962C8B-B14F-4D97-AF65-F5344CB8AC3E}">
        <p14:creationId xmlns:p14="http://schemas.microsoft.com/office/powerpoint/2010/main" val="130919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a:t>
            </a:fld>
            <a:endParaRPr lang="en-US"/>
          </a:p>
        </p:txBody>
      </p:sp>
    </p:spTree>
    <p:extLst>
      <p:ext uri="{BB962C8B-B14F-4D97-AF65-F5344CB8AC3E}">
        <p14:creationId xmlns:p14="http://schemas.microsoft.com/office/powerpoint/2010/main" val="781918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40</a:t>
            </a:fld>
            <a:endParaRPr lang="en-US"/>
          </a:p>
        </p:txBody>
      </p:sp>
    </p:spTree>
    <p:extLst>
      <p:ext uri="{BB962C8B-B14F-4D97-AF65-F5344CB8AC3E}">
        <p14:creationId xmlns:p14="http://schemas.microsoft.com/office/powerpoint/2010/main" val="519354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41</a:t>
            </a:fld>
            <a:endParaRPr lang="en-US"/>
          </a:p>
        </p:txBody>
      </p:sp>
    </p:spTree>
    <p:extLst>
      <p:ext uri="{BB962C8B-B14F-4D97-AF65-F5344CB8AC3E}">
        <p14:creationId xmlns:p14="http://schemas.microsoft.com/office/powerpoint/2010/main" val="1421809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42</a:t>
            </a:fld>
            <a:endParaRPr lang="en-US"/>
          </a:p>
        </p:txBody>
      </p:sp>
    </p:spTree>
    <p:extLst>
      <p:ext uri="{BB962C8B-B14F-4D97-AF65-F5344CB8AC3E}">
        <p14:creationId xmlns:p14="http://schemas.microsoft.com/office/powerpoint/2010/main" val="1128409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43</a:t>
            </a:fld>
            <a:endParaRPr lang="en-US"/>
          </a:p>
        </p:txBody>
      </p:sp>
    </p:spTree>
    <p:extLst>
      <p:ext uri="{BB962C8B-B14F-4D97-AF65-F5344CB8AC3E}">
        <p14:creationId xmlns:p14="http://schemas.microsoft.com/office/powerpoint/2010/main" val="1294499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44</a:t>
            </a:fld>
            <a:endParaRPr lang="en-US"/>
          </a:p>
        </p:txBody>
      </p:sp>
    </p:spTree>
    <p:extLst>
      <p:ext uri="{BB962C8B-B14F-4D97-AF65-F5344CB8AC3E}">
        <p14:creationId xmlns:p14="http://schemas.microsoft.com/office/powerpoint/2010/main" val="493260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45</a:t>
            </a:fld>
            <a:endParaRPr lang="en-US"/>
          </a:p>
        </p:txBody>
      </p:sp>
    </p:spTree>
    <p:extLst>
      <p:ext uri="{BB962C8B-B14F-4D97-AF65-F5344CB8AC3E}">
        <p14:creationId xmlns:p14="http://schemas.microsoft.com/office/powerpoint/2010/main" val="938816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46</a:t>
            </a:fld>
            <a:endParaRPr lang="en-US"/>
          </a:p>
        </p:txBody>
      </p:sp>
    </p:spTree>
    <p:extLst>
      <p:ext uri="{BB962C8B-B14F-4D97-AF65-F5344CB8AC3E}">
        <p14:creationId xmlns:p14="http://schemas.microsoft.com/office/powerpoint/2010/main" val="754766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47</a:t>
            </a:fld>
            <a:endParaRPr lang="en-US"/>
          </a:p>
        </p:txBody>
      </p:sp>
    </p:spTree>
    <p:extLst>
      <p:ext uri="{BB962C8B-B14F-4D97-AF65-F5344CB8AC3E}">
        <p14:creationId xmlns:p14="http://schemas.microsoft.com/office/powerpoint/2010/main" val="174158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48</a:t>
            </a:fld>
            <a:endParaRPr lang="en-US"/>
          </a:p>
        </p:txBody>
      </p:sp>
    </p:spTree>
    <p:extLst>
      <p:ext uri="{BB962C8B-B14F-4D97-AF65-F5344CB8AC3E}">
        <p14:creationId xmlns:p14="http://schemas.microsoft.com/office/powerpoint/2010/main" val="6104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5</a:t>
            </a:fld>
            <a:endParaRPr lang="en-US"/>
          </a:p>
        </p:txBody>
      </p:sp>
    </p:spTree>
    <p:extLst>
      <p:ext uri="{BB962C8B-B14F-4D97-AF65-F5344CB8AC3E}">
        <p14:creationId xmlns:p14="http://schemas.microsoft.com/office/powerpoint/2010/main" val="125992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6</a:t>
            </a:fld>
            <a:endParaRPr lang="en-US"/>
          </a:p>
        </p:txBody>
      </p:sp>
    </p:spTree>
    <p:extLst>
      <p:ext uri="{BB962C8B-B14F-4D97-AF65-F5344CB8AC3E}">
        <p14:creationId xmlns:p14="http://schemas.microsoft.com/office/powerpoint/2010/main" val="142273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FDCCFF25-E7DE-4997-8153-E015685C570F}" type="slidenum">
              <a:rPr lang="en-US" smtClean="0"/>
              <a:pPr>
                <a:defRPr/>
              </a:pPr>
              <a:t>7</a:t>
            </a:fld>
            <a:endParaRPr lang="en-US"/>
          </a:p>
        </p:txBody>
      </p:sp>
    </p:spTree>
    <p:extLst>
      <p:ext uri="{BB962C8B-B14F-4D97-AF65-F5344CB8AC3E}">
        <p14:creationId xmlns:p14="http://schemas.microsoft.com/office/powerpoint/2010/main" val="206353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8</a:t>
            </a:fld>
            <a:endParaRPr lang="en-US"/>
          </a:p>
        </p:txBody>
      </p:sp>
    </p:spTree>
    <p:extLst>
      <p:ext uri="{BB962C8B-B14F-4D97-AF65-F5344CB8AC3E}">
        <p14:creationId xmlns:p14="http://schemas.microsoft.com/office/powerpoint/2010/main" val="30026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9</a:t>
            </a:fld>
            <a:endParaRPr lang="en-US"/>
          </a:p>
        </p:txBody>
      </p:sp>
    </p:spTree>
    <p:extLst>
      <p:ext uri="{BB962C8B-B14F-4D97-AF65-F5344CB8AC3E}">
        <p14:creationId xmlns:p14="http://schemas.microsoft.com/office/powerpoint/2010/main" val="179472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hu-HU"/>
              <a:t>Mintacím szerkesztése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endParaRPr lang="en-US"/>
          </a:p>
        </p:txBody>
      </p:sp>
    </p:spTree>
    <p:extLst>
      <p:ext uri="{BB962C8B-B14F-4D97-AF65-F5344CB8AC3E}">
        <p14:creationId xmlns:p14="http://schemas.microsoft.com/office/powerpoint/2010/main" val="84561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200753AE-2B0B-4BE1-8039-191A4749E62D}" type="slidenum">
              <a:rPr lang="en-US"/>
              <a:pPr>
                <a:defRPr/>
              </a:pPr>
              <a:t>‹#›</a:t>
            </a:fld>
            <a:endParaRPr lang="en-US"/>
          </a:p>
        </p:txBody>
      </p:sp>
    </p:spTree>
    <p:extLst>
      <p:ext uri="{BB962C8B-B14F-4D97-AF65-F5344CB8AC3E}">
        <p14:creationId xmlns:p14="http://schemas.microsoft.com/office/powerpoint/2010/main" val="64826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9263" y="0"/>
            <a:ext cx="2112962" cy="6126163"/>
          </a:xfrm>
        </p:spPr>
        <p:txBody>
          <a:bodyPr vert="eaVert"/>
          <a:lstStyle/>
          <a:p>
            <a:r>
              <a:rPr lang="hu-HU"/>
              <a:t>Mintacím szerkesztése</a:t>
            </a:r>
            <a:endParaRPr lang="en-US"/>
          </a:p>
        </p:txBody>
      </p:sp>
      <p:sp>
        <p:nvSpPr>
          <p:cNvPr id="3" name="Vertical Text Placeholder 2"/>
          <p:cNvSpPr>
            <a:spLocks noGrp="1"/>
          </p:cNvSpPr>
          <p:nvPr>
            <p:ph type="body" orient="vert" idx="1"/>
          </p:nvPr>
        </p:nvSpPr>
        <p:spPr>
          <a:xfrm>
            <a:off x="457200" y="0"/>
            <a:ext cx="6189663"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154B65D0-37A4-47D1-873E-8521925C9347}" type="slidenum">
              <a:rPr lang="en-US"/>
              <a:pPr>
                <a:defRPr/>
              </a:pPr>
              <a:t>‹#›</a:t>
            </a:fld>
            <a:endParaRPr lang="en-US"/>
          </a:p>
        </p:txBody>
      </p:sp>
    </p:spTree>
    <p:extLst>
      <p:ext uri="{BB962C8B-B14F-4D97-AF65-F5344CB8AC3E}">
        <p14:creationId xmlns:p14="http://schemas.microsoft.com/office/powerpoint/2010/main" val="93394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69225" cy="1143000"/>
          </a:xfrm>
        </p:spPr>
        <p:txBody>
          <a:bodyPr/>
          <a:lstStyle/>
          <a:p>
            <a:r>
              <a:rPr lang="hu-HU"/>
              <a:t>Mintacím szerkesztése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hu-HU" noProof="0"/>
              <a:t>Táblázat beszúrásához kattintson az ikonra</a:t>
            </a:r>
            <a:endParaRPr lang="en-US" noProof="0"/>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74E06352-1CA4-4D9A-ABC8-0902E195BF16}" type="slidenum">
              <a:rPr lang="en-US"/>
              <a:pPr>
                <a:defRPr/>
              </a:pPr>
              <a:t>‹#›</a:t>
            </a:fld>
            <a:endParaRPr lang="en-US"/>
          </a:p>
        </p:txBody>
      </p:sp>
    </p:spTree>
    <p:extLst>
      <p:ext uri="{BB962C8B-B14F-4D97-AF65-F5344CB8AC3E}">
        <p14:creationId xmlns:p14="http://schemas.microsoft.com/office/powerpoint/2010/main" val="199242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CC80B6EA-118D-4C42-92C3-9D305B727CAD}" type="slidenum">
              <a:rPr lang="en-US"/>
              <a:pPr>
                <a:defRPr/>
              </a:pPr>
              <a:t>‹#›</a:t>
            </a:fld>
            <a:endParaRPr lang="en-US"/>
          </a:p>
        </p:txBody>
      </p:sp>
    </p:spTree>
    <p:extLst>
      <p:ext uri="{BB962C8B-B14F-4D97-AF65-F5344CB8AC3E}">
        <p14:creationId xmlns:p14="http://schemas.microsoft.com/office/powerpoint/2010/main" val="204302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DB9705A4-8595-4119-B130-AB97C03B3A26}" type="slidenum">
              <a:rPr lang="en-US"/>
              <a:pPr>
                <a:defRPr/>
              </a:pPr>
              <a:t>‹#›</a:t>
            </a:fld>
            <a:endParaRPr lang="en-US"/>
          </a:p>
        </p:txBody>
      </p:sp>
    </p:spTree>
    <p:extLst>
      <p:ext uri="{BB962C8B-B14F-4D97-AF65-F5344CB8AC3E}">
        <p14:creationId xmlns:p14="http://schemas.microsoft.com/office/powerpoint/2010/main" val="3410312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átum helye 3"/>
          <p:cNvSpPr>
            <a:spLocks noGrp="1"/>
          </p:cNvSpPr>
          <p:nvPr>
            <p:ph type="dt" sz="half" idx="10"/>
          </p:nvPr>
        </p:nvSpPr>
        <p:spPr/>
        <p:txBody>
          <a:bodyPr/>
          <a:lstStyle>
            <a:lvl1pPr>
              <a:defRPr/>
            </a:lvl1pPr>
          </a:lstStyle>
          <a:p>
            <a:pPr>
              <a:defRPr/>
            </a:pPr>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E090D31F-11F4-4411-A0AD-AB4C52338AB2}" type="slidenum">
              <a:rPr lang="en-US"/>
              <a:pPr>
                <a:defRPr/>
              </a:pPr>
              <a:t>‹#›</a:t>
            </a:fld>
            <a:endParaRPr lang="en-US"/>
          </a:p>
        </p:txBody>
      </p:sp>
    </p:spTree>
    <p:extLst>
      <p:ext uri="{BB962C8B-B14F-4D97-AF65-F5344CB8AC3E}">
        <p14:creationId xmlns:p14="http://schemas.microsoft.com/office/powerpoint/2010/main" val="351572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hu-HU"/>
              <a:t>Mintacím szerkesztése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átum helye 3"/>
          <p:cNvSpPr>
            <a:spLocks noGrp="1"/>
          </p:cNvSpPr>
          <p:nvPr>
            <p:ph type="dt" sz="half" idx="10"/>
          </p:nvPr>
        </p:nvSpPr>
        <p:spPr/>
        <p:txBody>
          <a:bodyPr/>
          <a:lstStyle>
            <a:lvl1pPr>
              <a:defRPr/>
            </a:lvl1pPr>
          </a:lstStyle>
          <a:p>
            <a:pPr>
              <a:defRPr/>
            </a:pPr>
            <a:endParaRPr lang="en-US"/>
          </a:p>
        </p:txBody>
      </p:sp>
      <p:sp>
        <p:nvSpPr>
          <p:cNvPr id="8" name="Élőláb helye 4"/>
          <p:cNvSpPr>
            <a:spLocks noGrp="1"/>
          </p:cNvSpPr>
          <p:nvPr>
            <p:ph type="ftr" sz="quarter" idx="11"/>
          </p:nvPr>
        </p:nvSpPr>
        <p:spPr/>
        <p:txBody>
          <a:bodyPr/>
          <a:lstStyle>
            <a:lvl1pPr>
              <a:defRPr/>
            </a:lvl1pPr>
          </a:lstStyle>
          <a:p>
            <a:pPr>
              <a:defRPr/>
            </a:pPr>
            <a:endParaRPr lang="en-US"/>
          </a:p>
        </p:txBody>
      </p:sp>
      <p:sp>
        <p:nvSpPr>
          <p:cNvPr id="9" name="Dia számának helye 5"/>
          <p:cNvSpPr>
            <a:spLocks noGrp="1"/>
          </p:cNvSpPr>
          <p:nvPr>
            <p:ph type="sldNum" sz="quarter" idx="12"/>
          </p:nvPr>
        </p:nvSpPr>
        <p:spPr/>
        <p:txBody>
          <a:bodyPr/>
          <a:lstStyle>
            <a:lvl1pPr>
              <a:defRPr/>
            </a:lvl1pPr>
          </a:lstStyle>
          <a:p>
            <a:pPr>
              <a:defRPr/>
            </a:pPr>
            <a:fld id="{7DC37380-E8F3-40C4-8944-D0EF9648CEF1}" type="slidenum">
              <a:rPr lang="en-US"/>
              <a:pPr>
                <a:defRPr/>
              </a:pPr>
              <a:t>‹#›</a:t>
            </a:fld>
            <a:endParaRPr lang="en-US"/>
          </a:p>
        </p:txBody>
      </p:sp>
    </p:spTree>
    <p:extLst>
      <p:ext uri="{BB962C8B-B14F-4D97-AF65-F5344CB8AC3E}">
        <p14:creationId xmlns:p14="http://schemas.microsoft.com/office/powerpoint/2010/main" val="272743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átum helye 3"/>
          <p:cNvSpPr>
            <a:spLocks noGrp="1"/>
          </p:cNvSpPr>
          <p:nvPr>
            <p:ph type="dt" sz="half" idx="10"/>
          </p:nvPr>
        </p:nvSpPr>
        <p:spPr/>
        <p:txBody>
          <a:bodyPr/>
          <a:lstStyle>
            <a:lvl1pPr>
              <a:defRPr/>
            </a:lvl1pPr>
          </a:lstStyle>
          <a:p>
            <a:pPr>
              <a:defRPr/>
            </a:pPr>
            <a:endParaRPr lang="en-US"/>
          </a:p>
        </p:txBody>
      </p:sp>
      <p:sp>
        <p:nvSpPr>
          <p:cNvPr id="4" name="Élőláb helye 4"/>
          <p:cNvSpPr>
            <a:spLocks noGrp="1"/>
          </p:cNvSpPr>
          <p:nvPr>
            <p:ph type="ftr" sz="quarter" idx="11"/>
          </p:nvPr>
        </p:nvSpPr>
        <p:spPr/>
        <p:txBody>
          <a:bodyPr/>
          <a:lstStyle>
            <a:lvl1pPr>
              <a:defRPr/>
            </a:lvl1pPr>
          </a:lstStyle>
          <a:p>
            <a:pPr>
              <a:defRPr/>
            </a:pPr>
            <a:endParaRPr lang="en-US"/>
          </a:p>
        </p:txBody>
      </p:sp>
      <p:sp>
        <p:nvSpPr>
          <p:cNvPr id="5" name="Dia számának helye 5"/>
          <p:cNvSpPr>
            <a:spLocks noGrp="1"/>
          </p:cNvSpPr>
          <p:nvPr>
            <p:ph type="sldNum" sz="quarter" idx="12"/>
          </p:nvPr>
        </p:nvSpPr>
        <p:spPr/>
        <p:txBody>
          <a:bodyPr/>
          <a:lstStyle>
            <a:lvl1pPr>
              <a:defRPr/>
            </a:lvl1pPr>
          </a:lstStyle>
          <a:p>
            <a:pPr>
              <a:defRPr/>
            </a:pPr>
            <a:fld id="{65212040-2619-4F50-91F4-462790CB4D54}" type="slidenum">
              <a:rPr lang="en-US"/>
              <a:pPr>
                <a:defRPr/>
              </a:pPr>
              <a:t>‹#›</a:t>
            </a:fld>
            <a:endParaRPr lang="en-US"/>
          </a:p>
        </p:txBody>
      </p:sp>
    </p:spTree>
    <p:extLst>
      <p:ext uri="{BB962C8B-B14F-4D97-AF65-F5344CB8AC3E}">
        <p14:creationId xmlns:p14="http://schemas.microsoft.com/office/powerpoint/2010/main" val="146850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endParaRPr lang="en-US"/>
          </a:p>
        </p:txBody>
      </p:sp>
      <p:sp>
        <p:nvSpPr>
          <p:cNvPr id="3" name="Élőláb helye 4"/>
          <p:cNvSpPr>
            <a:spLocks noGrp="1"/>
          </p:cNvSpPr>
          <p:nvPr>
            <p:ph type="ftr" sz="quarter" idx="11"/>
          </p:nvPr>
        </p:nvSpPr>
        <p:spPr/>
        <p:txBody>
          <a:bodyPr/>
          <a:lstStyle>
            <a:lvl1pPr>
              <a:defRPr/>
            </a:lvl1pPr>
          </a:lstStyle>
          <a:p>
            <a:pPr>
              <a:defRPr/>
            </a:pPr>
            <a:endParaRPr lang="en-US"/>
          </a:p>
        </p:txBody>
      </p:sp>
      <p:sp>
        <p:nvSpPr>
          <p:cNvPr id="4" name="Dia számának helye 5"/>
          <p:cNvSpPr>
            <a:spLocks noGrp="1"/>
          </p:cNvSpPr>
          <p:nvPr>
            <p:ph type="sldNum" sz="quarter" idx="12"/>
          </p:nvPr>
        </p:nvSpPr>
        <p:spPr/>
        <p:txBody>
          <a:bodyPr/>
          <a:lstStyle>
            <a:lvl1pPr>
              <a:defRPr/>
            </a:lvl1pPr>
          </a:lstStyle>
          <a:p>
            <a:pPr>
              <a:defRPr/>
            </a:pPr>
            <a:fld id="{BBE2ED79-2C59-40EC-B25D-DF30BB7BECE8}" type="slidenum">
              <a:rPr lang="en-US"/>
              <a:pPr>
                <a:defRPr/>
              </a:pPr>
              <a:t>‹#›</a:t>
            </a:fld>
            <a:endParaRPr lang="en-US"/>
          </a:p>
        </p:txBody>
      </p:sp>
    </p:spTree>
    <p:extLst>
      <p:ext uri="{BB962C8B-B14F-4D97-AF65-F5344CB8AC3E}">
        <p14:creationId xmlns:p14="http://schemas.microsoft.com/office/powerpoint/2010/main" val="50173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FC26545E-3B15-4EE5-9335-FB4096CB6D7D}" type="slidenum">
              <a:rPr lang="en-US"/>
              <a:pPr>
                <a:defRPr/>
              </a:pPr>
              <a:t>‹#›</a:t>
            </a:fld>
            <a:endParaRPr lang="en-US"/>
          </a:p>
        </p:txBody>
      </p:sp>
    </p:spTree>
    <p:extLst>
      <p:ext uri="{BB962C8B-B14F-4D97-AF65-F5344CB8AC3E}">
        <p14:creationId xmlns:p14="http://schemas.microsoft.com/office/powerpoint/2010/main" val="364462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a:t>Kép beszúrásához kattintson az ikonra</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58E31A11-13C4-48DF-8CC4-0066F191C5BB}" type="slidenum">
              <a:rPr lang="en-US"/>
              <a:pPr>
                <a:defRPr/>
              </a:pPr>
              <a:t>‹#›</a:t>
            </a:fld>
            <a:endParaRPr lang="en-US"/>
          </a:p>
        </p:txBody>
      </p:sp>
    </p:spTree>
    <p:extLst>
      <p:ext uri="{BB962C8B-B14F-4D97-AF65-F5344CB8AC3E}">
        <p14:creationId xmlns:p14="http://schemas.microsoft.com/office/powerpoint/2010/main" val="267911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0"/>
            <a:ext cx="77692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t>Mintacím szerkesztése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Dátum helye 3"/>
          <p:cNvSpPr>
            <a:spLocks noGrp="1"/>
          </p:cNvSpPr>
          <p:nvPr>
            <p:ph type="dt" sz="half" idx="2"/>
          </p:nvPr>
        </p:nvSpPr>
        <p:spPr>
          <a:xfrm>
            <a:off x="428625" y="6492875"/>
            <a:ext cx="2133600" cy="365125"/>
          </a:xfrm>
          <a:prstGeom prst="rect">
            <a:avLst/>
          </a:prstGeom>
        </p:spPr>
        <p:txBody>
          <a:bodyPr/>
          <a:lstStyle>
            <a:lvl1pPr>
              <a:defRPr/>
            </a:lvl1pPr>
          </a:lstStyle>
          <a:p>
            <a:pPr>
              <a:defRPr/>
            </a:pPr>
            <a:endParaRPr lang="en-US"/>
          </a:p>
        </p:txBody>
      </p:sp>
      <p:sp>
        <p:nvSpPr>
          <p:cNvPr id="7" name="Élőláb helye 4"/>
          <p:cNvSpPr>
            <a:spLocks noGrp="1"/>
          </p:cNvSpPr>
          <p:nvPr>
            <p:ph type="ftr" sz="quarter" idx="3"/>
          </p:nvPr>
        </p:nvSpPr>
        <p:spPr>
          <a:xfrm>
            <a:off x="3143250" y="6492875"/>
            <a:ext cx="2895600" cy="365125"/>
          </a:xfrm>
          <a:prstGeom prst="rect">
            <a:avLst/>
          </a:prstGeom>
        </p:spPr>
        <p:txBody>
          <a:bodyPr/>
          <a:lstStyle>
            <a:lvl1pPr>
              <a:defRPr/>
            </a:lvl1pPr>
          </a:lstStyle>
          <a:p>
            <a:pPr>
              <a:defRPr/>
            </a:pPr>
            <a:endParaRPr lang="en-US"/>
          </a:p>
        </p:txBody>
      </p:sp>
      <p:sp>
        <p:nvSpPr>
          <p:cNvPr id="8" name="Dia számának helye 5"/>
          <p:cNvSpPr>
            <a:spLocks noGrp="1"/>
          </p:cNvSpPr>
          <p:nvPr>
            <p:ph type="sldNum" sz="quarter" idx="4"/>
          </p:nvPr>
        </p:nvSpPr>
        <p:spPr>
          <a:xfrm>
            <a:off x="8643938" y="6492875"/>
            <a:ext cx="500062" cy="365125"/>
          </a:xfrm>
          <a:prstGeom prst="rect">
            <a:avLst/>
          </a:prstGeom>
        </p:spPr>
        <p:txBody>
          <a:bodyPr/>
          <a:lstStyle>
            <a:lvl1pPr>
              <a:defRPr/>
            </a:lvl1pPr>
          </a:lstStyle>
          <a:p>
            <a:pPr>
              <a:defRPr/>
            </a:pPr>
            <a:fld id="{5579C7CA-3294-42FE-A601-78A7981290D0}" type="slidenum">
              <a:rPr lang="en-US"/>
              <a:pPr>
                <a:defRPr/>
              </a:pPr>
              <a:t>‹#›</a:t>
            </a:fld>
            <a:endParaRPr lang="en-US"/>
          </a:p>
        </p:txBody>
      </p:sp>
      <p:pic>
        <p:nvPicPr>
          <p:cNvPr id="10" name="Picture 9" descr="../../../Template/Logo%20CMS%20Safety.png">
            <a:extLst>
              <a:ext uri="{FF2B5EF4-FFF2-40B4-BE49-F238E27FC236}">
                <a16:creationId xmlns:a16="http://schemas.microsoft.com/office/drawing/2014/main" id="{EBEA257C-8630-1849-9819-FB6553D927C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3244"/>
            <a:ext cx="1111500" cy="11115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439"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twiki.cern.ch/twiki/bin/viewauth/CMS/OnlineWBSLIMOSInstructio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dms.cern.ch/document/125328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wmf"/><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7.jp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6.png"/><Relationship Id="rId7"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cmsonline.cern.ch/portal/page/portal/CMS%20online%20system/DSS/Environment" TargetMode="External"/><Relationship Id="rId4" Type="http://schemas.openxmlformats.org/officeDocument/2006/relationships/image" Target="../media/image10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799" y="169125"/>
            <a:ext cx="7772400" cy="2591617"/>
          </a:xfrm>
        </p:spPr>
        <p:txBody>
          <a:bodyPr>
            <a:noAutofit/>
          </a:bodyPr>
          <a:lstStyle/>
          <a:p>
            <a:pPr algn="ctr" eaLnBrk="1" hangingPunct="1">
              <a:defRPr/>
            </a:pPr>
            <a:r>
              <a:rPr lang="fr-FR" sz="4800" b="1" dirty="0"/>
              <a:t>CMS</a:t>
            </a:r>
            <a:br>
              <a:rPr lang="fr-FR" sz="4800" b="1" dirty="0"/>
            </a:br>
            <a:r>
              <a:rPr lang="en-US" sz="4800" b="1" dirty="0"/>
              <a:t>Safety</a:t>
            </a:r>
            <a:r>
              <a:rPr lang="fr-FR" sz="4800" b="1" dirty="0"/>
              <a:t> Tour </a:t>
            </a:r>
            <a:r>
              <a:rPr lang="fr-FR" sz="4800" b="1" noProof="1"/>
              <a:t>ITIN</a:t>
            </a:r>
            <a:r>
              <a:rPr lang="hu-HU" sz="4800" b="1" noProof="1"/>
              <a:t>ER</a:t>
            </a:r>
            <a:r>
              <a:rPr lang="fr-FR" sz="4800" b="1" noProof="1"/>
              <a:t>AR</a:t>
            </a:r>
            <a:r>
              <a:rPr lang="hu-HU" sz="4800" b="1" noProof="1"/>
              <a:t>Y during LS2</a:t>
            </a:r>
            <a:endParaRPr lang="fr-FR" sz="2400" b="1" noProof="1"/>
          </a:p>
        </p:txBody>
      </p:sp>
      <p:sp>
        <p:nvSpPr>
          <p:cNvPr id="3076" name="Szövegdoboz 3"/>
          <p:cNvSpPr txBox="1">
            <a:spLocks noChangeArrowheads="1"/>
          </p:cNvSpPr>
          <p:nvPr/>
        </p:nvSpPr>
        <p:spPr bwMode="auto">
          <a:xfrm>
            <a:off x="1994210" y="5854046"/>
            <a:ext cx="51555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dirty="0"/>
              <a:t>V</a:t>
            </a:r>
            <a:r>
              <a:rPr lang="hu-HU" sz="1200" dirty="0"/>
              <a:t>3</a:t>
            </a:r>
            <a:r>
              <a:rPr lang="en-US" sz="1200" dirty="0"/>
              <a:t>.</a:t>
            </a:r>
            <a:r>
              <a:rPr lang="de-DE" sz="1200" dirty="0"/>
              <a:t>5.4</a:t>
            </a:r>
            <a:r>
              <a:rPr lang="en-US" sz="1200" dirty="0"/>
              <a:t>.,</a:t>
            </a:r>
            <a:r>
              <a:rPr lang="hu-HU" sz="1200" dirty="0"/>
              <a:t> </a:t>
            </a:r>
            <a:r>
              <a:rPr lang="de-DE" sz="1200" dirty="0"/>
              <a:t>Mar 27</a:t>
            </a:r>
            <a:r>
              <a:rPr lang="en-US" sz="1200" dirty="0"/>
              <a:t>, 20</a:t>
            </a:r>
            <a:r>
              <a:rPr lang="hu-HU" sz="1200" dirty="0"/>
              <a:t>1</a:t>
            </a:r>
            <a:r>
              <a:rPr lang="en-GB" sz="1200" dirty="0"/>
              <a:t>9</a:t>
            </a:r>
            <a:endParaRPr lang="hu-HU" sz="1200" dirty="0"/>
          </a:p>
          <a:p>
            <a:pPr algn="ctr" eaLnBrk="1" hangingPunct="1"/>
            <a:r>
              <a:rPr lang="en-US" sz="1200" dirty="0"/>
              <a:t>Edited by</a:t>
            </a:r>
            <a:r>
              <a:rPr lang="hu-HU" sz="1200" dirty="0"/>
              <a:t> </a:t>
            </a:r>
            <a:r>
              <a:rPr lang="en-US" sz="1200" dirty="0" err="1"/>
              <a:t>Noémi</a:t>
            </a:r>
            <a:r>
              <a:rPr lang="en-US" sz="1200" dirty="0"/>
              <a:t> </a:t>
            </a:r>
            <a:r>
              <a:rPr lang="en-US" sz="1200" dirty="0" err="1"/>
              <a:t>Béni</a:t>
            </a:r>
            <a:r>
              <a:rPr lang="en-US" sz="1200" dirty="0"/>
              <a:t>, </a:t>
            </a:r>
            <a:r>
              <a:rPr lang="en-US" sz="1200" dirty="0" err="1"/>
              <a:t>Zoltán</a:t>
            </a:r>
            <a:r>
              <a:rPr lang="en-US" sz="1200" dirty="0"/>
              <a:t> </a:t>
            </a:r>
            <a:r>
              <a:rPr lang="en-US" sz="1200" dirty="0" err="1"/>
              <a:t>Szillási</a:t>
            </a:r>
            <a:r>
              <a:rPr lang="de-DE" sz="1200" dirty="0"/>
              <a:t>, Roberto Perruzza </a:t>
            </a:r>
            <a:r>
              <a:rPr lang="de-DE" sz="1200" dirty="0" err="1"/>
              <a:t>and</a:t>
            </a:r>
            <a:r>
              <a:rPr lang="de-DE" sz="1200" dirty="0"/>
              <a:t> Niels Dupont</a:t>
            </a:r>
            <a:endParaRPr lang="en-US" sz="1200" dirty="0"/>
          </a:p>
        </p:txBody>
      </p:sp>
      <p:sp>
        <p:nvSpPr>
          <p:cNvPr id="3077" name="Szövegdoboz 4"/>
          <p:cNvSpPr txBox="1">
            <a:spLocks noChangeArrowheads="1"/>
          </p:cNvSpPr>
          <p:nvPr/>
        </p:nvSpPr>
        <p:spPr bwMode="auto">
          <a:xfrm>
            <a:off x="4557713" y="6643688"/>
            <a:ext cx="4586287"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t>If this document is damaged or needs to be updated, please inform the editors</a:t>
            </a:r>
          </a:p>
        </p:txBody>
      </p:sp>
      <p:sp>
        <p:nvSpPr>
          <p:cNvPr id="6" name="Szövegdoboz 5"/>
          <p:cNvSpPr txBox="1"/>
          <p:nvPr/>
        </p:nvSpPr>
        <p:spPr>
          <a:xfrm>
            <a:off x="0" y="6581775"/>
            <a:ext cx="1271126" cy="276999"/>
          </a:xfrm>
          <a:prstGeom prst="rect">
            <a:avLst/>
          </a:prstGeom>
          <a:noFill/>
        </p:spPr>
        <p:txBody>
          <a:bodyPr wrap="none">
            <a:spAutoFit/>
          </a:bodyPr>
          <a:lstStyle/>
          <a:p>
            <a:pPr>
              <a:defRPr/>
            </a:pPr>
            <a:r>
              <a:rPr lang="hu-HU" sz="1200" b="1" dirty="0">
                <a:solidFill>
                  <a:schemeClr val="accent3">
                    <a:lumMod val="50000"/>
                  </a:schemeClr>
                </a:solidFill>
              </a:rPr>
              <a:t>EDMS 1253288 </a:t>
            </a:r>
            <a:endParaRPr lang="en-US" sz="1200" b="1" dirty="0">
              <a:solidFill>
                <a:schemeClr val="accent3">
                  <a:lumMod val="50000"/>
                </a:schemeClr>
              </a:solidFill>
            </a:endParaRPr>
          </a:p>
        </p:txBody>
      </p:sp>
      <p:graphicFrame>
        <p:nvGraphicFramePr>
          <p:cNvPr id="2" name="Table 1">
            <a:extLst>
              <a:ext uri="{FF2B5EF4-FFF2-40B4-BE49-F238E27FC236}">
                <a16:creationId xmlns:a16="http://schemas.microsoft.com/office/drawing/2014/main" id="{973A58B8-EE7D-B940-935C-4B7B11B6DF97}"/>
              </a:ext>
            </a:extLst>
          </p:cNvPr>
          <p:cNvGraphicFramePr>
            <a:graphicFrameLocks noGrp="1"/>
          </p:cNvGraphicFramePr>
          <p:nvPr>
            <p:extLst>
              <p:ext uri="{D42A27DB-BD31-4B8C-83A1-F6EECF244321}">
                <p14:modId xmlns:p14="http://schemas.microsoft.com/office/powerpoint/2010/main" val="2137239848"/>
              </p:ext>
            </p:extLst>
          </p:nvPr>
        </p:nvGraphicFramePr>
        <p:xfrm>
          <a:off x="1997992" y="2973894"/>
          <a:ext cx="5148014" cy="2667000"/>
        </p:xfrm>
        <a:graphic>
          <a:graphicData uri="http://schemas.openxmlformats.org/drawingml/2006/table">
            <a:tbl>
              <a:tblPr firstRow="1" bandRow="1">
                <a:tableStyleId>{5940675A-B579-460E-94D1-54222C63F5DA}</a:tableStyleId>
              </a:tblPr>
              <a:tblGrid>
                <a:gridCol w="3995886">
                  <a:extLst>
                    <a:ext uri="{9D8B030D-6E8A-4147-A177-3AD203B41FA5}">
                      <a16:colId xmlns:a16="http://schemas.microsoft.com/office/drawing/2014/main" val="2071225627"/>
                    </a:ext>
                  </a:extLst>
                </a:gridCol>
                <a:gridCol w="1152128">
                  <a:extLst>
                    <a:ext uri="{9D8B030D-6E8A-4147-A177-3AD203B41FA5}">
                      <a16:colId xmlns:a16="http://schemas.microsoft.com/office/drawing/2014/main" val="1503799326"/>
                    </a:ext>
                  </a:extLst>
                </a:gridCol>
              </a:tblGrid>
              <a:tr h="354833">
                <a:tc gridSpan="2">
                  <a:txBody>
                    <a:bodyPr/>
                    <a:lstStyle/>
                    <a:p>
                      <a:pPr algn="ctr"/>
                      <a:r>
                        <a:rPr lang="it-IT" b="1" dirty="0" err="1"/>
                        <a:t>Useful</a:t>
                      </a:r>
                      <a:r>
                        <a:rPr lang="it-IT" b="1" dirty="0"/>
                        <a:t> </a:t>
                      </a:r>
                      <a:r>
                        <a:rPr lang="it-IT" b="1" dirty="0" err="1"/>
                        <a:t>phone</a:t>
                      </a:r>
                      <a:r>
                        <a:rPr lang="it-IT" b="1" dirty="0"/>
                        <a:t> </a:t>
                      </a:r>
                      <a:r>
                        <a:rPr lang="it-IT" b="1" dirty="0" err="1"/>
                        <a:t>numbers</a:t>
                      </a:r>
                      <a:endParaRPr lang="it-IT" b="1" dirty="0"/>
                    </a:p>
                  </a:txBody>
                  <a:tcPr anchor="ctr">
                    <a:solidFill>
                      <a:schemeClr val="bg1">
                        <a:lumMod val="95000"/>
                      </a:schemeClr>
                    </a:solidFill>
                  </a:tcPr>
                </a:tc>
                <a:tc hMerge="1">
                  <a:txBody>
                    <a:bodyPr/>
                    <a:lstStyle/>
                    <a:p>
                      <a:endParaRPr lang="it-IT" dirty="0"/>
                    </a:p>
                  </a:txBody>
                  <a:tcPr/>
                </a:tc>
                <a:extLst>
                  <a:ext uri="{0D108BD9-81ED-4DB2-BD59-A6C34878D82A}">
                    <a16:rowId xmlns:a16="http://schemas.microsoft.com/office/drawing/2014/main" val="3466424209"/>
                  </a:ext>
                </a:extLst>
              </a:tr>
              <a:tr h="370840">
                <a:tc>
                  <a:txBody>
                    <a:bodyPr/>
                    <a:lstStyle/>
                    <a:p>
                      <a:r>
                        <a:rPr lang="en-US" sz="1800" dirty="0"/>
                        <a:t>CMS Technical</a:t>
                      </a:r>
                      <a:r>
                        <a:rPr lang="hu-HU" sz="1800" dirty="0"/>
                        <a:t> </a:t>
                      </a:r>
                      <a:r>
                        <a:rPr lang="en-US" sz="1800" dirty="0"/>
                        <a:t>shift</a:t>
                      </a:r>
                      <a:endParaRPr lang="it-IT" dirty="0"/>
                    </a:p>
                  </a:txBody>
                  <a:tcPr/>
                </a:tc>
                <a:tc>
                  <a:txBody>
                    <a:bodyPr/>
                    <a:lstStyle/>
                    <a:p>
                      <a:r>
                        <a:rPr lang="fr-FR" sz="1800" b="1" dirty="0"/>
                        <a:t>75140</a:t>
                      </a:r>
                      <a:endParaRPr lang="it-IT" b="1" dirty="0"/>
                    </a:p>
                  </a:txBody>
                  <a:tcPr/>
                </a:tc>
                <a:extLst>
                  <a:ext uri="{0D108BD9-81ED-4DB2-BD59-A6C34878D82A}">
                    <a16:rowId xmlns:a16="http://schemas.microsoft.com/office/drawing/2014/main" val="446017731"/>
                  </a:ext>
                </a:extLst>
              </a:tr>
              <a:tr h="370840">
                <a:tc>
                  <a:txBody>
                    <a:bodyPr/>
                    <a:lstStyle/>
                    <a:p>
                      <a:r>
                        <a:rPr lang="en-US" sz="1800" dirty="0"/>
                        <a:t>CMS Shift leader</a:t>
                      </a:r>
                      <a:endParaRPr lang="it-IT" dirty="0"/>
                    </a:p>
                  </a:txBody>
                  <a:tcPr/>
                </a:tc>
                <a:tc>
                  <a:txBody>
                    <a:bodyPr/>
                    <a:lstStyle/>
                    <a:p>
                      <a:r>
                        <a:rPr lang="fr-FR" sz="1800" b="1" dirty="0"/>
                        <a:t>77111</a:t>
                      </a:r>
                      <a:endParaRPr lang="it-IT" b="1" dirty="0"/>
                    </a:p>
                  </a:txBody>
                  <a:tcPr/>
                </a:tc>
                <a:extLst>
                  <a:ext uri="{0D108BD9-81ED-4DB2-BD59-A6C34878D82A}">
                    <a16:rowId xmlns:a16="http://schemas.microsoft.com/office/drawing/2014/main" val="2377137077"/>
                  </a:ext>
                </a:extLst>
              </a:tr>
              <a:tr h="370840">
                <a:tc>
                  <a:txBody>
                    <a:bodyPr/>
                    <a:lstStyle/>
                    <a:p>
                      <a:r>
                        <a:rPr lang="en-US" sz="1800" dirty="0"/>
                        <a:t>CMS</a:t>
                      </a:r>
                      <a:r>
                        <a:rPr lang="hu-HU" sz="1800" dirty="0"/>
                        <a:t> </a:t>
                      </a:r>
                      <a:r>
                        <a:rPr lang="en-US" sz="1800" dirty="0"/>
                        <a:t>Technical shift mobile phone</a:t>
                      </a:r>
                      <a:r>
                        <a:rPr lang="hu-HU" sz="1800" dirty="0"/>
                        <a:t>s</a:t>
                      </a:r>
                      <a:endParaRPr lang="it-IT"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a:t>16 8648</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a:t>16 8649</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a:t>16 2137</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a:t>16 2129 </a:t>
                      </a:r>
                    </a:p>
                  </a:txBody>
                  <a:tcPr/>
                </a:tc>
                <a:extLst>
                  <a:ext uri="{0D108BD9-81ED-4DB2-BD59-A6C34878D82A}">
                    <a16:rowId xmlns:a16="http://schemas.microsoft.com/office/drawing/2014/main" val="773896108"/>
                  </a:ext>
                </a:extLst>
              </a:tr>
              <a:tr h="370840">
                <a:tc>
                  <a:txBody>
                    <a:bodyPr/>
                    <a:lstStyle/>
                    <a:p>
                      <a:r>
                        <a:rPr lang="en-US" sz="1800" dirty="0"/>
                        <a:t>Technical Coordination</a:t>
                      </a:r>
                      <a:r>
                        <a:rPr lang="hu-HU" sz="1800" dirty="0"/>
                        <a:t> </a:t>
                      </a:r>
                      <a:r>
                        <a:rPr lang="hu-HU" sz="1800" dirty="0" err="1"/>
                        <a:t>on-call</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16 5000</a:t>
                      </a:r>
                      <a:endParaRPr lang="it-IT" b="1" dirty="0"/>
                    </a:p>
                  </a:txBody>
                  <a:tcPr/>
                </a:tc>
                <a:extLst>
                  <a:ext uri="{0D108BD9-81ED-4DB2-BD59-A6C34878D82A}">
                    <a16:rowId xmlns:a16="http://schemas.microsoft.com/office/drawing/2014/main" val="268505397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Kép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524750" y="51530"/>
            <a:ext cx="1568449" cy="113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Cím 2"/>
          <p:cNvSpPr>
            <a:spLocks noGrp="1"/>
          </p:cNvSpPr>
          <p:nvPr>
            <p:ph type="title"/>
          </p:nvPr>
        </p:nvSpPr>
        <p:spPr>
          <a:xfrm>
            <a:off x="1143001" y="0"/>
            <a:ext cx="6525344" cy="1143000"/>
          </a:xfrm>
        </p:spPr>
        <p:txBody>
          <a:bodyPr/>
          <a:lstStyle/>
          <a:p>
            <a:pPr algn="ctr"/>
            <a:r>
              <a:rPr lang="en-US" sz="3600" b="1" dirty="0"/>
              <a:t>SI1-1 SCX5: </a:t>
            </a:r>
            <a:r>
              <a:rPr lang="fr-FR" sz="3600" b="1" dirty="0"/>
              <a:t>Control room – Check TETRA charger</a:t>
            </a:r>
            <a:endParaRPr lang="en-US" sz="3600" b="1" dirty="0"/>
          </a:p>
        </p:txBody>
      </p:sp>
      <p:pic>
        <p:nvPicPr>
          <p:cNvPr id="3" name="Picture 2" descr="20160624_15453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1277" y="1194674"/>
            <a:ext cx="7128792" cy="4009947"/>
          </a:xfrm>
          <a:prstGeom prst="rect">
            <a:avLst/>
          </a:prstGeom>
        </p:spPr>
      </p:pic>
      <p:sp>
        <p:nvSpPr>
          <p:cNvPr id="2" name="Rectangle 1"/>
          <p:cNvSpPr/>
          <p:nvPr/>
        </p:nvSpPr>
        <p:spPr>
          <a:xfrm rot="177434">
            <a:off x="4894655" y="3408002"/>
            <a:ext cx="2016224" cy="150133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547664" y="4662913"/>
            <a:ext cx="1891000" cy="369332"/>
          </a:xfrm>
          <a:prstGeom prst="rect">
            <a:avLst/>
          </a:prstGeom>
          <a:noFill/>
          <a:ln>
            <a:solidFill>
              <a:srgbClr val="FFFF00"/>
            </a:solidFill>
          </a:ln>
        </p:spPr>
        <p:txBody>
          <a:bodyPr wrap="none" rtlCol="0">
            <a:spAutoFit/>
          </a:bodyPr>
          <a:lstStyle/>
          <a:p>
            <a:r>
              <a:rPr lang="en-US" b="1" dirty="0">
                <a:solidFill>
                  <a:srgbClr val="FFFF00"/>
                </a:solidFill>
              </a:rPr>
              <a:t>Battery charger</a:t>
            </a:r>
          </a:p>
        </p:txBody>
      </p:sp>
      <p:sp>
        <p:nvSpPr>
          <p:cNvPr id="12294" name="Text Box 3"/>
          <p:cNvSpPr txBox="1">
            <a:spLocks noChangeArrowheads="1"/>
          </p:cNvSpPr>
          <p:nvPr/>
        </p:nvSpPr>
        <p:spPr bwMode="auto">
          <a:xfrm>
            <a:off x="323528" y="5229200"/>
            <a:ext cx="8089404" cy="141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TETRA charger check</a:t>
            </a:r>
          </a:p>
          <a:p>
            <a:pPr eaLnBrk="1" hangingPunct="1"/>
            <a:r>
              <a:rPr lang="en-US" dirty="0"/>
              <a:t>You can find the TETRA radios and their charger below the hardware DSS panel in the control room</a:t>
            </a:r>
          </a:p>
          <a:p>
            <a:pPr marL="171450" indent="-171450" eaLnBrk="1" hangingPunct="1">
              <a:buFont typeface="Lucida Grande"/>
              <a:buChar char="-"/>
            </a:pPr>
            <a:r>
              <a:rPr lang="en-US" sz="1600" dirty="0"/>
              <a:t>Check that all LEDs of the battery charger are ON (green or orange are OK)</a:t>
            </a:r>
          </a:p>
          <a:p>
            <a:pPr marL="171450" indent="-171450" eaLnBrk="1" hangingPunct="1">
              <a:buFont typeface="Lucida Grande"/>
              <a:buChar char="-"/>
            </a:pPr>
            <a:r>
              <a:rPr lang="en-US" sz="1600" dirty="0">
                <a:solidFill>
                  <a:srgbClr val="FF0000"/>
                </a:solidFill>
              </a:rPr>
              <a:t>If not, mention it in your e-log</a:t>
            </a:r>
          </a:p>
        </p:txBody>
      </p:sp>
      <p:sp>
        <p:nvSpPr>
          <p:cNvPr id="12292" name="Dia számának helye 1"/>
          <p:cNvSpPr>
            <a:spLocks noGrp="1"/>
          </p:cNvSpPr>
          <p:nvPr>
            <p:ph type="sldNum" sz="quarter" idx="12"/>
          </p:nvPr>
        </p:nvSpPr>
        <p:spPr bwMode="auto">
          <a:xfrm>
            <a:off x="8643938" y="6503988"/>
            <a:ext cx="500062"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E01F0A-AA68-4EFA-A885-F859FA67B961}" type="slidenum">
              <a:rPr lang="en-US" smtClean="0"/>
              <a:pPr eaLnBrk="1" hangingPunct="1"/>
              <a:t>10</a:t>
            </a:fld>
            <a:endParaRPr lang="en-US"/>
          </a:p>
        </p:txBody>
      </p:sp>
      <p:cxnSp>
        <p:nvCxnSpPr>
          <p:cNvPr id="6" name="Straight Arrow Connector 5"/>
          <p:cNvCxnSpPr>
            <a:cxnSpLocks/>
            <a:stCxn id="24" idx="3"/>
            <a:endCxn id="2" idx="1"/>
          </p:cNvCxnSpPr>
          <p:nvPr/>
        </p:nvCxnSpPr>
        <p:spPr>
          <a:xfrm flipV="1">
            <a:off x="3438664" y="4106659"/>
            <a:ext cx="1457333" cy="740920"/>
          </a:xfrm>
          <a:prstGeom prst="straightConnector1">
            <a:avLst/>
          </a:prstGeom>
          <a:noFill/>
          <a:ln w="28575" cmpd="sng">
            <a:solidFill>
              <a:srgbClr val="FFFF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6620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1143001" y="0"/>
            <a:ext cx="6381750" cy="1143000"/>
          </a:xfrm>
        </p:spPr>
        <p:txBody>
          <a:bodyPr/>
          <a:lstStyle/>
          <a:p>
            <a:pPr algn="ctr" eaLnBrk="1" hangingPunct="1"/>
            <a:r>
              <a:rPr lang="fr-FR" sz="3600" b="1" dirty="0"/>
              <a:t>SI1-1 SCX5: Surface Control Room</a:t>
            </a:r>
          </a:p>
        </p:txBody>
      </p:sp>
      <p:pic>
        <p:nvPicPr>
          <p:cNvPr id="11267" name="Kép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524750" y="51530"/>
            <a:ext cx="1568449" cy="113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Dia számának helye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01E10-8A86-475F-B836-6101CAA5FC6E}" type="slidenum">
              <a:rPr lang="en-US" smtClean="0"/>
              <a:pPr eaLnBrk="1" hangingPunct="1"/>
              <a:t>11</a:t>
            </a:fld>
            <a:endParaRPr lang="en-US"/>
          </a:p>
        </p:txBody>
      </p:sp>
      <p:sp>
        <p:nvSpPr>
          <p:cNvPr id="11269" name="Text Box 3"/>
          <p:cNvSpPr txBox="1">
            <a:spLocks noChangeArrowheads="1"/>
          </p:cNvSpPr>
          <p:nvPr/>
        </p:nvSpPr>
        <p:spPr bwMode="auto">
          <a:xfrm>
            <a:off x="32805" y="3789040"/>
            <a:ext cx="5619315"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t>Check the </a:t>
            </a:r>
            <a:r>
              <a:rPr lang="hu-HU" sz="1600" b="1" dirty="0"/>
              <a:t>Red</a:t>
            </a:r>
            <a:r>
              <a:rPr lang="en-US" sz="1600" b="1" dirty="0"/>
              <a:t> and First Aid cabinet*:</a:t>
            </a:r>
          </a:p>
          <a:p>
            <a:pPr eaLnBrk="1" hangingPunct="1"/>
            <a:endParaRPr lang="en-US" sz="1600" dirty="0"/>
          </a:p>
          <a:p>
            <a:pPr eaLnBrk="1" hangingPunct="1"/>
            <a:r>
              <a:rPr lang="en-US" sz="1400" i="1" dirty="0"/>
              <a:t>This cabinet is at the entrance of the Control room near to the toilets.</a:t>
            </a:r>
            <a:endParaRPr lang="en-US" sz="1400" b="1" i="1" dirty="0"/>
          </a:p>
          <a:p>
            <a:pPr eaLnBrk="1" hangingPunct="1">
              <a:buFontTx/>
              <a:buChar char="-"/>
            </a:pPr>
            <a:r>
              <a:rPr lang="en-US" sz="1400" dirty="0"/>
              <a:t> Check the key of the cabinet. It should be in the small red box.</a:t>
            </a:r>
          </a:p>
          <a:p>
            <a:pPr eaLnBrk="1" hangingPunct="1">
              <a:buFontTx/>
              <a:buChar char="-"/>
            </a:pPr>
            <a:r>
              <a:rPr lang="en-US" sz="1400" dirty="0"/>
              <a:t> Check the glass of the small red box.</a:t>
            </a:r>
          </a:p>
          <a:p>
            <a:pPr eaLnBrk="1" hangingPunct="1">
              <a:buFontTx/>
              <a:buChar char="-"/>
            </a:pPr>
            <a:r>
              <a:rPr lang="en-US" sz="1400" dirty="0"/>
              <a:t> Check if the glass-breaker is there.</a:t>
            </a:r>
          </a:p>
          <a:p>
            <a:pPr eaLnBrk="1" hangingPunct="1">
              <a:buFontTx/>
              <a:buChar char="-"/>
            </a:pPr>
            <a:r>
              <a:rPr lang="en-US" sz="1400" dirty="0"/>
              <a:t> Check that light is working by disconnecting/connecting the plug.</a:t>
            </a:r>
            <a:endParaRPr lang="hu-HU" sz="1400" dirty="0"/>
          </a:p>
          <a:p>
            <a:pPr eaLnBrk="1" hangingPunct="1"/>
            <a:r>
              <a:rPr lang="hu-HU" sz="1400" dirty="0" err="1"/>
              <a:t>This</a:t>
            </a:r>
            <a:r>
              <a:rPr lang="hu-HU" sz="1400" dirty="0"/>
              <a:t> cabinet </a:t>
            </a:r>
            <a:r>
              <a:rPr lang="hu-HU" sz="1400" u="sng" dirty="0">
                <a:solidFill>
                  <a:srgbClr val="FF0000"/>
                </a:solidFill>
              </a:rPr>
              <a:t>may or may not contain </a:t>
            </a:r>
            <a:r>
              <a:rPr lang="hu-HU" sz="1400" dirty="0"/>
              <a:t>any Self-recue mask.</a:t>
            </a:r>
            <a:endParaRPr lang="en-US" sz="1400" dirty="0"/>
          </a:p>
          <a:p>
            <a:pPr eaLnBrk="1" hangingPunct="1"/>
            <a:endParaRPr lang="en-US" sz="1400" dirty="0">
              <a:solidFill>
                <a:srgbClr val="FF0000"/>
              </a:solidFill>
            </a:endParaRPr>
          </a:p>
          <a:p>
            <a:pPr eaLnBrk="1" hangingPunct="1"/>
            <a:r>
              <a:rPr lang="en-US" sz="1400" dirty="0">
                <a:solidFill>
                  <a:srgbClr val="FF0000"/>
                </a:solidFill>
              </a:rPr>
              <a:t>If you see any abnormalities (missing key, broken glass … etc.), take a note in your e-log and inform </a:t>
            </a:r>
            <a:r>
              <a:rPr lang="en-US" sz="1400" b="1" dirty="0">
                <a:solidFill>
                  <a:srgbClr val="FF0000"/>
                </a:solidFill>
              </a:rPr>
              <a:t>Davide </a:t>
            </a:r>
            <a:r>
              <a:rPr lang="en-US" sz="1400" b="1" dirty="0" err="1">
                <a:solidFill>
                  <a:srgbClr val="FF0000"/>
                </a:solidFill>
              </a:rPr>
              <a:t>Pagnani</a:t>
            </a:r>
            <a:r>
              <a:rPr lang="en-US" sz="1400" b="1" dirty="0">
                <a:solidFill>
                  <a:srgbClr val="FF0000"/>
                </a:solidFill>
              </a:rPr>
              <a:t> (</a:t>
            </a:r>
            <a:r>
              <a:rPr lang="en-US" sz="1400" b="1" u="sng" dirty="0">
                <a:solidFill>
                  <a:srgbClr val="FF0000"/>
                </a:solidFill>
              </a:rPr>
              <a:t>164813</a:t>
            </a:r>
            <a:r>
              <a:rPr lang="en-US" sz="1400" b="1" dirty="0">
                <a:solidFill>
                  <a:srgbClr val="FF0000"/>
                </a:solidFill>
              </a:rPr>
              <a:t>)</a:t>
            </a:r>
            <a:r>
              <a:rPr lang="en-US" sz="1400" dirty="0">
                <a:solidFill>
                  <a:srgbClr val="FF0000"/>
                </a:solidFill>
              </a:rPr>
              <a:t> or Niels Dupont (165186).</a:t>
            </a:r>
            <a:r>
              <a:rPr lang="hu-HU" sz="1400" dirty="0">
                <a:solidFill>
                  <a:srgbClr val="FF0000"/>
                </a:solidFill>
              </a:rPr>
              <a:t> (Call only during working hours)</a:t>
            </a:r>
            <a:endParaRPr lang="en-US" sz="1400" dirty="0">
              <a:solidFill>
                <a:srgbClr val="FF0000"/>
              </a:solidFill>
            </a:endParaRPr>
          </a:p>
        </p:txBody>
      </p:sp>
      <p:pic>
        <p:nvPicPr>
          <p:cNvPr id="11270" name="Kép 8" descr="CIMG9260_sma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5614" y="3915355"/>
            <a:ext cx="3466085" cy="2598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Ellipszis 12"/>
          <p:cNvSpPr/>
          <p:nvPr/>
        </p:nvSpPr>
        <p:spPr>
          <a:xfrm>
            <a:off x="7168281" y="4725144"/>
            <a:ext cx="500063" cy="5000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72" name="Picture 2" descr="DSCN557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4313" y="1196752"/>
            <a:ext cx="3821112" cy="253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3" name="Text Box 3"/>
          <p:cNvSpPr txBox="1">
            <a:spLocks noChangeArrowheads="1"/>
          </p:cNvSpPr>
          <p:nvPr/>
        </p:nvSpPr>
        <p:spPr bwMode="auto">
          <a:xfrm>
            <a:off x="4086049" y="1196752"/>
            <a:ext cx="4840287"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t>Check the defibrillator:</a:t>
            </a:r>
          </a:p>
          <a:p>
            <a:pPr eaLnBrk="1" hangingPunct="1"/>
            <a:endParaRPr lang="hu-HU" sz="1600" dirty="0"/>
          </a:p>
          <a:p>
            <a:pPr eaLnBrk="1" hangingPunct="1"/>
            <a:r>
              <a:rPr lang="en-US" sz="1400" i="1" dirty="0"/>
              <a:t>This cabinet is at the entrance of the Control room near to the toilet</a:t>
            </a:r>
            <a:r>
              <a:rPr lang="hu-HU" sz="1400" i="1" dirty="0"/>
              <a:t>s.</a:t>
            </a:r>
            <a:endParaRPr lang="en-US" sz="1400" dirty="0"/>
          </a:p>
          <a:p>
            <a:pPr eaLnBrk="1" hangingPunct="1">
              <a:buFontTx/>
              <a:buChar char="-"/>
            </a:pPr>
            <a:r>
              <a:rPr lang="hu-HU" sz="1400" dirty="0"/>
              <a:t>  </a:t>
            </a:r>
            <a:r>
              <a:rPr lang="en-US" sz="1400" dirty="0"/>
              <a:t>Check </a:t>
            </a:r>
            <a:r>
              <a:rPr lang="hu-HU" sz="1400" dirty="0"/>
              <a:t>the seal on the box (red seal) should be intact</a:t>
            </a:r>
            <a:endParaRPr lang="hu-HU" sz="1400" strike="sngStrike" dirty="0">
              <a:solidFill>
                <a:srgbClr val="FF0000"/>
              </a:solidFill>
            </a:endParaRPr>
          </a:p>
          <a:p>
            <a:pPr eaLnBrk="1" hangingPunct="1">
              <a:buFontTx/>
              <a:buChar char="-"/>
            </a:pPr>
            <a:r>
              <a:rPr lang="hu-HU" sz="1400" dirty="0"/>
              <a:t> </a:t>
            </a:r>
            <a:r>
              <a:rPr lang="en-US" sz="1400" dirty="0"/>
              <a:t>Check that the green light is blinking</a:t>
            </a:r>
            <a:endParaRPr lang="hu-HU" sz="1400" dirty="0"/>
          </a:p>
          <a:p>
            <a:pPr eaLnBrk="1" hangingPunct="1"/>
            <a:endParaRPr lang="hu-HU" sz="1400" dirty="0"/>
          </a:p>
          <a:p>
            <a:pPr eaLnBrk="1" hangingPunct="1"/>
            <a:r>
              <a:rPr lang="en-US" sz="1400" dirty="0">
                <a:solidFill>
                  <a:srgbClr val="FF0000"/>
                </a:solidFill>
              </a:rPr>
              <a:t>If you see that one of the seal is broken or missing or the green light is not blinking, take a note in your e-log and inform </a:t>
            </a:r>
            <a:r>
              <a:rPr lang="en-US" sz="1400" b="1" u="sng" dirty="0">
                <a:solidFill>
                  <a:srgbClr val="FF0000"/>
                </a:solidFill>
              </a:rPr>
              <a:t>Davide </a:t>
            </a:r>
            <a:r>
              <a:rPr lang="en-US" sz="1400" b="1" u="sng" dirty="0" err="1">
                <a:solidFill>
                  <a:srgbClr val="FF0000"/>
                </a:solidFill>
              </a:rPr>
              <a:t>Pagnani</a:t>
            </a:r>
            <a:r>
              <a:rPr lang="en-US" sz="1400" b="1" u="sng" dirty="0">
                <a:solidFill>
                  <a:srgbClr val="FF0000"/>
                </a:solidFill>
              </a:rPr>
              <a:t> (164813)</a:t>
            </a:r>
            <a:r>
              <a:rPr lang="en-US" sz="1400" dirty="0">
                <a:solidFill>
                  <a:srgbClr val="FF0000"/>
                </a:solidFill>
              </a:rPr>
              <a:t> or Niels Dupont (165186)</a:t>
            </a:r>
            <a:r>
              <a:rPr lang="hu-HU" sz="1400" dirty="0">
                <a:solidFill>
                  <a:srgbClr val="FF0000"/>
                </a:solidFill>
              </a:rPr>
              <a:t> (Call only during working </a:t>
            </a:r>
            <a:r>
              <a:rPr lang="hu-HU" sz="1400" dirty="0" err="1">
                <a:solidFill>
                  <a:srgbClr val="FF0000"/>
                </a:solidFill>
              </a:rPr>
              <a:t>hours</a:t>
            </a:r>
            <a:r>
              <a:rPr lang="hu-HU" sz="1400" dirty="0">
                <a:solidFill>
                  <a:srgbClr val="FF0000"/>
                </a:solidFill>
              </a:rPr>
              <a:t>)</a:t>
            </a:r>
            <a:endParaRPr lang="en-US" sz="1400" dirty="0">
              <a:solidFill>
                <a:srgbClr val="FF0000"/>
              </a:solidFill>
            </a:endParaRPr>
          </a:p>
        </p:txBody>
      </p:sp>
      <p:cxnSp>
        <p:nvCxnSpPr>
          <p:cNvPr id="21" name="Egyenes összekötő nyíllal 20"/>
          <p:cNvCxnSpPr>
            <a:cxnSpLocks/>
            <a:endCxn id="34" idx="6"/>
          </p:cNvCxnSpPr>
          <p:nvPr/>
        </p:nvCxnSpPr>
        <p:spPr>
          <a:xfrm flipH="1" flipV="1">
            <a:off x="3000375" y="1655391"/>
            <a:ext cx="1211585" cy="544661"/>
          </a:xfrm>
          <a:prstGeom prst="straightConnector1">
            <a:avLst/>
          </a:prstGeom>
          <a:noFill/>
          <a:ln>
            <a:solidFill>
              <a:srgbClr val="FFFF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2" name="Egyenes összekötő nyíllal 21"/>
          <p:cNvCxnSpPr>
            <a:cxnSpLocks/>
          </p:cNvCxnSpPr>
          <p:nvPr/>
        </p:nvCxnSpPr>
        <p:spPr>
          <a:xfrm flipH="1" flipV="1">
            <a:off x="2733676" y="2447702"/>
            <a:ext cx="1478284" cy="18256"/>
          </a:xfrm>
          <a:prstGeom prst="straightConnector1">
            <a:avLst/>
          </a:prstGeom>
          <a:noFill/>
          <a:ln>
            <a:solidFill>
              <a:srgbClr val="FFFF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34" name="Ellipszis 33"/>
          <p:cNvSpPr/>
          <p:nvPr/>
        </p:nvSpPr>
        <p:spPr>
          <a:xfrm>
            <a:off x="2571750" y="1482502"/>
            <a:ext cx="428625" cy="34577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352FCC-1E1E-3E43-BE81-B3E906D43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2780928"/>
            <a:ext cx="7098808" cy="3150096"/>
          </a:xfrm>
          <a:prstGeom prst="rect">
            <a:avLst/>
          </a:prstGeom>
        </p:spPr>
      </p:pic>
      <p:sp>
        <p:nvSpPr>
          <p:cNvPr id="2" name="Cím 1"/>
          <p:cNvSpPr>
            <a:spLocks noGrp="1"/>
          </p:cNvSpPr>
          <p:nvPr>
            <p:ph type="title"/>
          </p:nvPr>
        </p:nvSpPr>
        <p:spPr>
          <a:xfrm>
            <a:off x="1143001" y="0"/>
            <a:ext cx="6381750" cy="1143000"/>
          </a:xfrm>
        </p:spPr>
        <p:txBody>
          <a:bodyPr/>
          <a:lstStyle/>
          <a:p>
            <a:pPr algn="ctr"/>
            <a:r>
              <a:rPr lang="en-US" sz="3600" b="1" dirty="0"/>
              <a:t>SI1-</a:t>
            </a:r>
            <a:r>
              <a:rPr lang="hu-HU" sz="3600" b="1" dirty="0"/>
              <a:t>2: SX5 and 3594</a:t>
            </a:r>
          </a:p>
        </p:txBody>
      </p:sp>
      <p:sp>
        <p:nvSpPr>
          <p:cNvPr id="4" name="Tartalom helye 3"/>
          <p:cNvSpPr>
            <a:spLocks noGrp="1"/>
          </p:cNvSpPr>
          <p:nvPr>
            <p:ph idx="1"/>
          </p:nvPr>
        </p:nvSpPr>
        <p:spPr>
          <a:xfrm>
            <a:off x="251520" y="1340768"/>
            <a:ext cx="8712968" cy="1080120"/>
          </a:xfrm>
        </p:spPr>
        <p:txBody>
          <a:bodyPr/>
          <a:lstStyle/>
          <a:p>
            <a:r>
              <a:rPr lang="hu-HU" sz="1800" dirty="0"/>
              <a:t>Go to the SX5 building. Walk inside the building. </a:t>
            </a:r>
            <a:r>
              <a:rPr lang="hu-HU" sz="1800" dirty="0" err="1"/>
              <a:t>Look</a:t>
            </a:r>
            <a:r>
              <a:rPr lang="hu-HU" sz="1800" dirty="0"/>
              <a:t> </a:t>
            </a:r>
            <a:r>
              <a:rPr lang="hu-HU" sz="1800" dirty="0" err="1"/>
              <a:t>around</a:t>
            </a:r>
            <a:r>
              <a:rPr lang="hu-HU" sz="1800" dirty="0"/>
              <a:t> and </a:t>
            </a:r>
            <a:r>
              <a:rPr lang="hu-HU" sz="1800" dirty="0" err="1"/>
              <a:t>close</a:t>
            </a:r>
            <a:r>
              <a:rPr lang="hu-HU" sz="1800" dirty="0"/>
              <a:t> </a:t>
            </a:r>
            <a:r>
              <a:rPr lang="hu-HU" sz="1800" dirty="0" err="1"/>
              <a:t>the</a:t>
            </a:r>
            <a:r>
              <a:rPr lang="hu-HU" sz="1800" dirty="0"/>
              <a:t> </a:t>
            </a:r>
            <a:r>
              <a:rPr lang="hu-HU" sz="1800" dirty="0" err="1"/>
              <a:t>those</a:t>
            </a:r>
            <a:r>
              <a:rPr lang="hu-HU" sz="1800" dirty="0"/>
              <a:t> </a:t>
            </a:r>
            <a:r>
              <a:rPr lang="hu-HU" sz="1800" dirty="0" err="1"/>
              <a:t>doors</a:t>
            </a:r>
            <a:r>
              <a:rPr lang="hu-HU" sz="1800" dirty="0"/>
              <a:t> </a:t>
            </a:r>
            <a:r>
              <a:rPr lang="hu-HU" sz="1800" dirty="0" err="1"/>
              <a:t>which</a:t>
            </a:r>
            <a:r>
              <a:rPr lang="hu-HU" sz="1800" dirty="0"/>
              <a:t> </a:t>
            </a:r>
            <a:r>
              <a:rPr lang="hu-HU" sz="1800" dirty="0" err="1"/>
              <a:t>are</a:t>
            </a:r>
            <a:r>
              <a:rPr lang="hu-HU" sz="1800" dirty="0"/>
              <a:t> </a:t>
            </a:r>
            <a:r>
              <a:rPr lang="hu-HU" sz="1800" dirty="0" err="1"/>
              <a:t>left</a:t>
            </a:r>
            <a:r>
              <a:rPr lang="hu-HU" sz="1800" dirty="0"/>
              <a:t> </a:t>
            </a:r>
            <a:r>
              <a:rPr lang="hu-HU" sz="1800" dirty="0" err="1"/>
              <a:t>open</a:t>
            </a:r>
            <a:r>
              <a:rPr lang="hu-HU" sz="1800" dirty="0"/>
              <a:t> </a:t>
            </a:r>
            <a:r>
              <a:rPr lang="hu-HU" sz="1800" dirty="0" err="1"/>
              <a:t>or</a:t>
            </a:r>
            <a:r>
              <a:rPr lang="hu-HU" sz="1800" dirty="0"/>
              <a:t> </a:t>
            </a:r>
            <a:r>
              <a:rPr lang="hu-HU" sz="1800" dirty="0" err="1"/>
              <a:t>blocked</a:t>
            </a:r>
            <a:r>
              <a:rPr lang="hu-HU" sz="1800" dirty="0"/>
              <a:t> </a:t>
            </a:r>
            <a:r>
              <a:rPr lang="hu-HU" sz="1800" dirty="0" err="1"/>
              <a:t>open</a:t>
            </a:r>
            <a:r>
              <a:rPr lang="hu-HU" sz="1800" dirty="0"/>
              <a:t>.</a:t>
            </a:r>
          </a:p>
          <a:p>
            <a:r>
              <a:rPr lang="hu-HU" sz="1800" dirty="0"/>
              <a:t>Go </a:t>
            </a:r>
            <a:r>
              <a:rPr lang="hu-HU" sz="1800" dirty="0" err="1"/>
              <a:t>through</a:t>
            </a:r>
            <a:r>
              <a:rPr lang="hu-HU" sz="1800" dirty="0"/>
              <a:t> 3594 building. Look around while you walk through.</a:t>
            </a:r>
          </a:p>
        </p:txBody>
      </p:sp>
      <p:sp>
        <p:nvSpPr>
          <p:cNvPr id="3" name="Dia számának helye 2"/>
          <p:cNvSpPr>
            <a:spLocks noGrp="1"/>
          </p:cNvSpPr>
          <p:nvPr>
            <p:ph type="sldNum" sz="quarter" idx="12"/>
          </p:nvPr>
        </p:nvSpPr>
        <p:spPr/>
        <p:txBody>
          <a:bodyPr/>
          <a:lstStyle/>
          <a:p>
            <a:pPr>
              <a:defRPr/>
            </a:pPr>
            <a:fld id="{65212040-2619-4F50-91F4-462790CB4D54}" type="slidenum">
              <a:rPr lang="en-US" smtClean="0"/>
              <a:pPr>
                <a:defRPr/>
              </a:pPr>
              <a:t>12</a:t>
            </a:fld>
            <a:endParaRPr lang="en-US"/>
          </a:p>
        </p:txBody>
      </p:sp>
      <p:pic>
        <p:nvPicPr>
          <p:cNvPr id="5" name="Kép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7524750" y="51531"/>
            <a:ext cx="1568448" cy="1135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zövegdoboz 7">
            <a:extLst>
              <a:ext uri="{FF2B5EF4-FFF2-40B4-BE49-F238E27FC236}">
                <a16:creationId xmlns:a16="http://schemas.microsoft.com/office/drawing/2014/main" id="{DAC59C66-7A4C-8B4B-A685-EC6970F73F1F}"/>
              </a:ext>
            </a:extLst>
          </p:cNvPr>
          <p:cNvSpPr txBox="1"/>
          <p:nvPr/>
        </p:nvSpPr>
        <p:spPr>
          <a:xfrm rot="548747">
            <a:off x="1933111" y="3692005"/>
            <a:ext cx="620683" cy="369332"/>
          </a:xfrm>
          <a:prstGeom prst="rect">
            <a:avLst/>
          </a:prstGeom>
          <a:solidFill>
            <a:srgbClr val="FFFF00">
              <a:alpha val="81960"/>
            </a:srgbClr>
          </a:solidFill>
          <a:ln>
            <a:noFill/>
          </a:ln>
        </p:spPr>
        <p:txBody>
          <a:bodyPr wrap="none">
            <a:spAutoFit/>
          </a:bodyPr>
          <a:lstStyle>
            <a:defPPr>
              <a:defRPr lang="hu-HU"/>
            </a:defPPr>
            <a:lvl1pPr eaLnBrk="1" hangingPunct="1">
              <a:defRPr b="1">
                <a:solidFill>
                  <a:srgbClr val="0000FF"/>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hu-HU" dirty="0"/>
              <a:t>SX5</a:t>
            </a:r>
          </a:p>
        </p:txBody>
      </p:sp>
    </p:spTree>
    <p:extLst>
      <p:ext uri="{BB962C8B-B14F-4D97-AF65-F5344CB8AC3E}">
        <p14:creationId xmlns:p14="http://schemas.microsoft.com/office/powerpoint/2010/main" val="394266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1142999" y="38026"/>
            <a:ext cx="6453337" cy="1143000"/>
          </a:xfrm>
        </p:spPr>
        <p:txBody>
          <a:bodyPr/>
          <a:lstStyle/>
          <a:p>
            <a:pPr algn="ctr" eaLnBrk="1" hangingPunct="1"/>
            <a:r>
              <a:rPr lang="en-US" sz="3600" b="1" dirty="0"/>
              <a:t>SI1-</a:t>
            </a:r>
            <a:r>
              <a:rPr lang="hu-HU" sz="3600" b="1" dirty="0"/>
              <a:t>3a: </a:t>
            </a:r>
            <a:r>
              <a:rPr lang="fr-FR" sz="3600" b="1" dirty="0"/>
              <a:t>SDX5 - Emergency </a:t>
            </a:r>
            <a:r>
              <a:rPr lang="fr-FR" sz="3600" b="1" dirty="0" err="1"/>
              <a:t>Inerting</a:t>
            </a:r>
            <a:r>
              <a:rPr lang="fr-FR" sz="3600" b="1" dirty="0"/>
              <a:t> N2</a:t>
            </a:r>
          </a:p>
        </p:txBody>
      </p:sp>
      <p:sp>
        <p:nvSpPr>
          <p:cNvPr id="11268" name="Dia számának helye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01E10-8A86-475F-B836-6101CAA5FC6E}" type="slidenum">
              <a:rPr lang="en-US" smtClean="0"/>
              <a:pPr eaLnBrk="1" hangingPunct="1"/>
              <a:t>13</a:t>
            </a:fld>
            <a:endParaRPr lang="en-US"/>
          </a:p>
        </p:txBody>
      </p:sp>
      <p:sp>
        <p:nvSpPr>
          <p:cNvPr id="11273" name="Text Box 3"/>
          <p:cNvSpPr txBox="1">
            <a:spLocks noChangeArrowheads="1"/>
          </p:cNvSpPr>
          <p:nvPr/>
        </p:nvSpPr>
        <p:spPr bwMode="auto">
          <a:xfrm>
            <a:off x="179512" y="1294755"/>
            <a:ext cx="4986808"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Check that:</a:t>
            </a:r>
          </a:p>
          <a:p>
            <a:pPr eaLnBrk="1" hangingPunct="1"/>
            <a:endParaRPr lang="en-US" b="1" dirty="0"/>
          </a:p>
          <a:p>
            <a:pPr marL="285750" indent="-285750" eaLnBrk="1" hangingPunct="1">
              <a:buFont typeface="Lucida Grande"/>
              <a:buChar char="-"/>
            </a:pPr>
            <a:r>
              <a:rPr lang="en-US" b="1" dirty="0"/>
              <a:t>All lights on the panel are green</a:t>
            </a:r>
          </a:p>
          <a:p>
            <a:pPr marL="285750" indent="-285750" eaLnBrk="1" hangingPunct="1">
              <a:buFont typeface="Lucida Grande"/>
              <a:buChar char="-"/>
            </a:pPr>
            <a:endParaRPr lang="en-US" b="1" dirty="0"/>
          </a:p>
          <a:p>
            <a:pPr marL="285750" indent="-285750" eaLnBrk="1" hangingPunct="1">
              <a:buFont typeface="Lucida Grande"/>
              <a:buChar char="-"/>
            </a:pPr>
            <a:r>
              <a:rPr lang="en-US" b="1" dirty="0"/>
              <a:t>The window of the red box is not broken and the key is still inside</a:t>
            </a:r>
          </a:p>
          <a:p>
            <a:pPr marL="285750" indent="-285750" eaLnBrk="1" hangingPunct="1">
              <a:buFont typeface="Lucida Grande"/>
              <a:buChar char="-"/>
            </a:pPr>
            <a:endParaRPr lang="en-US" b="1" dirty="0"/>
          </a:p>
          <a:p>
            <a:pPr marL="285750" indent="-285750" eaLnBrk="1" hangingPunct="1">
              <a:buFont typeface="Lucida Grande"/>
              <a:buChar char="-"/>
            </a:pPr>
            <a:r>
              <a:rPr lang="en-US" b="1" dirty="0"/>
              <a:t>There is no need to check the pressure on </a:t>
            </a:r>
            <a:r>
              <a:rPr lang="en-US" b="1"/>
              <a:t>the manometer</a:t>
            </a:r>
            <a:endParaRPr lang="en-US" b="1" dirty="0"/>
          </a:p>
          <a:p>
            <a:pPr marL="285750" indent="-285750" eaLnBrk="1" hangingPunct="1">
              <a:buFont typeface="Lucida Grande"/>
              <a:buChar char="-"/>
            </a:pPr>
            <a:endParaRPr lang="en-US" b="1" dirty="0"/>
          </a:p>
          <a:p>
            <a:pPr marL="285750" indent="-285750" eaLnBrk="1" hangingPunct="1">
              <a:buFont typeface="Lucida Grande"/>
              <a:buChar char="-"/>
            </a:pPr>
            <a:r>
              <a:rPr lang="en-US" b="1" dirty="0"/>
              <a:t>Check the manometers at the N2 tank outside </a:t>
            </a:r>
            <a:r>
              <a:rPr lang="en-US" b="1" u="sng" dirty="0"/>
              <a:t>only during daytime</a:t>
            </a:r>
            <a:r>
              <a:rPr lang="en-US" b="1" dirty="0"/>
              <a:t> (see next page)</a:t>
            </a:r>
          </a:p>
          <a:p>
            <a:pPr eaLnBrk="1" hangingPunct="1"/>
            <a:endParaRPr lang="en-US" dirty="0">
              <a:solidFill>
                <a:srgbClr val="FF0000"/>
              </a:solidFill>
            </a:endParaRPr>
          </a:p>
          <a:p>
            <a:pPr eaLnBrk="1" hangingPunct="1"/>
            <a:endParaRPr lang="en-US" dirty="0">
              <a:solidFill>
                <a:srgbClr val="FF0000"/>
              </a:solidFill>
            </a:endParaRPr>
          </a:p>
          <a:p>
            <a:pPr eaLnBrk="1" hangingPunct="1"/>
            <a:r>
              <a:rPr lang="en-US" dirty="0">
                <a:solidFill>
                  <a:srgbClr val="FF0000"/>
                </a:solidFill>
              </a:rPr>
              <a:t>In case of discrepancy, take a note in your e-log and inform Niels Dupont (165186)</a:t>
            </a:r>
            <a:r>
              <a:rPr lang="fr-CH" dirty="0">
                <a:solidFill>
                  <a:srgbClr val="FF0000"/>
                </a:solidFill>
              </a:rPr>
              <a:t> </a:t>
            </a:r>
            <a:r>
              <a:rPr lang="hu-HU" dirty="0">
                <a:solidFill>
                  <a:srgbClr val="FF0000"/>
                </a:solidFill>
              </a:rPr>
              <a:t>(Call only during working </a:t>
            </a:r>
            <a:r>
              <a:rPr lang="hu-HU" dirty="0" err="1">
                <a:solidFill>
                  <a:srgbClr val="FF0000"/>
                </a:solidFill>
              </a:rPr>
              <a:t>hours</a:t>
            </a:r>
            <a:r>
              <a:rPr lang="hu-HU" dirty="0">
                <a:solidFill>
                  <a:srgbClr val="FF0000"/>
                </a:solidFill>
              </a:rPr>
              <a:t>)</a:t>
            </a: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6320" y="1401328"/>
            <a:ext cx="3477618" cy="5216427"/>
          </a:xfrm>
          <a:prstGeom prst="rect">
            <a:avLst/>
          </a:prstGeom>
        </p:spPr>
      </p:pic>
      <p:sp>
        <p:nvSpPr>
          <p:cNvPr id="7" name="Rectangle 6"/>
          <p:cNvSpPr/>
          <p:nvPr/>
        </p:nvSpPr>
        <p:spPr>
          <a:xfrm>
            <a:off x="7740352" y="3957364"/>
            <a:ext cx="903585" cy="2529819"/>
          </a:xfrm>
          <a:prstGeom prst="rect">
            <a:avLst/>
          </a:prstGeom>
          <a:noFill/>
          <a:ln w="5715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166320" y="3597325"/>
            <a:ext cx="504056" cy="648072"/>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Kép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7524751" y="51531"/>
            <a:ext cx="1568446" cy="1135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127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1142999" y="38026"/>
            <a:ext cx="6669361" cy="1143000"/>
          </a:xfrm>
        </p:spPr>
        <p:txBody>
          <a:bodyPr/>
          <a:lstStyle/>
          <a:p>
            <a:pPr algn="ctr" eaLnBrk="1" hangingPunct="1"/>
            <a:r>
              <a:rPr lang="en-US" sz="2400" b="1" dirty="0"/>
              <a:t>SI1-3b: SDX5 - Emergency </a:t>
            </a:r>
            <a:r>
              <a:rPr lang="en-US" sz="2400" b="1" dirty="0" err="1"/>
              <a:t>Inertion</a:t>
            </a:r>
            <a:r>
              <a:rPr lang="en-US" sz="2400" b="1" dirty="0"/>
              <a:t> N2 cont.</a:t>
            </a:r>
            <a:br>
              <a:rPr lang="en-US" sz="2400" b="1" dirty="0"/>
            </a:br>
            <a:r>
              <a:rPr lang="en-US" sz="2400" b="1" dirty="0"/>
              <a:t>check manometers at N2 tank outside</a:t>
            </a:r>
            <a:br>
              <a:rPr lang="en-US" sz="2400" b="1" dirty="0"/>
            </a:br>
            <a:r>
              <a:rPr lang="en-US" sz="2400" b="1" cap="all" dirty="0">
                <a:solidFill>
                  <a:srgbClr val="FF0000"/>
                </a:solidFill>
              </a:rPr>
              <a:t>only during daytime!</a:t>
            </a:r>
          </a:p>
        </p:txBody>
      </p:sp>
      <p:sp>
        <p:nvSpPr>
          <p:cNvPr id="11268" name="Dia számának helye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01E10-8A86-475F-B836-6101CAA5FC6E}" type="slidenum">
              <a:rPr lang="en-US" smtClean="0"/>
              <a:pPr eaLnBrk="1" hangingPunct="1"/>
              <a:t>14</a:t>
            </a:fld>
            <a:endParaRPr lang="en-US"/>
          </a:p>
        </p:txBody>
      </p:sp>
      <p:sp>
        <p:nvSpPr>
          <p:cNvPr id="11273" name="Text Box 3"/>
          <p:cNvSpPr txBox="1">
            <a:spLocks noChangeArrowheads="1"/>
          </p:cNvSpPr>
          <p:nvPr/>
        </p:nvSpPr>
        <p:spPr bwMode="auto">
          <a:xfrm>
            <a:off x="251521" y="3754775"/>
            <a:ext cx="6336703"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mj-lt"/>
              <a:buAutoNum type="arabicPeriod"/>
            </a:pPr>
            <a:r>
              <a:rPr lang="en-US" sz="1600" dirty="0">
                <a:solidFill>
                  <a:srgbClr val="000000"/>
                </a:solidFill>
              </a:rPr>
              <a:t>Go outside SDX5 and go towards the gas building (SGX5).</a:t>
            </a:r>
          </a:p>
          <a:p>
            <a:pPr marL="342900" indent="-342900" eaLnBrk="1" hangingPunct="1">
              <a:buFont typeface="+mj-lt"/>
              <a:buAutoNum type="arabicPeriod"/>
            </a:pPr>
            <a:r>
              <a:rPr lang="en-US" sz="1600" dirty="0">
                <a:solidFill>
                  <a:srgbClr val="000000"/>
                </a:solidFill>
              </a:rPr>
              <a:t>Go to the N2 tank on the left side (two yellow colored one behind the white colored ones)</a:t>
            </a:r>
          </a:p>
          <a:p>
            <a:pPr marL="342900" indent="-342900" eaLnBrk="1" hangingPunct="1">
              <a:buFont typeface="+mj-lt"/>
              <a:buAutoNum type="arabicPeriod"/>
            </a:pPr>
            <a:r>
              <a:rPr lang="en-US" sz="1600" dirty="0">
                <a:solidFill>
                  <a:srgbClr val="000000"/>
                </a:solidFill>
              </a:rPr>
              <a:t>Check the manometers of these N2 tanks: </a:t>
            </a:r>
          </a:p>
          <a:p>
            <a:pPr marL="758825" lvl="1" indent="-400050" eaLnBrk="1" hangingPunct="1">
              <a:buFont typeface="+mj-lt"/>
              <a:buAutoNum type="romanUcPeriod"/>
            </a:pPr>
            <a:r>
              <a:rPr lang="en-US" sz="1600" dirty="0">
                <a:solidFill>
                  <a:srgbClr val="000000"/>
                </a:solidFill>
              </a:rPr>
              <a:t>You can reach one on the top of the stairs, walk between the two tanks. </a:t>
            </a:r>
          </a:p>
          <a:p>
            <a:pPr marL="358775" eaLnBrk="1" hangingPunct="1"/>
            <a:r>
              <a:rPr lang="en-US" sz="1600" b="1" dirty="0">
                <a:solidFill>
                  <a:srgbClr val="000000"/>
                </a:solidFill>
              </a:rPr>
              <a:t>The </a:t>
            </a:r>
            <a:r>
              <a:rPr lang="en-US" sz="1600" b="1" dirty="0"/>
              <a:t>normal pressure is between 10 and 14 bars.</a:t>
            </a:r>
          </a:p>
          <a:p>
            <a:pPr marL="541338" lvl="1" indent="-176213" eaLnBrk="1" hangingPunct="1">
              <a:buFont typeface="Lucida Grande"/>
              <a:buChar char="-"/>
            </a:pPr>
            <a:r>
              <a:rPr lang="en-US" sz="1600" dirty="0">
                <a:solidFill>
                  <a:srgbClr val="FF0000"/>
                </a:solidFill>
              </a:rPr>
              <a:t>If you find one of them below 10 bars, report it to Niels Dupont (165186)</a:t>
            </a:r>
            <a:r>
              <a:rPr lang="fr-CH" sz="1600" dirty="0">
                <a:solidFill>
                  <a:srgbClr val="FF0000"/>
                </a:solidFill>
              </a:rPr>
              <a:t> </a:t>
            </a:r>
            <a:r>
              <a:rPr lang="hu-HU" sz="1600" dirty="0">
                <a:solidFill>
                  <a:srgbClr val="FF0000"/>
                </a:solidFill>
              </a:rPr>
              <a:t>(Call only during working hours)</a:t>
            </a:r>
          </a:p>
          <a:p>
            <a:pPr marL="541338" lvl="1" indent="-176213" eaLnBrk="1" hangingPunct="1">
              <a:buFont typeface="Lucida Grande"/>
              <a:buChar char="-"/>
            </a:pPr>
            <a:r>
              <a:rPr lang="en-US" sz="1600" dirty="0">
                <a:solidFill>
                  <a:srgbClr val="FF0000"/>
                </a:solidFill>
              </a:rPr>
              <a:t>If you find one of them above 14 bars take a note in your e-log</a:t>
            </a:r>
          </a:p>
        </p:txBody>
      </p:sp>
      <p:pic>
        <p:nvPicPr>
          <p:cNvPr id="9" name="Kép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524751" y="51531"/>
            <a:ext cx="1568446" cy="1135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21"/>
          <p:cNvGrpSpPr/>
          <p:nvPr/>
        </p:nvGrpSpPr>
        <p:grpSpPr>
          <a:xfrm>
            <a:off x="656700" y="1185510"/>
            <a:ext cx="3600400" cy="2025225"/>
            <a:chOff x="179512" y="1268760"/>
            <a:chExt cx="3600400" cy="2025225"/>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512" y="1268760"/>
              <a:ext cx="3600400" cy="2025225"/>
            </a:xfrm>
            <a:prstGeom prst="rect">
              <a:avLst/>
            </a:prstGeom>
          </p:spPr>
        </p:pic>
        <p:sp>
          <p:nvSpPr>
            <p:cNvPr id="5" name="Rectangle 4"/>
            <p:cNvSpPr/>
            <p:nvPr/>
          </p:nvSpPr>
          <p:spPr>
            <a:xfrm>
              <a:off x="323528" y="1916832"/>
              <a:ext cx="864096" cy="57606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zövegdoboz 6"/>
            <p:cNvSpPr txBox="1">
              <a:spLocks noChangeArrowheads="1"/>
            </p:cNvSpPr>
            <p:nvPr/>
          </p:nvSpPr>
          <p:spPr bwMode="auto">
            <a:xfrm>
              <a:off x="179512" y="1268760"/>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grpSp>
      <p:grpSp>
        <p:nvGrpSpPr>
          <p:cNvPr id="20" name="Group 19"/>
          <p:cNvGrpSpPr/>
          <p:nvPr/>
        </p:nvGrpSpPr>
        <p:grpSpPr>
          <a:xfrm>
            <a:off x="5004048" y="1211981"/>
            <a:ext cx="3600400" cy="2025225"/>
            <a:chOff x="3923928" y="1268760"/>
            <a:chExt cx="3600400" cy="2025225"/>
          </a:xfrm>
        </p:grpSpPr>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23928" y="1268760"/>
              <a:ext cx="3600400" cy="2025225"/>
            </a:xfrm>
            <a:prstGeom prst="rect">
              <a:avLst/>
            </a:prstGeom>
          </p:spPr>
        </p:pic>
        <p:sp>
          <p:nvSpPr>
            <p:cNvPr id="15" name="Szövegdoboz 6"/>
            <p:cNvSpPr txBox="1">
              <a:spLocks noChangeArrowheads="1"/>
            </p:cNvSpPr>
            <p:nvPr/>
          </p:nvSpPr>
          <p:spPr bwMode="auto">
            <a:xfrm>
              <a:off x="3923928" y="1268760"/>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cxnSp>
          <p:nvCxnSpPr>
            <p:cNvPr id="19" name="Egyenes összekötő nyíllal 11"/>
            <p:cNvCxnSpPr/>
            <p:nvPr/>
          </p:nvCxnSpPr>
          <p:spPr>
            <a:xfrm flipV="1">
              <a:off x="4139952" y="2571180"/>
              <a:ext cx="576064" cy="209748"/>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Szövegdoboz 6"/>
            <p:cNvSpPr txBox="1">
              <a:spLocks noChangeArrowheads="1"/>
            </p:cNvSpPr>
            <p:nvPr/>
          </p:nvSpPr>
          <p:spPr bwMode="auto">
            <a:xfrm>
              <a:off x="4067944" y="2852936"/>
              <a:ext cx="241673" cy="215444"/>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dirty="0">
                  <a:solidFill>
                    <a:srgbClr val="002060"/>
                  </a:solidFill>
                </a:rPr>
                <a:t>I.</a:t>
              </a:r>
            </a:p>
          </p:txBody>
        </p:sp>
      </p:grpSp>
      <p:pic>
        <p:nvPicPr>
          <p:cNvPr id="3" name="Picture 2">
            <a:extLst>
              <a:ext uri="{FF2B5EF4-FFF2-40B4-BE49-F238E27FC236}">
                <a16:creationId xmlns:a16="http://schemas.microsoft.com/office/drawing/2014/main" id="{5CF24702-A854-2045-94AB-851FE2F86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224" y="3444889"/>
            <a:ext cx="2016224" cy="1512168"/>
          </a:xfrm>
          <a:prstGeom prst="rect">
            <a:avLst/>
          </a:prstGeom>
        </p:spPr>
      </p:pic>
      <p:pic>
        <p:nvPicPr>
          <p:cNvPr id="7" name="Picture 6">
            <a:extLst>
              <a:ext uri="{FF2B5EF4-FFF2-40B4-BE49-F238E27FC236}">
                <a16:creationId xmlns:a16="http://schemas.microsoft.com/office/drawing/2014/main" id="{4F68905F-E0A5-7046-87AB-B473F0914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224" y="4941168"/>
            <a:ext cx="2016224" cy="1512168"/>
          </a:xfrm>
          <a:prstGeom prst="rect">
            <a:avLst/>
          </a:prstGeom>
        </p:spPr>
      </p:pic>
      <p:sp>
        <p:nvSpPr>
          <p:cNvPr id="28" name="Szövegdoboz 6">
            <a:extLst>
              <a:ext uri="{FF2B5EF4-FFF2-40B4-BE49-F238E27FC236}">
                <a16:creationId xmlns:a16="http://schemas.microsoft.com/office/drawing/2014/main" id="{DF608253-ADC9-2D43-A921-4F9EAB421B9C}"/>
              </a:ext>
            </a:extLst>
          </p:cNvPr>
          <p:cNvSpPr txBox="1">
            <a:spLocks noChangeArrowheads="1"/>
          </p:cNvSpPr>
          <p:nvPr/>
        </p:nvSpPr>
        <p:spPr bwMode="auto">
          <a:xfrm>
            <a:off x="6588224" y="3429000"/>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I.</a:t>
            </a:r>
          </a:p>
        </p:txBody>
      </p:sp>
    </p:spTree>
    <p:extLst>
      <p:ext uri="{BB962C8B-B14F-4D97-AF65-F5344CB8AC3E}">
        <p14:creationId xmlns:p14="http://schemas.microsoft.com/office/powerpoint/2010/main" val="729139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ím 4"/>
          <p:cNvSpPr>
            <a:spLocks noGrp="1"/>
          </p:cNvSpPr>
          <p:nvPr>
            <p:ph type="title"/>
          </p:nvPr>
        </p:nvSpPr>
        <p:spPr>
          <a:xfrm>
            <a:off x="1143001" y="0"/>
            <a:ext cx="6381750" cy="1143000"/>
          </a:xfrm>
        </p:spPr>
        <p:txBody>
          <a:bodyPr/>
          <a:lstStyle/>
          <a:p>
            <a:pPr algn="ctr"/>
            <a:r>
              <a:rPr lang="en-US" sz="3600" b="1" dirty="0"/>
              <a:t>SI1-</a:t>
            </a:r>
            <a:r>
              <a:rPr lang="hu-HU" sz="3600" b="1" dirty="0"/>
              <a:t>4</a:t>
            </a:r>
            <a:r>
              <a:rPr lang="en-US" sz="3600" b="1" dirty="0"/>
              <a:t> Outside: Waste area</a:t>
            </a:r>
          </a:p>
        </p:txBody>
      </p:sp>
      <p:sp>
        <p:nvSpPr>
          <p:cNvPr id="13315" name="Dia számának helye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DBB240-F780-490C-AEE8-EB8E2D3D9F65}" type="slidenum">
              <a:rPr lang="en-US" smtClean="0"/>
              <a:pPr eaLnBrk="1" hangingPunct="1"/>
              <a:t>15</a:t>
            </a:fld>
            <a:endParaRPr lang="en-US"/>
          </a:p>
        </p:txBody>
      </p:sp>
      <p:pic>
        <p:nvPicPr>
          <p:cNvPr id="13316" name="Kép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524750" y="51530"/>
            <a:ext cx="1568449" cy="113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Kép 9"/>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251520" y="3724017"/>
            <a:ext cx="5597533" cy="2474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églalap 7"/>
          <p:cNvSpPr/>
          <p:nvPr/>
        </p:nvSpPr>
        <p:spPr>
          <a:xfrm>
            <a:off x="95513" y="1075197"/>
            <a:ext cx="8840812" cy="2554545"/>
          </a:xfrm>
          <a:prstGeom prst="rect">
            <a:avLst/>
          </a:prstGeom>
        </p:spPr>
        <p:txBody>
          <a:bodyPr wrap="square">
            <a:spAutoFit/>
          </a:bodyPr>
          <a:lstStyle/>
          <a:p>
            <a:pPr>
              <a:defRPr/>
            </a:pPr>
            <a:r>
              <a:rPr lang="en-US" sz="1600" b="1" dirty="0"/>
              <a:t>Check the waste area (see images):</a:t>
            </a:r>
          </a:p>
          <a:p>
            <a:pPr marL="342900" indent="-342900">
              <a:buFontTx/>
              <a:buAutoNum type="arabicPeriod"/>
              <a:defRPr/>
            </a:pPr>
            <a:r>
              <a:rPr lang="en-US" sz="1600" dirty="0"/>
              <a:t>Check that there is no leak, no messy storage, no full bin/container</a:t>
            </a:r>
          </a:p>
          <a:p>
            <a:pPr marL="800100" lvl="1" indent="-342900">
              <a:buFont typeface="Arial" pitchFamily="34" charset="0"/>
              <a:buChar char="−"/>
              <a:defRPr/>
            </a:pPr>
            <a:r>
              <a:rPr lang="en-US" sz="1600" dirty="0">
                <a:solidFill>
                  <a:srgbClr val="FF0000"/>
                </a:solidFill>
              </a:rPr>
              <a:t>In case of spill, messy storage of full bin/container take a note in </a:t>
            </a:r>
            <a:br>
              <a:rPr lang="hu-HU" sz="1600" dirty="0">
                <a:solidFill>
                  <a:srgbClr val="FF0000"/>
                </a:solidFill>
              </a:rPr>
            </a:br>
            <a:r>
              <a:rPr lang="en-US" sz="1600" dirty="0">
                <a:solidFill>
                  <a:srgbClr val="FF0000"/>
                </a:solidFill>
              </a:rPr>
              <a:t>the e-log and inform Romuald </a:t>
            </a:r>
            <a:r>
              <a:rPr lang="en-US" sz="1600" dirty="0" err="1">
                <a:solidFill>
                  <a:srgbClr val="FF0000"/>
                </a:solidFill>
              </a:rPr>
              <a:t>Bihery</a:t>
            </a:r>
            <a:r>
              <a:rPr lang="en-US" sz="1600" dirty="0">
                <a:solidFill>
                  <a:srgbClr val="FF0000"/>
                </a:solidFill>
              </a:rPr>
              <a:t> (160647) or Niels Dupont (165186). (Call only during working hours)</a:t>
            </a:r>
          </a:p>
          <a:p>
            <a:pPr marL="342900" indent="-342900">
              <a:buFont typeface="+mj-lt"/>
              <a:buAutoNum type="arabicPeriod"/>
              <a:defRPr/>
            </a:pPr>
            <a:r>
              <a:rPr lang="en-US" sz="1600" dirty="0"/>
              <a:t>Check the first aid cabinet</a:t>
            </a:r>
          </a:p>
          <a:p>
            <a:pPr marL="804863" lvl="1" indent="-347663">
              <a:buFont typeface="Arial" pitchFamily="34" charset="0"/>
              <a:buChar char="−"/>
              <a:defRPr/>
            </a:pPr>
            <a:r>
              <a:rPr lang="en-US" sz="1600" dirty="0"/>
              <a:t>The key of the cabinet should be in the small red box.</a:t>
            </a:r>
          </a:p>
          <a:p>
            <a:pPr marL="804863" lvl="1" indent="-347663">
              <a:buFont typeface="Arial" pitchFamily="34" charset="0"/>
              <a:buChar char="−"/>
              <a:defRPr/>
            </a:pPr>
            <a:r>
              <a:rPr lang="en-US" sz="1600" dirty="0"/>
              <a:t>Check the glass of the small red box.</a:t>
            </a:r>
          </a:p>
          <a:p>
            <a:pPr marL="804863" lvl="1" indent="-347663">
              <a:buFont typeface="Arial" pitchFamily="34" charset="0"/>
              <a:buChar char="−"/>
              <a:defRPr/>
            </a:pPr>
            <a:r>
              <a:rPr lang="en-US" sz="1600" dirty="0"/>
              <a:t>Check if the glass-breaker is there.</a:t>
            </a:r>
          </a:p>
          <a:p>
            <a:pPr>
              <a:defRPr/>
            </a:pPr>
            <a:r>
              <a:rPr lang="en-US" sz="1600" dirty="0"/>
              <a:t>3. Check the Emergency spill kit integrity</a:t>
            </a:r>
          </a:p>
        </p:txBody>
      </p:sp>
      <p:pic>
        <p:nvPicPr>
          <p:cNvPr id="13320" name="Kép 12" descr="DSC_0870_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56290" y="2567731"/>
            <a:ext cx="2024584" cy="1794826"/>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1" name="Szövegdoboz 6"/>
          <p:cNvSpPr txBox="1">
            <a:spLocks noChangeArrowheads="1"/>
          </p:cNvSpPr>
          <p:nvPr/>
        </p:nvSpPr>
        <p:spPr bwMode="auto">
          <a:xfrm>
            <a:off x="6437941" y="2564904"/>
            <a:ext cx="312738"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2</a:t>
            </a:r>
            <a:endParaRPr lang="en-US" b="1" dirty="0">
              <a:solidFill>
                <a:srgbClr val="002060"/>
              </a:solidFill>
            </a:endParaRPr>
          </a:p>
        </p:txBody>
      </p:sp>
      <p:sp>
        <p:nvSpPr>
          <p:cNvPr id="13322" name="Szövegdoboz 6"/>
          <p:cNvSpPr txBox="1">
            <a:spLocks noChangeArrowheads="1"/>
          </p:cNvSpPr>
          <p:nvPr/>
        </p:nvSpPr>
        <p:spPr bwMode="auto">
          <a:xfrm>
            <a:off x="323528" y="3779192"/>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grpSp>
        <p:nvGrpSpPr>
          <p:cNvPr id="2" name="Group 1">
            <a:extLst>
              <a:ext uri="{FF2B5EF4-FFF2-40B4-BE49-F238E27FC236}">
                <a16:creationId xmlns:a16="http://schemas.microsoft.com/office/drawing/2014/main" id="{5A87DEC6-8A3A-384D-8A9A-15A61F43B511}"/>
              </a:ext>
            </a:extLst>
          </p:cNvPr>
          <p:cNvGrpSpPr/>
          <p:nvPr/>
        </p:nvGrpSpPr>
        <p:grpSpPr>
          <a:xfrm>
            <a:off x="6156176" y="4437112"/>
            <a:ext cx="2624625" cy="1733924"/>
            <a:chOff x="6318865" y="4031838"/>
            <a:chExt cx="2624625" cy="1733924"/>
          </a:xfrm>
        </p:grpSpPr>
        <p:pic>
          <p:nvPicPr>
            <p:cNvPr id="10" name="Picture 9">
              <a:extLst>
                <a:ext uri="{FF2B5EF4-FFF2-40B4-BE49-F238E27FC236}">
                  <a16:creationId xmlns:a16="http://schemas.microsoft.com/office/drawing/2014/main" id="{7861FC2A-CD0D-134C-BBED-B41A23EE0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8865" y="4031838"/>
              <a:ext cx="1300443" cy="1733924"/>
            </a:xfrm>
            <a:prstGeom prst="rect">
              <a:avLst/>
            </a:prstGeom>
          </p:spPr>
        </p:pic>
        <p:pic>
          <p:nvPicPr>
            <p:cNvPr id="12" name="Picture 11">
              <a:extLst>
                <a:ext uri="{FF2B5EF4-FFF2-40B4-BE49-F238E27FC236}">
                  <a16:creationId xmlns:a16="http://schemas.microsoft.com/office/drawing/2014/main" id="{A82C9C09-6112-074D-B3AB-B9EA0549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7853" y="4038246"/>
              <a:ext cx="1295637" cy="1727516"/>
            </a:xfrm>
            <a:prstGeom prst="rect">
              <a:avLst/>
            </a:prstGeom>
          </p:spPr>
        </p:pic>
      </p:grpSp>
      <p:sp>
        <p:nvSpPr>
          <p:cNvPr id="13" name="Szövegdoboz 6">
            <a:extLst>
              <a:ext uri="{FF2B5EF4-FFF2-40B4-BE49-F238E27FC236}">
                <a16:creationId xmlns:a16="http://schemas.microsoft.com/office/drawing/2014/main" id="{082D528A-AFE6-F441-B343-3ED7F28CA8B2}"/>
              </a:ext>
            </a:extLst>
          </p:cNvPr>
          <p:cNvSpPr txBox="1">
            <a:spLocks noChangeArrowheads="1"/>
          </p:cNvSpPr>
          <p:nvPr/>
        </p:nvSpPr>
        <p:spPr bwMode="auto">
          <a:xfrm>
            <a:off x="6156176" y="4509120"/>
            <a:ext cx="312738"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3</a:t>
            </a:r>
            <a:endParaRPr lang="en-US" b="1" dirty="0">
              <a:solidFill>
                <a:srgbClr val="002060"/>
              </a:solidFill>
            </a:endParaRPr>
          </a:p>
        </p:txBody>
      </p:sp>
      <p:sp>
        <p:nvSpPr>
          <p:cNvPr id="4" name="Rectangle 3">
            <a:extLst>
              <a:ext uri="{FF2B5EF4-FFF2-40B4-BE49-F238E27FC236}">
                <a16:creationId xmlns:a16="http://schemas.microsoft.com/office/drawing/2014/main" id="{497D64B1-1F80-CD47-98FB-20D04CE2F27C}"/>
              </a:ext>
            </a:extLst>
          </p:cNvPr>
          <p:cNvSpPr/>
          <p:nvPr/>
        </p:nvSpPr>
        <p:spPr>
          <a:xfrm>
            <a:off x="111610" y="6165304"/>
            <a:ext cx="8564846" cy="584775"/>
          </a:xfrm>
          <a:prstGeom prst="rect">
            <a:avLst/>
          </a:prstGeom>
        </p:spPr>
        <p:txBody>
          <a:bodyPr wrap="square">
            <a:spAutoFit/>
          </a:bodyPr>
          <a:lstStyle/>
          <a:p>
            <a:r>
              <a:rPr lang="it-IT" sz="1600" dirty="0" err="1">
                <a:solidFill>
                  <a:srgbClr val="FF0000"/>
                </a:solidFill>
              </a:rPr>
              <a:t>If</a:t>
            </a:r>
            <a:r>
              <a:rPr lang="it-IT" sz="1600" dirty="0">
                <a:solidFill>
                  <a:srgbClr val="FF0000"/>
                </a:solidFill>
              </a:rPr>
              <a:t> </a:t>
            </a:r>
            <a:r>
              <a:rPr lang="it-IT" sz="1600" dirty="0" err="1">
                <a:solidFill>
                  <a:srgbClr val="FF0000"/>
                </a:solidFill>
              </a:rPr>
              <a:t>you</a:t>
            </a:r>
            <a:r>
              <a:rPr lang="it-IT" sz="1600" dirty="0">
                <a:solidFill>
                  <a:srgbClr val="FF0000"/>
                </a:solidFill>
              </a:rPr>
              <a:t> </a:t>
            </a:r>
            <a:r>
              <a:rPr lang="it-IT" sz="1600" dirty="0" err="1">
                <a:solidFill>
                  <a:srgbClr val="FF0000"/>
                </a:solidFill>
              </a:rPr>
              <a:t>see</a:t>
            </a:r>
            <a:r>
              <a:rPr lang="it-IT" sz="1600" dirty="0">
                <a:solidFill>
                  <a:srgbClr val="FF0000"/>
                </a:solidFill>
              </a:rPr>
              <a:t> </a:t>
            </a:r>
            <a:r>
              <a:rPr lang="it-IT" sz="1600" dirty="0" err="1">
                <a:solidFill>
                  <a:srgbClr val="FF0000"/>
                </a:solidFill>
              </a:rPr>
              <a:t>any</a:t>
            </a:r>
            <a:r>
              <a:rPr lang="it-IT" sz="1600" dirty="0">
                <a:solidFill>
                  <a:srgbClr val="FF0000"/>
                </a:solidFill>
              </a:rPr>
              <a:t> </a:t>
            </a:r>
            <a:r>
              <a:rPr lang="it-IT" sz="1600" dirty="0" err="1">
                <a:solidFill>
                  <a:srgbClr val="FF0000"/>
                </a:solidFill>
              </a:rPr>
              <a:t>abnormalities</a:t>
            </a:r>
            <a:r>
              <a:rPr lang="it-IT" sz="1600" dirty="0">
                <a:solidFill>
                  <a:srgbClr val="FF0000"/>
                </a:solidFill>
              </a:rPr>
              <a:t> (</a:t>
            </a:r>
            <a:r>
              <a:rPr lang="it-IT" sz="1600" dirty="0" err="1">
                <a:solidFill>
                  <a:srgbClr val="FF0000"/>
                </a:solidFill>
              </a:rPr>
              <a:t>missing</a:t>
            </a:r>
            <a:r>
              <a:rPr lang="it-IT" sz="1600" dirty="0">
                <a:solidFill>
                  <a:srgbClr val="FF0000"/>
                </a:solidFill>
              </a:rPr>
              <a:t> </a:t>
            </a:r>
            <a:r>
              <a:rPr lang="it-IT" sz="1600" dirty="0" err="1">
                <a:solidFill>
                  <a:srgbClr val="FF0000"/>
                </a:solidFill>
              </a:rPr>
              <a:t>key</a:t>
            </a:r>
            <a:r>
              <a:rPr lang="it-IT" sz="1600" dirty="0">
                <a:solidFill>
                  <a:srgbClr val="FF0000"/>
                </a:solidFill>
              </a:rPr>
              <a:t>, </a:t>
            </a:r>
            <a:r>
              <a:rPr lang="it-IT" sz="1600" dirty="0" err="1">
                <a:solidFill>
                  <a:srgbClr val="FF0000"/>
                </a:solidFill>
              </a:rPr>
              <a:t>broken</a:t>
            </a:r>
            <a:r>
              <a:rPr lang="it-IT" sz="1600" dirty="0">
                <a:solidFill>
                  <a:srgbClr val="FF0000"/>
                </a:solidFill>
              </a:rPr>
              <a:t> </a:t>
            </a:r>
            <a:r>
              <a:rPr lang="it-IT" sz="1600" dirty="0" err="1">
                <a:solidFill>
                  <a:srgbClr val="FF0000"/>
                </a:solidFill>
              </a:rPr>
              <a:t>glass</a:t>
            </a:r>
            <a:r>
              <a:rPr lang="it-IT" sz="1600" dirty="0">
                <a:solidFill>
                  <a:srgbClr val="FF0000"/>
                </a:solidFill>
              </a:rPr>
              <a:t> … etc.), take a note in </a:t>
            </a:r>
            <a:r>
              <a:rPr lang="it-IT" sz="1600" dirty="0" err="1">
                <a:solidFill>
                  <a:srgbClr val="FF0000"/>
                </a:solidFill>
              </a:rPr>
              <a:t>your</a:t>
            </a:r>
            <a:r>
              <a:rPr lang="it-IT" sz="1600" dirty="0">
                <a:solidFill>
                  <a:srgbClr val="FF0000"/>
                </a:solidFill>
              </a:rPr>
              <a:t> e-log and </a:t>
            </a:r>
            <a:r>
              <a:rPr lang="it-IT" sz="1600" dirty="0" err="1">
                <a:solidFill>
                  <a:srgbClr val="FF0000"/>
                </a:solidFill>
              </a:rPr>
              <a:t>inform</a:t>
            </a:r>
            <a:r>
              <a:rPr lang="it-IT" sz="1600" dirty="0">
                <a:solidFill>
                  <a:srgbClr val="FF0000"/>
                </a:solidFill>
              </a:rPr>
              <a:t> Davide </a:t>
            </a:r>
            <a:r>
              <a:rPr lang="it-IT" sz="1600" dirty="0" err="1">
                <a:solidFill>
                  <a:srgbClr val="FF0000"/>
                </a:solidFill>
              </a:rPr>
              <a:t>Pagnani</a:t>
            </a:r>
            <a:r>
              <a:rPr lang="it-IT" sz="1600" dirty="0">
                <a:solidFill>
                  <a:srgbClr val="FF0000"/>
                </a:solidFill>
              </a:rPr>
              <a:t> (164813) or </a:t>
            </a:r>
            <a:r>
              <a:rPr lang="it-IT" sz="1600" dirty="0" err="1">
                <a:solidFill>
                  <a:srgbClr val="FF0000"/>
                </a:solidFill>
              </a:rPr>
              <a:t>Niels</a:t>
            </a:r>
            <a:r>
              <a:rPr lang="it-IT" sz="1600" dirty="0">
                <a:solidFill>
                  <a:srgbClr val="FF0000"/>
                </a:solidFill>
              </a:rPr>
              <a:t> Dupont (165186). (Call </a:t>
            </a:r>
            <a:r>
              <a:rPr lang="it-IT" sz="1600" dirty="0" err="1">
                <a:solidFill>
                  <a:srgbClr val="FF0000"/>
                </a:solidFill>
              </a:rPr>
              <a:t>only</a:t>
            </a:r>
            <a:r>
              <a:rPr lang="it-IT" sz="1600" dirty="0">
                <a:solidFill>
                  <a:srgbClr val="FF0000"/>
                </a:solidFill>
              </a:rPr>
              <a:t> </a:t>
            </a:r>
            <a:r>
              <a:rPr lang="it-IT" sz="1600" dirty="0" err="1">
                <a:solidFill>
                  <a:srgbClr val="FF0000"/>
                </a:solidFill>
              </a:rPr>
              <a:t>during</a:t>
            </a:r>
            <a:r>
              <a:rPr lang="it-IT" sz="1600" dirty="0">
                <a:solidFill>
                  <a:srgbClr val="FF0000"/>
                </a:solidFill>
              </a:rPr>
              <a:t> </a:t>
            </a:r>
            <a:r>
              <a:rPr lang="it-IT" sz="1600" dirty="0" err="1">
                <a:solidFill>
                  <a:srgbClr val="FF0000"/>
                </a:solidFill>
              </a:rPr>
              <a:t>working</a:t>
            </a:r>
            <a:r>
              <a:rPr lang="it-IT" sz="1600" dirty="0">
                <a:solidFill>
                  <a:srgbClr val="FF0000"/>
                </a:solidFill>
              </a:rPr>
              <a:t> hours)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0"/>
            <a:ext cx="6381328" cy="1143000"/>
          </a:xfrm>
        </p:spPr>
        <p:txBody>
          <a:bodyPr/>
          <a:lstStyle/>
          <a:p>
            <a:pPr algn="ctr"/>
            <a:r>
              <a:rPr lang="en-US" sz="3600" b="1" dirty="0"/>
              <a:t>SI1-</a:t>
            </a:r>
            <a:r>
              <a:rPr lang="hu-HU" sz="3600" b="1" dirty="0"/>
              <a:t>5</a:t>
            </a:r>
            <a:r>
              <a:rPr lang="en-US" sz="3600" b="1" dirty="0"/>
              <a:t> at PM54 – dosimeter readers checks</a:t>
            </a:r>
            <a:endParaRPr lang="en-US" sz="2800" b="1" dirty="0"/>
          </a:p>
        </p:txBody>
      </p:sp>
      <p:sp>
        <p:nvSpPr>
          <p:cNvPr id="3" name="Slide Number Placeholder 2"/>
          <p:cNvSpPr>
            <a:spLocks noGrp="1"/>
          </p:cNvSpPr>
          <p:nvPr>
            <p:ph type="sldNum" sz="quarter" idx="12"/>
          </p:nvPr>
        </p:nvSpPr>
        <p:spPr/>
        <p:txBody>
          <a:bodyPr/>
          <a:lstStyle/>
          <a:p>
            <a:pPr>
              <a:defRPr/>
            </a:pPr>
            <a:fld id="{65212040-2619-4F50-91F4-462790CB4D54}" type="slidenum">
              <a:rPr lang="en-US" smtClean="0"/>
              <a:pPr>
                <a:defRPr/>
              </a:pPr>
              <a:t>16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568" y="1268113"/>
            <a:ext cx="3200000" cy="1800000"/>
          </a:xfrm>
          <a:prstGeom prst="rect">
            <a:avLst/>
          </a:prstGeom>
        </p:spPr>
      </p:pic>
      <p:sp>
        <p:nvSpPr>
          <p:cNvPr id="7" name="Szövegdoboz 6"/>
          <p:cNvSpPr txBox="1">
            <a:spLocks noChangeArrowheads="1"/>
          </p:cNvSpPr>
          <p:nvPr/>
        </p:nvSpPr>
        <p:spPr bwMode="auto">
          <a:xfrm>
            <a:off x="683568" y="1268113"/>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3568" y="3141168"/>
            <a:ext cx="3200000" cy="180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44008" y="1259112"/>
            <a:ext cx="3200000" cy="180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44008" y="3141168"/>
            <a:ext cx="3200000" cy="1800000"/>
          </a:xfrm>
          <a:prstGeom prst="rect">
            <a:avLst/>
          </a:prstGeom>
        </p:spPr>
      </p:pic>
      <p:sp>
        <p:nvSpPr>
          <p:cNvPr id="11" name="Text Box 3"/>
          <p:cNvSpPr txBox="1">
            <a:spLocks noChangeArrowheads="1"/>
          </p:cNvSpPr>
          <p:nvPr/>
        </p:nvSpPr>
        <p:spPr bwMode="auto">
          <a:xfrm>
            <a:off x="683568" y="4941168"/>
            <a:ext cx="756084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Before to go to the USC55, check that the three dosimeter readers close to the PM54 access devices are ON. </a:t>
            </a:r>
            <a:br>
              <a:rPr lang="en-US" sz="1600" dirty="0">
                <a:solidFill>
                  <a:srgbClr val="000000"/>
                </a:solidFill>
              </a:rPr>
            </a:br>
            <a:r>
              <a:rPr lang="en-US" sz="1600" dirty="0">
                <a:solidFill>
                  <a:srgbClr val="000000"/>
                </a:solidFill>
              </a:rPr>
              <a:t>There are three dosimeter readers:</a:t>
            </a:r>
          </a:p>
          <a:p>
            <a:pPr marL="446088" indent="-271463" eaLnBrk="1" hangingPunct="1">
              <a:buFont typeface="+mj-lt"/>
              <a:buAutoNum type="arabicPeriod"/>
            </a:pPr>
            <a:r>
              <a:rPr lang="en-US" sz="1600" dirty="0">
                <a:solidFill>
                  <a:srgbClr val="000000"/>
                </a:solidFill>
              </a:rPr>
              <a:t>At the single door</a:t>
            </a:r>
          </a:p>
          <a:p>
            <a:pPr marL="446088" indent="-271463" eaLnBrk="1" hangingPunct="1">
              <a:buFont typeface="+mj-lt"/>
              <a:buAutoNum type="arabicPeriod"/>
            </a:pPr>
            <a:r>
              <a:rPr lang="en-US" sz="1600" dirty="0">
                <a:solidFill>
                  <a:srgbClr val="000000"/>
                </a:solidFill>
              </a:rPr>
              <a:t>2 at the double door</a:t>
            </a:r>
          </a:p>
          <a:p>
            <a:pPr eaLnBrk="1" hangingPunct="1"/>
            <a:r>
              <a:rPr lang="en-US" sz="1600" dirty="0">
                <a:solidFill>
                  <a:srgbClr val="000000"/>
                </a:solidFill>
              </a:rPr>
              <a:t>If you have a personal dosimeter, read it with both readers.</a:t>
            </a:r>
            <a:br>
              <a:rPr lang="en-US" sz="1600" dirty="0">
                <a:solidFill>
                  <a:srgbClr val="000000"/>
                </a:solidFill>
              </a:rPr>
            </a:br>
            <a:r>
              <a:rPr lang="en-US" sz="1600" dirty="0">
                <a:solidFill>
                  <a:srgbClr val="FF0000"/>
                </a:solidFill>
              </a:rPr>
              <a:t>If you find any abnormalities, report it in your e-log</a:t>
            </a:r>
          </a:p>
        </p:txBody>
      </p:sp>
      <p:sp>
        <p:nvSpPr>
          <p:cNvPr id="12" name="Szövegdoboz 6"/>
          <p:cNvSpPr txBox="1">
            <a:spLocks noChangeArrowheads="1"/>
          </p:cNvSpPr>
          <p:nvPr/>
        </p:nvSpPr>
        <p:spPr bwMode="auto">
          <a:xfrm>
            <a:off x="683568" y="3131320"/>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cxnSp>
        <p:nvCxnSpPr>
          <p:cNvPr id="13" name="Egyenes összekötő nyíllal 11"/>
          <p:cNvCxnSpPr/>
          <p:nvPr/>
        </p:nvCxnSpPr>
        <p:spPr>
          <a:xfrm flipH="1">
            <a:off x="1331640" y="4572327"/>
            <a:ext cx="504056" cy="6276"/>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59832" y="2051200"/>
            <a:ext cx="720080" cy="57606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084168" y="3780239"/>
            <a:ext cx="720080" cy="57606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zövegdoboz 6"/>
          <p:cNvSpPr txBox="1">
            <a:spLocks noChangeArrowheads="1"/>
          </p:cNvSpPr>
          <p:nvPr/>
        </p:nvSpPr>
        <p:spPr bwMode="auto">
          <a:xfrm>
            <a:off x="4644008" y="1268113"/>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8" name="Szövegdoboz 6"/>
          <p:cNvSpPr txBox="1">
            <a:spLocks noChangeArrowheads="1"/>
          </p:cNvSpPr>
          <p:nvPr/>
        </p:nvSpPr>
        <p:spPr bwMode="auto">
          <a:xfrm>
            <a:off x="4644008" y="3141168"/>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pic>
        <p:nvPicPr>
          <p:cNvPr id="19" name="Kép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7524750" y="51530"/>
            <a:ext cx="1568448" cy="113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702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0"/>
            <a:ext cx="6309320" cy="1143000"/>
          </a:xfrm>
        </p:spPr>
        <p:txBody>
          <a:bodyPr/>
          <a:lstStyle/>
          <a:p>
            <a:pPr algn="ctr"/>
            <a:r>
              <a:rPr lang="en-US" sz="3600" b="1" dirty="0"/>
              <a:t>SI1-</a:t>
            </a:r>
            <a:r>
              <a:rPr lang="hu-HU" sz="3600" b="1" dirty="0"/>
              <a:t>5</a:t>
            </a:r>
            <a:r>
              <a:rPr lang="en-US" sz="3600" b="1" dirty="0"/>
              <a:t> at PM54 – info screens check</a:t>
            </a:r>
          </a:p>
        </p:txBody>
      </p:sp>
      <p:sp>
        <p:nvSpPr>
          <p:cNvPr id="3" name="Slide Number Placeholder 2"/>
          <p:cNvSpPr>
            <a:spLocks noGrp="1"/>
          </p:cNvSpPr>
          <p:nvPr>
            <p:ph type="sldNum" sz="quarter" idx="12"/>
          </p:nvPr>
        </p:nvSpPr>
        <p:spPr/>
        <p:txBody>
          <a:bodyPr/>
          <a:lstStyle/>
          <a:p>
            <a:pPr>
              <a:defRPr/>
            </a:pPr>
            <a:fld id="{65212040-2619-4F50-91F4-462790CB4D54}" type="slidenum">
              <a:rPr lang="en-US" smtClean="0"/>
              <a:pPr>
                <a:defRPr/>
              </a:pPr>
              <a:t>17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7" y="1412776"/>
            <a:ext cx="4992553" cy="28083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431984" y="2560904"/>
            <a:ext cx="5248583" cy="2952328"/>
          </a:xfrm>
          <a:prstGeom prst="rect">
            <a:avLst/>
          </a:prstGeom>
        </p:spPr>
      </p:pic>
      <p:sp>
        <p:nvSpPr>
          <p:cNvPr id="11" name="Text Box 3"/>
          <p:cNvSpPr txBox="1">
            <a:spLocks noChangeArrowheads="1"/>
          </p:cNvSpPr>
          <p:nvPr/>
        </p:nvSpPr>
        <p:spPr bwMode="auto">
          <a:xfrm>
            <a:off x="179512" y="4357925"/>
            <a:ext cx="504056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Before to go to the USC55, check the 3 screens </a:t>
            </a:r>
          </a:p>
          <a:p>
            <a:pPr marL="171450" indent="-171450" eaLnBrk="1" hangingPunct="1">
              <a:buFontTx/>
              <a:buChar char="-"/>
            </a:pPr>
            <a:r>
              <a:rPr lang="en-US" sz="1600" dirty="0">
                <a:solidFill>
                  <a:srgbClr val="000000"/>
                </a:solidFill>
              </a:rPr>
              <a:t>visitor counter close to the PM54 MAD door</a:t>
            </a:r>
          </a:p>
          <a:p>
            <a:pPr marL="171450" indent="-171450" eaLnBrk="1" hangingPunct="1">
              <a:buFontTx/>
              <a:buChar char="-"/>
            </a:pPr>
            <a:r>
              <a:rPr lang="en-US" sz="1600" dirty="0">
                <a:solidFill>
                  <a:srgbClr val="000000"/>
                </a:solidFill>
              </a:rPr>
              <a:t>simple alert message (SAM) on top of the PAD,</a:t>
            </a:r>
          </a:p>
          <a:p>
            <a:pPr marL="171450" indent="-171450" eaLnBrk="1" hangingPunct="1">
              <a:buFontTx/>
              <a:buChar char="-"/>
            </a:pPr>
            <a:r>
              <a:rPr lang="en-US" sz="1600" dirty="0">
                <a:solidFill>
                  <a:srgbClr val="000000"/>
                </a:solidFill>
              </a:rPr>
              <a:t>IMPACT list (on top of the dosimeter reader)</a:t>
            </a:r>
          </a:p>
          <a:p>
            <a:pPr eaLnBrk="1" hangingPunct="1"/>
            <a:r>
              <a:rPr lang="en-US" sz="1600" dirty="0">
                <a:solidFill>
                  <a:srgbClr val="000000"/>
                </a:solidFill>
              </a:rPr>
              <a:t>Check that the screens are switched on and show the information (visitor counter webpage, IMPACT list, Point 5 </a:t>
            </a:r>
            <a:r>
              <a:rPr lang="en-US" sz="1600" dirty="0" err="1">
                <a:solidFill>
                  <a:srgbClr val="000000"/>
                </a:solidFill>
              </a:rPr>
              <a:t>infor</a:t>
            </a:r>
            <a:r>
              <a:rPr lang="en-US" sz="1600" dirty="0">
                <a:solidFill>
                  <a:srgbClr val="000000"/>
                </a:solidFill>
              </a:rPr>
              <a:t>).</a:t>
            </a:r>
          </a:p>
          <a:p>
            <a:pPr eaLnBrk="1" hangingPunct="1"/>
            <a:r>
              <a:rPr lang="en-US" sz="1600" dirty="0">
                <a:solidFill>
                  <a:srgbClr val="FF0000"/>
                </a:solidFill>
              </a:rPr>
              <a:t>If you find any abnormalities inform Zoltan </a:t>
            </a:r>
            <a:r>
              <a:rPr lang="en-US" sz="1600" dirty="0" err="1">
                <a:solidFill>
                  <a:srgbClr val="FF0000"/>
                </a:solidFill>
              </a:rPr>
              <a:t>Szillasi</a:t>
            </a:r>
            <a:r>
              <a:rPr lang="en-US" sz="1600" dirty="0">
                <a:solidFill>
                  <a:srgbClr val="FF0000"/>
                </a:solidFill>
              </a:rPr>
              <a:t> or 165000, via e-mail and report it in your e-log </a:t>
            </a:r>
          </a:p>
        </p:txBody>
      </p:sp>
      <p:cxnSp>
        <p:nvCxnSpPr>
          <p:cNvPr id="13" name="Egyenes összekötő nyíllal 11"/>
          <p:cNvCxnSpPr/>
          <p:nvPr/>
        </p:nvCxnSpPr>
        <p:spPr>
          <a:xfrm flipH="1" flipV="1">
            <a:off x="1187624" y="2348880"/>
            <a:ext cx="504056" cy="1368152"/>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300192" y="2276872"/>
            <a:ext cx="1224136" cy="93610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Kép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7524750" y="51530"/>
            <a:ext cx="1568448" cy="113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Egyenes összekötő nyíllal 11"/>
          <p:cNvCxnSpPr/>
          <p:nvPr/>
        </p:nvCxnSpPr>
        <p:spPr>
          <a:xfrm flipH="1" flipV="1">
            <a:off x="1691680" y="2348880"/>
            <a:ext cx="576064" cy="1512168"/>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621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ím 5"/>
          <p:cNvSpPr>
            <a:spLocks noGrp="1"/>
          </p:cNvSpPr>
          <p:nvPr>
            <p:ph type="title"/>
          </p:nvPr>
        </p:nvSpPr>
        <p:spPr>
          <a:xfrm>
            <a:off x="714375" y="2665413"/>
            <a:ext cx="7772400" cy="1362075"/>
          </a:xfrm>
        </p:spPr>
        <p:txBody>
          <a:bodyPr/>
          <a:lstStyle/>
          <a:p>
            <a:pPr>
              <a:defRPr/>
            </a:pPr>
            <a:r>
              <a:rPr lang="en-US" dirty="0"/>
              <a:t>Safety Tour in the USC55</a:t>
            </a:r>
          </a:p>
        </p:txBody>
      </p:sp>
      <p:sp>
        <p:nvSpPr>
          <p:cNvPr id="14340"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C4B272-7DFE-4420-A7F8-C275572BA72E}" type="slidenum">
              <a:rPr lang="en-US" smtClean="0"/>
              <a:pPr eaLnBrk="1" hangingPunct="1"/>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0"/>
            <a:ext cx="6618288" cy="1143000"/>
          </a:xfrm>
        </p:spPr>
        <p:txBody>
          <a:bodyPr/>
          <a:lstStyle/>
          <a:p>
            <a:pPr algn="ctr" eaLnBrk="1" hangingPunct="1"/>
            <a:r>
              <a:rPr lang="en-US" sz="3600" b="1" dirty="0"/>
              <a:t>Orientation Underground</a:t>
            </a:r>
          </a:p>
        </p:txBody>
      </p:sp>
      <p:grpSp>
        <p:nvGrpSpPr>
          <p:cNvPr id="2" name="Csoportba foglalás 1"/>
          <p:cNvGrpSpPr>
            <a:grpSpLocks noChangeAspect="1"/>
          </p:cNvGrpSpPr>
          <p:nvPr/>
        </p:nvGrpSpPr>
        <p:grpSpPr>
          <a:xfrm>
            <a:off x="1583667" y="764704"/>
            <a:ext cx="6303205" cy="3960440"/>
            <a:chOff x="320675" y="1066800"/>
            <a:chExt cx="8486775" cy="5332413"/>
          </a:xfrm>
        </p:grpSpPr>
        <p:pic>
          <p:nvPicPr>
            <p:cNvPr id="15363" name="Picture 3" descr="CM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675" y="1066800"/>
              <a:ext cx="8486775" cy="533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4800601" y="2286000"/>
              <a:ext cx="1568844" cy="45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t>UXC 55</a:t>
              </a:r>
            </a:p>
          </p:txBody>
        </p:sp>
        <p:sp>
          <p:nvSpPr>
            <p:cNvPr id="15365" name="Text Box 5"/>
            <p:cNvSpPr txBox="1">
              <a:spLocks noChangeArrowheads="1"/>
            </p:cNvSpPr>
            <p:nvPr/>
          </p:nvSpPr>
          <p:spPr bwMode="auto">
            <a:xfrm>
              <a:off x="4648200" y="4724399"/>
              <a:ext cx="1602734" cy="45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t>USC 55</a:t>
              </a:r>
            </a:p>
          </p:txBody>
        </p:sp>
        <p:sp>
          <p:nvSpPr>
            <p:cNvPr id="15366" name="Text Box 7"/>
            <p:cNvSpPr txBox="1">
              <a:spLocks noChangeArrowheads="1"/>
            </p:cNvSpPr>
            <p:nvPr/>
          </p:nvSpPr>
          <p:spPr bwMode="auto">
            <a:xfrm>
              <a:off x="4114800" y="4724399"/>
              <a:ext cx="411164" cy="455834"/>
            </a:xfrm>
            <a:prstGeom prst="rect">
              <a:avLst/>
            </a:prstGeom>
            <a:solidFill>
              <a:schemeClr val="bg1"/>
            </a:solidFill>
            <a:ln w="9525">
              <a:solidFill>
                <a:schemeClr val="tx1"/>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b="1"/>
                <a:t>PM54 Lift</a:t>
              </a:r>
            </a:p>
          </p:txBody>
        </p:sp>
        <p:sp>
          <p:nvSpPr>
            <p:cNvPr id="15367" name="Text Box 8"/>
            <p:cNvSpPr txBox="1">
              <a:spLocks noChangeArrowheads="1"/>
            </p:cNvSpPr>
            <p:nvPr/>
          </p:nvSpPr>
          <p:spPr bwMode="auto">
            <a:xfrm>
              <a:off x="4403724" y="1712912"/>
              <a:ext cx="2825670" cy="45583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Experimental Cavern</a:t>
              </a:r>
            </a:p>
          </p:txBody>
        </p:sp>
        <p:sp>
          <p:nvSpPr>
            <p:cNvPr id="15368" name="Text Box 9"/>
            <p:cNvSpPr txBox="1">
              <a:spLocks noChangeArrowheads="1"/>
            </p:cNvSpPr>
            <p:nvPr/>
          </p:nvSpPr>
          <p:spPr bwMode="auto">
            <a:xfrm>
              <a:off x="1219200" y="4495800"/>
              <a:ext cx="2135008" cy="45583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Service Cavern</a:t>
              </a:r>
            </a:p>
          </p:txBody>
        </p:sp>
      </p:grpSp>
      <p:sp>
        <p:nvSpPr>
          <p:cNvPr id="15369" name="Dia számának helye 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CAB37E-6851-4B98-8F20-B35025C7D454}" type="slidenum">
              <a:rPr lang="en-US" smtClean="0"/>
              <a:pPr eaLnBrk="1" hangingPunct="1"/>
              <a:t>19</a:t>
            </a:fld>
            <a:endParaRPr lang="en-US"/>
          </a:p>
        </p:txBody>
      </p:sp>
      <p:graphicFrame>
        <p:nvGraphicFramePr>
          <p:cNvPr id="4" name="Táblázat 3"/>
          <p:cNvGraphicFramePr>
            <a:graphicFrameLocks noGrp="1"/>
          </p:cNvGraphicFramePr>
          <p:nvPr>
            <p:extLst>
              <p:ext uri="{D42A27DB-BD31-4B8C-83A1-F6EECF244321}">
                <p14:modId xmlns:p14="http://schemas.microsoft.com/office/powerpoint/2010/main" val="364555069"/>
              </p:ext>
            </p:extLst>
          </p:nvPr>
        </p:nvGraphicFramePr>
        <p:xfrm>
          <a:off x="233772" y="4509120"/>
          <a:ext cx="8676456" cy="2194560"/>
        </p:xfrm>
        <a:graphic>
          <a:graphicData uri="http://schemas.openxmlformats.org/drawingml/2006/table">
            <a:tbl>
              <a:tblPr bandRow="1">
                <a:tableStyleId>{2D5ABB26-0587-4C30-8999-92F81FD0307C}</a:tableStyleId>
              </a:tblPr>
              <a:tblGrid>
                <a:gridCol w="1241884">
                  <a:extLst>
                    <a:ext uri="{9D8B030D-6E8A-4147-A177-3AD203B41FA5}">
                      <a16:colId xmlns:a16="http://schemas.microsoft.com/office/drawing/2014/main" val="20000"/>
                    </a:ext>
                  </a:extLst>
                </a:gridCol>
                <a:gridCol w="7434572">
                  <a:extLst>
                    <a:ext uri="{9D8B030D-6E8A-4147-A177-3AD203B41FA5}">
                      <a16:colId xmlns:a16="http://schemas.microsoft.com/office/drawing/2014/main" val="20001"/>
                    </a:ext>
                  </a:extLst>
                </a:gridCol>
              </a:tblGrid>
              <a:tr h="648072">
                <a:tc>
                  <a:txBody>
                    <a:bodyPr/>
                    <a:lstStyle/>
                    <a:p>
                      <a:r>
                        <a:rPr lang="en-US" sz="1800" dirty="0"/>
                        <a:t>Level</a:t>
                      </a:r>
                      <a:r>
                        <a:rPr lang="fr-FR" sz="1800" dirty="0"/>
                        <a:t> -1:</a:t>
                      </a:r>
                      <a:endParaRPr lang="hu-HU" sz="1800" dirty="0"/>
                    </a:p>
                  </a:txBody>
                  <a:tcPr/>
                </a:tc>
                <a:tc>
                  <a:txBody>
                    <a:bodyPr/>
                    <a:lstStyle/>
                    <a:p>
                      <a:pPr>
                        <a:defRPr/>
                      </a:pPr>
                      <a:r>
                        <a:rPr lang="fr-FR" sz="1800" dirty="0"/>
                        <a:t>Access to the S2 rack area, underground control room, magnet area</a:t>
                      </a:r>
                      <a:r>
                        <a:rPr lang="hu-HU" sz="1800" dirty="0"/>
                        <a:t>,</a:t>
                      </a:r>
                      <a:r>
                        <a:rPr lang="hu-HU" sz="1800" baseline="0" dirty="0"/>
                        <a:t> </a:t>
                      </a:r>
                      <a:r>
                        <a:rPr lang="fr-FR" sz="1800" dirty="0"/>
                        <a:t>S4 rack area</a:t>
                      </a:r>
                    </a:p>
                    <a:p>
                      <a:pPr>
                        <a:defRPr/>
                      </a:pPr>
                      <a:r>
                        <a:rPr lang="fr-FR" sz="1800" dirty="0"/>
                        <a:t>No direct </a:t>
                      </a:r>
                      <a:r>
                        <a:rPr lang="en-US" sz="1800" dirty="0"/>
                        <a:t>access</a:t>
                      </a:r>
                      <a:r>
                        <a:rPr lang="fr-FR" sz="1800" dirty="0"/>
                        <a:t> to the UXC55 cavern</a:t>
                      </a:r>
                    </a:p>
                  </a:txBody>
                  <a:tcPr/>
                </a:tc>
                <a:extLst>
                  <a:ext uri="{0D108BD9-81ED-4DB2-BD59-A6C34878D82A}">
                    <a16:rowId xmlns:a16="http://schemas.microsoft.com/office/drawing/2014/main" val="10000"/>
                  </a:ext>
                </a:extLst>
              </a:tr>
              <a:tr h="510167">
                <a:tc>
                  <a:txBody>
                    <a:bodyPr/>
                    <a:lstStyle/>
                    <a:p>
                      <a:r>
                        <a:rPr lang="fr-FR" sz="1800" dirty="0"/>
                        <a:t>Level</a:t>
                      </a:r>
                      <a:r>
                        <a:rPr lang="hu-HU" sz="1800" dirty="0"/>
                        <a:t> </a:t>
                      </a:r>
                      <a:r>
                        <a:rPr lang="fr-FR" sz="1800" dirty="0"/>
                        <a:t>-2:</a:t>
                      </a:r>
                      <a:endParaRPr lang="hu-HU" sz="1800" dirty="0"/>
                    </a:p>
                  </a:txBody>
                  <a:tcPr/>
                </a:tc>
                <a:tc>
                  <a:txBody>
                    <a:bodyPr/>
                    <a:lstStyle/>
                    <a:p>
                      <a:pPr>
                        <a:defRPr/>
                      </a:pPr>
                      <a:r>
                        <a:rPr lang="fr-FR" sz="1800" dirty="0"/>
                        <a:t>Access to the S1 rack area, </a:t>
                      </a:r>
                      <a:r>
                        <a:rPr lang="hu-HU" sz="1800" dirty="0"/>
                        <a:t>EN</a:t>
                      </a:r>
                      <a:r>
                        <a:rPr lang="fr-FR" sz="1800" dirty="0"/>
                        <a:t>-CV room, </a:t>
                      </a:r>
                      <a:r>
                        <a:rPr lang="fr-FR" sz="1800" dirty="0" err="1"/>
                        <a:t>Gas</a:t>
                      </a:r>
                      <a:r>
                        <a:rPr lang="fr-FR" sz="1800" dirty="0"/>
                        <a:t> Room </a:t>
                      </a:r>
                    </a:p>
                    <a:p>
                      <a:pPr>
                        <a:defRPr/>
                      </a:pPr>
                      <a:r>
                        <a:rPr lang="fr-FR" sz="1800" dirty="0"/>
                        <a:t>Access to</a:t>
                      </a:r>
                      <a:r>
                        <a:rPr lang="hu-HU" sz="1800" baseline="0" dirty="0"/>
                        <a:t> </a:t>
                      </a:r>
                      <a:r>
                        <a:rPr lang="hu-HU" sz="1800" baseline="0" dirty="0" err="1"/>
                        <a:t>beam</a:t>
                      </a:r>
                      <a:r>
                        <a:rPr lang="hu-HU" sz="1800" baseline="0" dirty="0"/>
                        <a:t> </a:t>
                      </a:r>
                      <a:r>
                        <a:rPr lang="hu-HU" sz="1800" baseline="0" dirty="0" err="1"/>
                        <a:t>pipe</a:t>
                      </a:r>
                      <a:r>
                        <a:rPr lang="hu-HU" sz="1800" baseline="0" dirty="0"/>
                        <a:t> </a:t>
                      </a:r>
                      <a:r>
                        <a:rPr lang="hu-HU" sz="1800" baseline="0" dirty="0" err="1"/>
                        <a:t>level</a:t>
                      </a:r>
                      <a:r>
                        <a:rPr lang="fr-FR" sz="1800" dirty="0"/>
                        <a:t> of UXC55 cavern (Balcony X3 near</a:t>
                      </a:r>
                      <a:r>
                        <a:rPr lang="hu-HU" sz="1800" dirty="0"/>
                        <a:t>, </a:t>
                      </a:r>
                      <a:r>
                        <a:rPr lang="hu-HU" sz="1800" dirty="0" err="1"/>
                        <a:t>visitor</a:t>
                      </a:r>
                      <a:r>
                        <a:rPr lang="hu-HU" sz="1800" dirty="0"/>
                        <a:t> platform</a:t>
                      </a:r>
                      <a:r>
                        <a:rPr lang="fr-FR" sz="1800" dirty="0"/>
                        <a:t>)</a:t>
                      </a:r>
                    </a:p>
                  </a:txBody>
                  <a:tcPr/>
                </a:tc>
                <a:extLst>
                  <a:ext uri="{0D108BD9-81ED-4DB2-BD59-A6C34878D82A}">
                    <a16:rowId xmlns:a16="http://schemas.microsoft.com/office/drawing/2014/main" val="10001"/>
                  </a:ext>
                </a:extLst>
              </a:tr>
              <a:tr h="291088">
                <a:tc>
                  <a:txBody>
                    <a:bodyPr/>
                    <a:lstStyle/>
                    <a:p>
                      <a:r>
                        <a:rPr lang="fr-FR" sz="1800" dirty="0"/>
                        <a:t>Level</a:t>
                      </a:r>
                      <a:r>
                        <a:rPr lang="hu-HU" sz="1800" dirty="0"/>
                        <a:t> </a:t>
                      </a:r>
                      <a:r>
                        <a:rPr lang="fr-FR" sz="1800" dirty="0"/>
                        <a:t>-3:</a:t>
                      </a:r>
                      <a:endParaRPr lang="hu-HU"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t>Access to the US54 (Buffer zone)</a:t>
                      </a:r>
                      <a:r>
                        <a:rPr lang="fr-FR" sz="1800" baseline="0" dirty="0"/>
                        <a:t> and </a:t>
                      </a:r>
                      <a:r>
                        <a:rPr lang="hu-HU" sz="1800" dirty="0"/>
                        <a:t>UXC</a:t>
                      </a:r>
                      <a:r>
                        <a:rPr lang="de-DE" sz="1800" dirty="0"/>
                        <a:t>55</a:t>
                      </a:r>
                      <a:r>
                        <a:rPr lang="hu-HU" sz="1800" dirty="0"/>
                        <a:t> </a:t>
                      </a:r>
                      <a:r>
                        <a:rPr lang="fr-FR" sz="1800" dirty="0" err="1"/>
                        <a:t>cavern</a:t>
                      </a:r>
                      <a:r>
                        <a:rPr lang="fr-FR" sz="1800" dirty="0"/>
                        <a:t> (X1 </a:t>
                      </a:r>
                      <a:r>
                        <a:rPr lang="fr-FR" sz="1800" dirty="0" err="1"/>
                        <a:t>near</a:t>
                      </a:r>
                      <a:r>
                        <a:rPr lang="fr-FR" sz="1800" dirty="0"/>
                        <a:t>)</a:t>
                      </a:r>
                      <a:endParaRPr lang="hu-HU" sz="18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ím 5"/>
          <p:cNvSpPr>
            <a:spLocks noGrp="1"/>
          </p:cNvSpPr>
          <p:nvPr>
            <p:ph type="title"/>
          </p:nvPr>
        </p:nvSpPr>
        <p:spPr/>
        <p:txBody>
          <a:bodyPr/>
          <a:lstStyle/>
          <a:p>
            <a:pPr algn="ctr"/>
            <a:r>
              <a:rPr lang="en-US" sz="3600" b="1" dirty="0"/>
              <a:t>Electronic document</a:t>
            </a:r>
          </a:p>
        </p:txBody>
      </p:sp>
      <p:sp>
        <p:nvSpPr>
          <p:cNvPr id="4099" name="Tartalom helye 7"/>
          <p:cNvSpPr>
            <a:spLocks noGrp="1"/>
          </p:cNvSpPr>
          <p:nvPr>
            <p:ph idx="1"/>
          </p:nvPr>
        </p:nvSpPr>
        <p:spPr>
          <a:xfrm>
            <a:off x="457200" y="1600200"/>
            <a:ext cx="7738016" cy="1698927"/>
          </a:xfrm>
        </p:spPr>
        <p:txBody>
          <a:bodyPr wrap="none">
            <a:spAutoFit/>
          </a:bodyPr>
          <a:lstStyle/>
          <a:p>
            <a:pPr algn="ctr">
              <a:buFontTx/>
              <a:buNone/>
            </a:pPr>
            <a:r>
              <a:rPr lang="hu-HU" sz="1800" dirty="0" err="1"/>
              <a:t>This</a:t>
            </a:r>
            <a:r>
              <a:rPr lang="hu-HU" sz="1800" dirty="0"/>
              <a:t> </a:t>
            </a:r>
            <a:r>
              <a:rPr lang="hu-HU" sz="1800" dirty="0" err="1"/>
              <a:t>document</a:t>
            </a:r>
            <a:r>
              <a:rPr lang="hu-HU" sz="1800" dirty="0"/>
              <a:t> </a:t>
            </a:r>
            <a:r>
              <a:rPr lang="hu-HU" sz="1800" dirty="0" err="1"/>
              <a:t>can</a:t>
            </a:r>
            <a:r>
              <a:rPr lang="hu-HU" sz="1800" dirty="0"/>
              <a:t> be </a:t>
            </a:r>
            <a:r>
              <a:rPr lang="hu-HU" sz="1800" dirty="0" err="1"/>
              <a:t>found</a:t>
            </a:r>
            <a:r>
              <a:rPr lang="hu-HU" sz="1800" dirty="0"/>
              <a:t> here:</a:t>
            </a:r>
          </a:p>
          <a:p>
            <a:pPr algn="ctr">
              <a:buFontTx/>
              <a:buNone/>
            </a:pPr>
            <a:r>
              <a:rPr lang="en-US" sz="1800" dirty="0">
                <a:hlinkClick r:id="rId3"/>
              </a:rPr>
              <a:t>https://twiki.cern.ch/twiki/bin/viewauth/CMS/OnlineWBSLIMOSInstructions</a:t>
            </a:r>
            <a:endParaRPr lang="en-US" sz="1800" dirty="0"/>
          </a:p>
          <a:p>
            <a:pPr algn="ctr">
              <a:buFontTx/>
              <a:buNone/>
            </a:pPr>
            <a:endParaRPr lang="en-US" sz="1800" dirty="0"/>
          </a:p>
          <a:p>
            <a:pPr algn="ctr">
              <a:buFontTx/>
              <a:buNone/>
            </a:pPr>
            <a:r>
              <a:rPr lang="en-US" sz="1800" dirty="0"/>
              <a:t>and in EDMS:</a:t>
            </a:r>
          </a:p>
          <a:p>
            <a:pPr algn="ctr">
              <a:buFontTx/>
              <a:buNone/>
            </a:pPr>
            <a:r>
              <a:rPr lang="en-US" sz="1800" dirty="0">
                <a:hlinkClick r:id="rId4"/>
              </a:rPr>
              <a:t>https://edms.cern.ch/document/1253288</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A93359-4E14-6546-A55D-4249E24C0B3F}"/>
              </a:ext>
            </a:extLst>
          </p:cNvPr>
          <p:cNvPicPr>
            <a:picLocks noChangeAspect="1"/>
          </p:cNvPicPr>
          <p:nvPr/>
        </p:nvPicPr>
        <p:blipFill rotWithShape="1">
          <a:blip r:embed="rId3">
            <a:extLst>
              <a:ext uri="{28A0092B-C50C-407E-A947-70E740481C1C}">
                <a14:useLocalDpi xmlns:a14="http://schemas.microsoft.com/office/drawing/2010/main" val="0"/>
              </a:ext>
            </a:extLst>
          </a:blip>
          <a:srcRect l="19516" r="5324"/>
          <a:stretch/>
        </p:blipFill>
        <p:spPr>
          <a:xfrm rot="5400000">
            <a:off x="1070473" y="3052614"/>
            <a:ext cx="1818479" cy="1814613"/>
          </a:xfrm>
          <a:prstGeom prst="rect">
            <a:avLst/>
          </a:prstGeom>
        </p:spPr>
      </p:pic>
      <p:sp>
        <p:nvSpPr>
          <p:cNvPr id="2" name="Title 1"/>
          <p:cNvSpPr>
            <a:spLocks noGrp="1"/>
          </p:cNvSpPr>
          <p:nvPr>
            <p:ph type="title"/>
          </p:nvPr>
        </p:nvSpPr>
        <p:spPr/>
        <p:txBody>
          <a:bodyPr/>
          <a:lstStyle/>
          <a:p>
            <a:pPr algn="ctr"/>
            <a:r>
              <a:rPr lang="en-US" sz="3600" b="1" dirty="0"/>
              <a:t>SI2-0 – Level 0 at PM54 elevator</a:t>
            </a:r>
          </a:p>
        </p:txBody>
      </p:sp>
      <p:sp>
        <p:nvSpPr>
          <p:cNvPr id="3" name="Slide Number Placeholder 2"/>
          <p:cNvSpPr>
            <a:spLocks noGrp="1"/>
          </p:cNvSpPr>
          <p:nvPr>
            <p:ph type="sldNum" sz="quarter" idx="12"/>
          </p:nvPr>
        </p:nvSpPr>
        <p:spPr/>
        <p:txBody>
          <a:bodyPr/>
          <a:lstStyle/>
          <a:p>
            <a:pPr>
              <a:defRPr/>
            </a:pPr>
            <a:fld id="{65212040-2619-4F50-91F4-462790CB4D54}" type="slidenum">
              <a:rPr lang="en-US" smtClean="0"/>
              <a:pPr>
                <a:defRPr/>
              </a:pPr>
              <a:t>20</a:t>
            </a:fld>
            <a:endParaRPr lang="en-US"/>
          </a:p>
        </p:txBody>
      </p:sp>
      <p:sp>
        <p:nvSpPr>
          <p:cNvPr id="11" name="Text Box 3"/>
          <p:cNvSpPr txBox="1">
            <a:spLocks noChangeArrowheads="1"/>
          </p:cNvSpPr>
          <p:nvPr/>
        </p:nvSpPr>
        <p:spPr bwMode="auto">
          <a:xfrm>
            <a:off x="3779912" y="3417381"/>
            <a:ext cx="5040560"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Before take the elevator check the followings in the room:</a:t>
            </a:r>
          </a:p>
          <a:p>
            <a:pPr marL="228600" indent="-228600" eaLnBrk="1" hangingPunct="1">
              <a:buFont typeface="+mj-lt"/>
              <a:buAutoNum type="arabicPeriod"/>
            </a:pPr>
            <a:r>
              <a:rPr lang="en-US" sz="1400" dirty="0">
                <a:solidFill>
                  <a:srgbClr val="000000"/>
                </a:solidFill>
              </a:rPr>
              <a:t>Check that the door of the pressurized staircase is closed, and that no object obstruct the opening, and try to open it.</a:t>
            </a:r>
          </a:p>
          <a:p>
            <a:pPr marL="228600" indent="-228600" eaLnBrk="1" hangingPunct="1">
              <a:buFont typeface="+mj-lt"/>
              <a:buAutoNum type="arabicPeriod"/>
            </a:pPr>
            <a:r>
              <a:rPr lang="en-US" sz="1400" dirty="0">
                <a:solidFill>
                  <a:srgbClr val="000000"/>
                </a:solidFill>
              </a:rPr>
              <a:t>Check that the helmet boxes for the visitors (grey) are closed and locked (only when there are no visitors in the room)</a:t>
            </a:r>
          </a:p>
          <a:p>
            <a:pPr marL="228600" indent="-228600" eaLnBrk="1" hangingPunct="1">
              <a:buFont typeface="Lucida Grande"/>
              <a:buChar char="-"/>
            </a:pPr>
            <a:r>
              <a:rPr lang="en-US" sz="1400" dirty="0">
                <a:solidFill>
                  <a:srgbClr val="FF0000"/>
                </a:solidFill>
              </a:rPr>
              <a:t>If you find the boxes open, close them and report it in your e-log. </a:t>
            </a:r>
          </a:p>
          <a:p>
            <a:pPr marL="228600" indent="-228600" eaLnBrk="1" hangingPunct="1">
              <a:buFont typeface="+mj-lt"/>
              <a:buAutoNum type="arabicPeriod" startAt="3"/>
            </a:pPr>
            <a:r>
              <a:rPr lang="en-US" sz="1400" dirty="0">
                <a:solidFill>
                  <a:srgbClr val="000000"/>
                </a:solidFill>
              </a:rPr>
              <a:t>Check that there are enough hygiene caps (charlotte) for the visitors (above shoe cabinet). </a:t>
            </a:r>
            <a:br>
              <a:rPr lang="en-US" sz="1400" dirty="0">
                <a:solidFill>
                  <a:srgbClr val="000000"/>
                </a:solidFill>
              </a:rPr>
            </a:br>
            <a:r>
              <a:rPr lang="en-US" sz="1400" dirty="0">
                <a:solidFill>
                  <a:srgbClr val="FF0000"/>
                </a:solidFill>
              </a:rPr>
              <a:t>If not, refill it from the cardboard box on the right bottom next to the cabinet</a:t>
            </a:r>
          </a:p>
          <a:p>
            <a:pPr marL="228600" indent="-228600" eaLnBrk="1" hangingPunct="1">
              <a:buFont typeface="+mj-lt"/>
              <a:buAutoNum type="arabicPeriod" startAt="3"/>
            </a:pPr>
            <a:r>
              <a:rPr lang="en-US" sz="1400" dirty="0">
                <a:solidFill>
                  <a:srgbClr val="000000"/>
                </a:solidFill>
              </a:rPr>
              <a:t>Check that there are enough clear page left in the visitors logbook. </a:t>
            </a:r>
            <a:r>
              <a:rPr lang="en-US" sz="1400" dirty="0">
                <a:solidFill>
                  <a:srgbClr val="FF0000"/>
                </a:solidFill>
              </a:rPr>
              <a:t>Take a note in your e-log if you find that this logbook is almost full (one clear page left)</a:t>
            </a:r>
          </a:p>
        </p:txBody>
      </p:sp>
      <p:cxnSp>
        <p:nvCxnSpPr>
          <p:cNvPr id="13" name="Egyenes összekötő nyíllal 11"/>
          <p:cNvCxnSpPr>
            <a:cxnSpLocks/>
          </p:cNvCxnSpPr>
          <p:nvPr/>
        </p:nvCxnSpPr>
        <p:spPr>
          <a:xfrm>
            <a:off x="2507081" y="3428349"/>
            <a:ext cx="129618" cy="332839"/>
          </a:xfrm>
          <a:prstGeom prst="straightConnector1">
            <a:avLst/>
          </a:prstGeom>
          <a:ln w="38100" cmpd="sng">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331640" y="2996952"/>
            <a:ext cx="648072" cy="432048"/>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4941168"/>
            <a:ext cx="3199996" cy="1799998"/>
          </a:xfrm>
          <a:prstGeom prst="rect">
            <a:avLst/>
          </a:prstGeom>
        </p:spPr>
      </p:pic>
      <p:sp>
        <p:nvSpPr>
          <p:cNvPr id="25" name="Szövegdoboz 6"/>
          <p:cNvSpPr txBox="1">
            <a:spLocks noChangeArrowheads="1"/>
          </p:cNvSpPr>
          <p:nvPr/>
        </p:nvSpPr>
        <p:spPr bwMode="auto">
          <a:xfrm>
            <a:off x="1001567" y="3028310"/>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26" name="Szövegdoboz 6"/>
          <p:cNvSpPr txBox="1">
            <a:spLocks noChangeArrowheads="1"/>
          </p:cNvSpPr>
          <p:nvPr/>
        </p:nvSpPr>
        <p:spPr bwMode="auto">
          <a:xfrm>
            <a:off x="395536" y="4941168"/>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4</a:t>
            </a:r>
          </a:p>
        </p:txBody>
      </p:sp>
      <p:sp>
        <p:nvSpPr>
          <p:cNvPr id="27" name="Rectangle 26"/>
          <p:cNvSpPr/>
          <p:nvPr/>
        </p:nvSpPr>
        <p:spPr>
          <a:xfrm>
            <a:off x="1763688" y="5661248"/>
            <a:ext cx="720080" cy="432048"/>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395536" y="1124744"/>
            <a:ext cx="3199996" cy="1799998"/>
            <a:chOff x="107504" y="1124744"/>
            <a:chExt cx="3199996" cy="1799998"/>
          </a:xfrm>
        </p:grpSpPr>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504" y="1124744"/>
              <a:ext cx="3199996" cy="1799998"/>
            </a:xfrm>
            <a:prstGeom prst="rect">
              <a:avLst/>
            </a:prstGeom>
          </p:spPr>
        </p:pic>
        <p:sp>
          <p:nvSpPr>
            <p:cNvPr id="17" name="Szövegdoboz 6"/>
            <p:cNvSpPr txBox="1">
              <a:spLocks noChangeArrowheads="1"/>
            </p:cNvSpPr>
            <p:nvPr/>
          </p:nvSpPr>
          <p:spPr bwMode="auto">
            <a:xfrm>
              <a:off x="107504" y="1124744"/>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29" name="Szövegdoboz 14"/>
            <p:cNvSpPr txBox="1">
              <a:spLocks noChangeArrowheads="1"/>
            </p:cNvSpPr>
            <p:nvPr/>
          </p:nvSpPr>
          <p:spPr bwMode="auto">
            <a:xfrm>
              <a:off x="1763688" y="1916832"/>
              <a:ext cx="1080120" cy="553998"/>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000" b="1" dirty="0">
                  <a:solidFill>
                    <a:srgbClr val="FFFF00"/>
                  </a:solidFill>
                </a:rPr>
                <a:t>Door of pressurized staircase</a:t>
              </a:r>
              <a:endParaRPr lang="en-US" sz="1000" b="1" dirty="0">
                <a:solidFill>
                  <a:srgbClr val="FFFF00"/>
                </a:solidFill>
              </a:endParaRPr>
            </a:p>
          </p:txBody>
        </p:sp>
        <p:cxnSp>
          <p:nvCxnSpPr>
            <p:cNvPr id="22" name="Egyenes összekötő nyíllal 11"/>
            <p:cNvCxnSpPr/>
            <p:nvPr/>
          </p:nvCxnSpPr>
          <p:spPr>
            <a:xfrm>
              <a:off x="1835696" y="2492896"/>
              <a:ext cx="504056" cy="0"/>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Szövegdoboz 14"/>
          <p:cNvSpPr txBox="1">
            <a:spLocks noChangeArrowheads="1"/>
          </p:cNvSpPr>
          <p:nvPr/>
        </p:nvSpPr>
        <p:spPr bwMode="auto">
          <a:xfrm>
            <a:off x="2013770" y="3019629"/>
            <a:ext cx="743632" cy="400110"/>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000" b="1" dirty="0">
                <a:solidFill>
                  <a:srgbClr val="FFFF00"/>
                </a:solidFill>
              </a:rPr>
              <a:t>Refill of charlotte</a:t>
            </a:r>
            <a:endParaRPr lang="en-US" sz="1000" b="1" dirty="0">
              <a:solidFill>
                <a:srgbClr val="FFFF00"/>
              </a:solidFill>
            </a:endParaRPr>
          </a:p>
        </p:txBody>
      </p:sp>
      <p:pic>
        <p:nvPicPr>
          <p:cNvPr id="6" name="Picture 5">
            <a:extLst>
              <a:ext uri="{FF2B5EF4-FFF2-40B4-BE49-F238E27FC236}">
                <a16:creationId xmlns:a16="http://schemas.microsoft.com/office/drawing/2014/main" id="{0D60214F-CEFD-4B41-B6F1-198CF786F49A}"/>
              </a:ext>
            </a:extLst>
          </p:cNvPr>
          <p:cNvPicPr>
            <a:picLocks noChangeAspect="1"/>
          </p:cNvPicPr>
          <p:nvPr/>
        </p:nvPicPr>
        <p:blipFill rotWithShape="1">
          <a:blip r:embed="rId6">
            <a:extLst>
              <a:ext uri="{28A0092B-C50C-407E-A947-70E740481C1C}">
                <a14:useLocalDpi xmlns:a14="http://schemas.microsoft.com/office/drawing/2010/main" val="0"/>
              </a:ext>
            </a:extLst>
          </a:blip>
          <a:srcRect t="20879" b="2920"/>
          <a:stretch/>
        </p:blipFill>
        <p:spPr>
          <a:xfrm>
            <a:off x="4355976" y="951080"/>
            <a:ext cx="3999835" cy="2285976"/>
          </a:xfrm>
          <a:prstGeom prst="rect">
            <a:avLst/>
          </a:prstGeom>
        </p:spPr>
      </p:pic>
      <p:sp>
        <p:nvSpPr>
          <p:cNvPr id="33" name="Szövegdoboz 6">
            <a:extLst>
              <a:ext uri="{FF2B5EF4-FFF2-40B4-BE49-F238E27FC236}">
                <a16:creationId xmlns:a16="http://schemas.microsoft.com/office/drawing/2014/main" id="{F1C21B33-2DE6-1F49-8E40-799A9FECEB84}"/>
              </a:ext>
            </a:extLst>
          </p:cNvPr>
          <p:cNvSpPr txBox="1">
            <a:spLocks noChangeArrowheads="1"/>
          </p:cNvSpPr>
          <p:nvPr/>
        </p:nvSpPr>
        <p:spPr bwMode="auto">
          <a:xfrm>
            <a:off x="4355670" y="969085"/>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Tree>
    <p:extLst>
      <p:ext uri="{BB962C8B-B14F-4D97-AF65-F5344CB8AC3E}">
        <p14:creationId xmlns:p14="http://schemas.microsoft.com/office/powerpoint/2010/main" val="2970053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59244" y="16083"/>
            <a:ext cx="6618288" cy="1143000"/>
          </a:xfrm>
        </p:spPr>
        <p:txBody>
          <a:bodyPr/>
          <a:lstStyle/>
          <a:p>
            <a:pPr algn="ctr" eaLnBrk="1" hangingPunct="1"/>
            <a:r>
              <a:rPr lang="en-US" sz="3600" b="1" dirty="0"/>
              <a:t>Safety Tour Itinerary 2 (</a:t>
            </a:r>
            <a:r>
              <a:rPr lang="en-US" sz="3600" b="1" dirty="0">
                <a:solidFill>
                  <a:srgbClr val="0000FF"/>
                </a:solidFill>
              </a:rPr>
              <a:t>SI2</a:t>
            </a:r>
            <a:r>
              <a:rPr lang="en-US" sz="3600" b="1" dirty="0">
                <a:solidFill>
                  <a:schemeClr val="tx1"/>
                </a:solidFill>
              </a:rPr>
              <a:t>)</a:t>
            </a:r>
            <a:br>
              <a:rPr lang="en-US" sz="3600" b="1" dirty="0">
                <a:solidFill>
                  <a:schemeClr val="tx1"/>
                </a:solidFill>
              </a:rPr>
            </a:br>
            <a:r>
              <a:rPr lang="en-US" sz="3600" b="1" dirty="0">
                <a:solidFill>
                  <a:schemeClr val="tx1"/>
                </a:solidFill>
              </a:rPr>
              <a:t>USC55</a:t>
            </a:r>
            <a:endParaRPr lang="en-US" sz="3600" b="1" dirty="0"/>
          </a:p>
        </p:txBody>
      </p:sp>
      <p:sp>
        <p:nvSpPr>
          <p:cNvPr id="17411" name="Dia számának helye 3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F621D5-867A-45A5-B140-F51F265F023B}" type="slidenum">
              <a:rPr lang="en-US" smtClean="0"/>
              <a:pPr eaLnBrk="1" hangingPunct="1"/>
              <a:t>21</a:t>
            </a:fld>
            <a:endParaRPr lang="en-US"/>
          </a:p>
        </p:txBody>
      </p:sp>
      <p:grpSp>
        <p:nvGrpSpPr>
          <p:cNvPr id="17412" name="Csoportba foglalás 1"/>
          <p:cNvGrpSpPr>
            <a:grpSpLocks/>
          </p:cNvGrpSpPr>
          <p:nvPr/>
        </p:nvGrpSpPr>
        <p:grpSpPr bwMode="auto">
          <a:xfrm>
            <a:off x="228600" y="1598613"/>
            <a:ext cx="8629650" cy="4545012"/>
            <a:chOff x="228600" y="1598613"/>
            <a:chExt cx="8629650" cy="4545012"/>
          </a:xfrm>
        </p:grpSpPr>
        <p:grpSp>
          <p:nvGrpSpPr>
            <p:cNvPr id="17413" name="Csoportba foglalás 50"/>
            <p:cNvGrpSpPr>
              <a:grpSpLocks/>
            </p:cNvGrpSpPr>
            <p:nvPr/>
          </p:nvGrpSpPr>
          <p:grpSpPr bwMode="auto">
            <a:xfrm>
              <a:off x="228600" y="1598613"/>
              <a:ext cx="8629650" cy="4545012"/>
              <a:chOff x="228600" y="1598613"/>
              <a:chExt cx="8629650" cy="4545012"/>
            </a:xfrm>
          </p:grpSpPr>
          <p:pic>
            <p:nvPicPr>
              <p:cNvPr id="17415" name="Kép 34" descr="usc_frompp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598613"/>
                <a:ext cx="8629650" cy="454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Szabadkézi sokszög 33"/>
              <p:cNvSpPr/>
              <p:nvPr/>
            </p:nvSpPr>
            <p:spPr bwMode="auto">
              <a:xfrm>
                <a:off x="2339975" y="4384675"/>
                <a:ext cx="234950" cy="415925"/>
              </a:xfrm>
              <a:custGeom>
                <a:avLst/>
                <a:gdLst>
                  <a:gd name="connsiteX0" fmla="*/ 198581 w 235527"/>
                  <a:gd name="connsiteY0" fmla="*/ 415636 h 415636"/>
                  <a:gd name="connsiteX1" fmla="*/ 207818 w 235527"/>
                  <a:gd name="connsiteY1" fmla="*/ 55418 h 415636"/>
                  <a:gd name="connsiteX2" fmla="*/ 32327 w 235527"/>
                  <a:gd name="connsiteY2" fmla="*/ 83127 h 415636"/>
                  <a:gd name="connsiteX3" fmla="*/ 13854 w 235527"/>
                  <a:gd name="connsiteY3" fmla="*/ 378691 h 415636"/>
                  <a:gd name="connsiteX4" fmla="*/ 13854 w 235527"/>
                  <a:gd name="connsiteY4" fmla="*/ 378691 h 41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27" h="415636">
                    <a:moveTo>
                      <a:pt x="198581" y="415636"/>
                    </a:moveTo>
                    <a:cubicBezTo>
                      <a:pt x="217054" y="263236"/>
                      <a:pt x="235527" y="110836"/>
                      <a:pt x="207818" y="55418"/>
                    </a:cubicBezTo>
                    <a:cubicBezTo>
                      <a:pt x="180109" y="0"/>
                      <a:pt x="64654" y="29248"/>
                      <a:pt x="32327" y="83127"/>
                    </a:cubicBezTo>
                    <a:cubicBezTo>
                      <a:pt x="0" y="137006"/>
                      <a:pt x="13854" y="378691"/>
                      <a:pt x="13854" y="378691"/>
                    </a:cubicBezTo>
                    <a:lnTo>
                      <a:pt x="13854" y="378691"/>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17" name="TextBox 17"/>
              <p:cNvSpPr txBox="1">
                <a:spLocks noChangeArrowheads="1"/>
              </p:cNvSpPr>
              <p:nvPr/>
            </p:nvSpPr>
            <p:spPr bwMode="auto">
              <a:xfrm>
                <a:off x="1585970" y="4741548"/>
                <a:ext cx="396000" cy="36933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solidFill>
                      <a:srgbClr val="0000FF"/>
                    </a:solidFill>
                  </a:rPr>
                  <a:t>1</a:t>
                </a:r>
                <a:r>
                  <a:rPr lang="hu-HU" b="1">
                    <a:solidFill>
                      <a:srgbClr val="0000FF"/>
                    </a:solidFill>
                  </a:rPr>
                  <a:t>b</a:t>
                </a:r>
                <a:endParaRPr lang="fr-FR" b="1">
                  <a:solidFill>
                    <a:srgbClr val="0000FF"/>
                  </a:solidFill>
                </a:endParaRPr>
              </a:p>
            </p:txBody>
          </p:sp>
          <p:sp>
            <p:nvSpPr>
              <p:cNvPr id="17418" name="TextBox 17"/>
              <p:cNvSpPr txBox="1">
                <a:spLocks noChangeArrowheads="1"/>
              </p:cNvSpPr>
              <p:nvPr/>
            </p:nvSpPr>
            <p:spPr bwMode="auto">
              <a:xfrm>
                <a:off x="2371815" y="4443686"/>
                <a:ext cx="214354"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up</a:t>
                </a:r>
              </a:p>
              <a:p>
                <a:pPr eaLnBrk="1" hangingPunct="1"/>
                <a:r>
                  <a:rPr lang="fr-FR" sz="800" b="1">
                    <a:solidFill>
                      <a:srgbClr val="002060"/>
                    </a:solidFill>
                  </a:rPr>
                  <a:t> to</a:t>
                </a:r>
              </a:p>
              <a:p>
                <a:pPr eaLnBrk="1" hangingPunct="1"/>
                <a:r>
                  <a:rPr lang="fr-FR" sz="800" b="1">
                    <a:solidFill>
                      <a:srgbClr val="002060"/>
                    </a:solidFill>
                  </a:rPr>
                  <a:t> S4</a:t>
                </a:r>
              </a:p>
            </p:txBody>
          </p:sp>
          <p:sp>
            <p:nvSpPr>
              <p:cNvPr id="17419" name="TextBox 17"/>
              <p:cNvSpPr txBox="1">
                <a:spLocks noChangeArrowheads="1"/>
              </p:cNvSpPr>
              <p:nvPr/>
            </p:nvSpPr>
            <p:spPr bwMode="auto">
              <a:xfrm>
                <a:off x="8417104" y="4229395"/>
                <a:ext cx="312917"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9</a:t>
                </a:r>
                <a:endParaRPr lang="fr-FR" b="1">
                  <a:solidFill>
                    <a:srgbClr val="0000FF"/>
                  </a:solidFill>
                </a:endParaRPr>
              </a:p>
            </p:txBody>
          </p:sp>
          <p:sp>
            <p:nvSpPr>
              <p:cNvPr id="30" name="Szabadkézi sokszög 29"/>
              <p:cNvSpPr/>
              <p:nvPr/>
            </p:nvSpPr>
            <p:spPr bwMode="auto">
              <a:xfrm>
                <a:off x="1954213" y="2063750"/>
                <a:ext cx="430212" cy="1212850"/>
              </a:xfrm>
              <a:custGeom>
                <a:avLst/>
                <a:gdLst>
                  <a:gd name="connsiteX0" fmla="*/ 471055 w 501843"/>
                  <a:gd name="connsiteY0" fmla="*/ 0 h 591127"/>
                  <a:gd name="connsiteX1" fmla="*/ 471055 w 501843"/>
                  <a:gd name="connsiteY1" fmla="*/ 517236 h 591127"/>
                  <a:gd name="connsiteX2" fmla="*/ 286328 w 501843"/>
                  <a:gd name="connsiteY2" fmla="*/ 443346 h 591127"/>
                  <a:gd name="connsiteX3" fmla="*/ 286328 w 501843"/>
                  <a:gd name="connsiteY3" fmla="*/ 157018 h 591127"/>
                  <a:gd name="connsiteX4" fmla="*/ 0 w 501843"/>
                  <a:gd name="connsiteY4" fmla="*/ 184727 h 591127"/>
                  <a:gd name="connsiteX5" fmla="*/ 0 w 501843"/>
                  <a:gd name="connsiteY5" fmla="*/ 184727 h 59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843" h="591127">
                    <a:moveTo>
                      <a:pt x="471055" y="0"/>
                    </a:moveTo>
                    <a:cubicBezTo>
                      <a:pt x="486449" y="221672"/>
                      <a:pt x="501843" y="443345"/>
                      <a:pt x="471055" y="517236"/>
                    </a:cubicBezTo>
                    <a:cubicBezTo>
                      <a:pt x="440267" y="591127"/>
                      <a:pt x="317116" y="503382"/>
                      <a:pt x="286328" y="443346"/>
                    </a:cubicBezTo>
                    <a:cubicBezTo>
                      <a:pt x="255540" y="383310"/>
                      <a:pt x="334049" y="200121"/>
                      <a:pt x="286328" y="157018"/>
                    </a:cubicBezTo>
                    <a:cubicBezTo>
                      <a:pt x="238607" y="113915"/>
                      <a:pt x="0" y="184727"/>
                      <a:pt x="0" y="184727"/>
                    </a:cubicBezTo>
                    <a:lnTo>
                      <a:pt x="0" y="184727"/>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2" name="Szabadkézi sokszög 31"/>
              <p:cNvSpPr/>
              <p:nvPr/>
            </p:nvSpPr>
            <p:spPr bwMode="auto">
              <a:xfrm>
                <a:off x="5657850" y="2598738"/>
                <a:ext cx="3000375" cy="373062"/>
              </a:xfrm>
              <a:custGeom>
                <a:avLst/>
                <a:gdLst>
                  <a:gd name="connsiteX0" fmla="*/ 0 w 2473806"/>
                  <a:gd name="connsiteY0" fmla="*/ 278630 h 301720"/>
                  <a:gd name="connsiteX1" fmla="*/ 1607128 w 2473806"/>
                  <a:gd name="connsiteY1" fmla="*/ 269393 h 301720"/>
                  <a:gd name="connsiteX2" fmla="*/ 2013528 w 2473806"/>
                  <a:gd name="connsiteY2" fmla="*/ 84666 h 301720"/>
                  <a:gd name="connsiteX3" fmla="*/ 2401455 w 2473806"/>
                  <a:gd name="connsiteY3" fmla="*/ 29248 h 301720"/>
                  <a:gd name="connsiteX4" fmla="*/ 2447637 w 2473806"/>
                  <a:gd name="connsiteY4" fmla="*/ 260157 h 30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06" h="301720">
                    <a:moveTo>
                      <a:pt x="0" y="278630"/>
                    </a:moveTo>
                    <a:cubicBezTo>
                      <a:pt x="635770" y="290175"/>
                      <a:pt x="1271540" y="301720"/>
                      <a:pt x="1607128" y="269393"/>
                    </a:cubicBezTo>
                    <a:cubicBezTo>
                      <a:pt x="1942716" y="237066"/>
                      <a:pt x="1881140" y="124690"/>
                      <a:pt x="2013528" y="84666"/>
                    </a:cubicBezTo>
                    <a:cubicBezTo>
                      <a:pt x="2145916" y="44642"/>
                      <a:pt x="2329104" y="0"/>
                      <a:pt x="2401455" y="29248"/>
                    </a:cubicBezTo>
                    <a:cubicBezTo>
                      <a:pt x="2473806" y="58496"/>
                      <a:pt x="2460721" y="159326"/>
                      <a:pt x="2447637" y="260157"/>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22" name="TextBox 17"/>
              <p:cNvSpPr txBox="1">
                <a:spLocks noChangeArrowheads="1"/>
              </p:cNvSpPr>
              <p:nvPr/>
            </p:nvSpPr>
            <p:spPr bwMode="auto">
              <a:xfrm>
                <a:off x="500034" y="4786322"/>
                <a:ext cx="1071641" cy="285720"/>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a:t>EN/CV area</a:t>
                </a:r>
              </a:p>
            </p:txBody>
          </p:sp>
          <p:sp>
            <p:nvSpPr>
              <p:cNvPr id="17423" name="TextBox 17"/>
              <p:cNvSpPr txBox="1">
                <a:spLocks noChangeArrowheads="1"/>
              </p:cNvSpPr>
              <p:nvPr/>
            </p:nvSpPr>
            <p:spPr bwMode="auto">
              <a:xfrm>
                <a:off x="1943172" y="1955765"/>
                <a:ext cx="312691" cy="369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solidFill>
                      <a:srgbClr val="0000FF"/>
                    </a:solidFill>
                  </a:rPr>
                  <a:t>2</a:t>
                </a:r>
              </a:p>
            </p:txBody>
          </p:sp>
          <p:sp>
            <p:nvSpPr>
              <p:cNvPr id="17424" name="TextBox 17"/>
              <p:cNvSpPr txBox="1">
                <a:spLocks noChangeArrowheads="1"/>
              </p:cNvSpPr>
              <p:nvPr/>
            </p:nvSpPr>
            <p:spPr bwMode="auto">
              <a:xfrm>
                <a:off x="2943307" y="2241486"/>
                <a:ext cx="1143080" cy="276969"/>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a:t>Magnet Area</a:t>
                </a:r>
              </a:p>
            </p:txBody>
          </p:sp>
          <p:sp>
            <p:nvSpPr>
              <p:cNvPr id="17425" name="TextBox 17"/>
              <p:cNvSpPr txBox="1">
                <a:spLocks noChangeArrowheads="1"/>
              </p:cNvSpPr>
              <p:nvPr/>
            </p:nvSpPr>
            <p:spPr bwMode="auto">
              <a:xfrm>
                <a:off x="5157995" y="2000666"/>
                <a:ext cx="312917"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4</a:t>
                </a:r>
                <a:endParaRPr lang="fr-FR" b="1">
                  <a:solidFill>
                    <a:srgbClr val="0000FF"/>
                  </a:solidFill>
                </a:endParaRPr>
              </a:p>
            </p:txBody>
          </p:sp>
          <p:sp>
            <p:nvSpPr>
              <p:cNvPr id="17426" name="TextBox 17"/>
              <p:cNvSpPr txBox="1">
                <a:spLocks noChangeArrowheads="1"/>
              </p:cNvSpPr>
              <p:nvPr/>
            </p:nvSpPr>
            <p:spPr bwMode="auto">
              <a:xfrm>
                <a:off x="5973102" y="2985046"/>
                <a:ext cx="312917"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5</a:t>
                </a:r>
                <a:endParaRPr lang="fr-FR" b="1">
                  <a:solidFill>
                    <a:srgbClr val="0000FF"/>
                  </a:solidFill>
                </a:endParaRPr>
              </a:p>
            </p:txBody>
          </p:sp>
          <p:sp>
            <p:nvSpPr>
              <p:cNvPr id="17427" name="TextBox 17"/>
              <p:cNvSpPr txBox="1">
                <a:spLocks noChangeArrowheads="1"/>
              </p:cNvSpPr>
              <p:nvPr/>
            </p:nvSpPr>
            <p:spPr bwMode="auto">
              <a:xfrm>
                <a:off x="8131341" y="2312916"/>
                <a:ext cx="312917"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6</a:t>
                </a:r>
                <a:endParaRPr lang="fr-FR" b="1" dirty="0">
                  <a:solidFill>
                    <a:srgbClr val="0000FF"/>
                  </a:solidFill>
                </a:endParaRPr>
              </a:p>
            </p:txBody>
          </p:sp>
          <p:sp>
            <p:nvSpPr>
              <p:cNvPr id="17428" name="TextBox 17"/>
              <p:cNvSpPr txBox="1">
                <a:spLocks noChangeArrowheads="1"/>
              </p:cNvSpPr>
              <p:nvPr/>
            </p:nvSpPr>
            <p:spPr bwMode="auto">
              <a:xfrm rot="-5400000">
                <a:off x="8341093" y="2837975"/>
                <a:ext cx="368976" cy="123115"/>
              </a:xfrm>
              <a:prstGeom prst="rect">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down </a:t>
                </a:r>
              </a:p>
            </p:txBody>
          </p:sp>
          <p:sp>
            <p:nvSpPr>
              <p:cNvPr id="17429" name="Szövegdoboz 35"/>
              <p:cNvSpPr txBox="1">
                <a:spLocks noChangeArrowheads="1"/>
              </p:cNvSpPr>
              <p:nvPr/>
            </p:nvSpPr>
            <p:spPr bwMode="auto">
              <a:xfrm>
                <a:off x="4443590" y="2027195"/>
                <a:ext cx="756965" cy="461615"/>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t>PM54</a:t>
                </a:r>
              </a:p>
              <a:p>
                <a:pPr eaLnBrk="1" hangingPunct="1"/>
                <a:r>
                  <a:rPr lang="en-US" sz="1200" b="1"/>
                  <a:t>Level -1</a:t>
                </a:r>
              </a:p>
            </p:txBody>
          </p:sp>
          <p:sp>
            <p:nvSpPr>
              <p:cNvPr id="17430" name="Szövegdoboz 36"/>
              <p:cNvSpPr txBox="1">
                <a:spLocks noChangeArrowheads="1"/>
              </p:cNvSpPr>
              <p:nvPr/>
            </p:nvSpPr>
            <p:spPr bwMode="auto">
              <a:xfrm>
                <a:off x="4443590" y="4312966"/>
                <a:ext cx="756965" cy="461615"/>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t>PM54</a:t>
                </a:r>
              </a:p>
              <a:p>
                <a:pPr eaLnBrk="1" hangingPunct="1"/>
                <a:r>
                  <a:rPr lang="en-US" sz="1200" b="1"/>
                  <a:t>Level -2</a:t>
                </a:r>
              </a:p>
            </p:txBody>
          </p:sp>
          <p:sp>
            <p:nvSpPr>
              <p:cNvPr id="47" name="Szabadkézi sokszög 46"/>
              <p:cNvSpPr/>
              <p:nvPr/>
            </p:nvSpPr>
            <p:spPr bwMode="auto">
              <a:xfrm>
                <a:off x="6657975" y="5241925"/>
                <a:ext cx="1971675" cy="428625"/>
              </a:xfrm>
              <a:custGeom>
                <a:avLst/>
                <a:gdLst>
                  <a:gd name="connsiteX0" fmla="*/ 1971304 w 1971304"/>
                  <a:gd name="connsiteY0" fmla="*/ 0 h 429490"/>
                  <a:gd name="connsiteX1" fmla="*/ 1911927 w 1971304"/>
                  <a:gd name="connsiteY1" fmla="*/ 356259 h 429490"/>
                  <a:gd name="connsiteX2" fmla="*/ 1626920 w 1971304"/>
                  <a:gd name="connsiteY2" fmla="*/ 427511 h 429490"/>
                  <a:gd name="connsiteX3" fmla="*/ 1128156 w 1971304"/>
                  <a:gd name="connsiteY3" fmla="*/ 344384 h 429490"/>
                  <a:gd name="connsiteX4" fmla="*/ 486888 w 1971304"/>
                  <a:gd name="connsiteY4" fmla="*/ 332509 h 429490"/>
                  <a:gd name="connsiteX5" fmla="*/ 0 w 1971304"/>
                  <a:gd name="connsiteY5" fmla="*/ 332509 h 429490"/>
                  <a:gd name="connsiteX6" fmla="*/ 0 w 1971304"/>
                  <a:gd name="connsiteY6" fmla="*/ 332509 h 42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304" h="429490">
                    <a:moveTo>
                      <a:pt x="1971304" y="0"/>
                    </a:moveTo>
                    <a:cubicBezTo>
                      <a:pt x="1970314" y="142503"/>
                      <a:pt x="1969324" y="285007"/>
                      <a:pt x="1911927" y="356259"/>
                    </a:cubicBezTo>
                    <a:cubicBezTo>
                      <a:pt x="1854530" y="427511"/>
                      <a:pt x="1757548" y="429490"/>
                      <a:pt x="1626920" y="427511"/>
                    </a:cubicBezTo>
                    <a:cubicBezTo>
                      <a:pt x="1496292" y="425532"/>
                      <a:pt x="1318161" y="360218"/>
                      <a:pt x="1128156" y="344384"/>
                    </a:cubicBezTo>
                    <a:cubicBezTo>
                      <a:pt x="938151" y="328550"/>
                      <a:pt x="674914" y="334488"/>
                      <a:pt x="486888" y="332509"/>
                    </a:cubicBezTo>
                    <a:cubicBezTo>
                      <a:pt x="298862" y="330530"/>
                      <a:pt x="0" y="332509"/>
                      <a:pt x="0" y="332509"/>
                    </a:cubicBezTo>
                    <a:lnTo>
                      <a:pt x="0" y="332509"/>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32" name="TextBox 17"/>
              <p:cNvSpPr txBox="1">
                <a:spLocks noChangeArrowheads="1"/>
              </p:cNvSpPr>
              <p:nvPr/>
            </p:nvSpPr>
            <p:spPr bwMode="auto">
              <a:xfrm>
                <a:off x="5800960" y="4312966"/>
                <a:ext cx="1571691" cy="276969"/>
              </a:xfrm>
              <a:prstGeom prst="rect">
                <a:avLst/>
              </a:prstGeom>
              <a:solidFill>
                <a:schemeClr val="bg1">
                  <a:alpha val="7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a:t>S1 Counting room</a:t>
                </a:r>
              </a:p>
            </p:txBody>
          </p:sp>
          <p:sp>
            <p:nvSpPr>
              <p:cNvPr id="17433" name="TextBox 17"/>
              <p:cNvSpPr txBox="1">
                <a:spLocks noChangeArrowheads="1"/>
              </p:cNvSpPr>
              <p:nvPr/>
            </p:nvSpPr>
            <p:spPr bwMode="auto">
              <a:xfrm>
                <a:off x="5800960" y="2241486"/>
                <a:ext cx="1571691" cy="276969"/>
              </a:xfrm>
              <a:prstGeom prst="rect">
                <a:avLst/>
              </a:prstGeom>
              <a:solidFill>
                <a:schemeClr val="bg1">
                  <a:alpha val="7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a:t>S2 Counting room</a:t>
                </a:r>
              </a:p>
            </p:txBody>
          </p:sp>
          <p:sp>
            <p:nvSpPr>
              <p:cNvPr id="53" name="Szabadkézi sokszög 52"/>
              <p:cNvSpPr/>
              <p:nvPr/>
            </p:nvSpPr>
            <p:spPr bwMode="auto">
              <a:xfrm>
                <a:off x="7310438" y="4994275"/>
                <a:ext cx="919162" cy="439738"/>
              </a:xfrm>
              <a:custGeom>
                <a:avLst/>
                <a:gdLst>
                  <a:gd name="connsiteX0" fmla="*/ 919277 w 919277"/>
                  <a:gd name="connsiteY0" fmla="*/ 416966 h 440130"/>
                  <a:gd name="connsiteX1" fmla="*/ 136550 w 919277"/>
                  <a:gd name="connsiteY1" fmla="*/ 424281 h 440130"/>
                  <a:gd name="connsiteX2" fmla="*/ 99974 w 919277"/>
                  <a:gd name="connsiteY2" fmla="*/ 321869 h 440130"/>
                  <a:gd name="connsiteX3" fmla="*/ 553517 w 919277"/>
                  <a:gd name="connsiteY3" fmla="*/ 299923 h 440130"/>
                  <a:gd name="connsiteX4" fmla="*/ 648614 w 919277"/>
                  <a:gd name="connsiteY4" fmla="*/ 0 h 440130"/>
                  <a:gd name="connsiteX5" fmla="*/ 648614 w 919277"/>
                  <a:gd name="connsiteY5" fmla="*/ 0 h 4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277" h="440130">
                    <a:moveTo>
                      <a:pt x="919277" y="416966"/>
                    </a:moveTo>
                    <a:cubicBezTo>
                      <a:pt x="596188" y="428548"/>
                      <a:pt x="273100" y="440130"/>
                      <a:pt x="136550" y="424281"/>
                    </a:cubicBezTo>
                    <a:cubicBezTo>
                      <a:pt x="0" y="408432"/>
                      <a:pt x="30479" y="342595"/>
                      <a:pt x="99974" y="321869"/>
                    </a:cubicBezTo>
                    <a:cubicBezTo>
                      <a:pt x="169469" y="301143"/>
                      <a:pt x="462077" y="353568"/>
                      <a:pt x="553517" y="299923"/>
                    </a:cubicBezTo>
                    <a:cubicBezTo>
                      <a:pt x="644957" y="246278"/>
                      <a:pt x="648614" y="0"/>
                      <a:pt x="648614" y="0"/>
                    </a:cubicBezTo>
                    <a:lnTo>
                      <a:pt x="648614" y="0"/>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35" name="TextBox 17"/>
              <p:cNvSpPr txBox="1">
                <a:spLocks noChangeArrowheads="1"/>
              </p:cNvSpPr>
              <p:nvPr/>
            </p:nvSpPr>
            <p:spPr bwMode="auto">
              <a:xfrm>
                <a:off x="7515628" y="5149899"/>
                <a:ext cx="357107" cy="123098"/>
              </a:xfrm>
              <a:prstGeom prst="rect">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down </a:t>
                </a:r>
              </a:p>
            </p:txBody>
          </p:sp>
          <p:sp>
            <p:nvSpPr>
              <p:cNvPr id="17436" name="TextBox 17"/>
              <p:cNvSpPr txBox="1">
                <a:spLocks noChangeArrowheads="1"/>
              </p:cNvSpPr>
              <p:nvPr/>
            </p:nvSpPr>
            <p:spPr bwMode="auto">
              <a:xfrm rot="-5400000">
                <a:off x="8283359" y="4772507"/>
                <a:ext cx="500012" cy="123115"/>
              </a:xfrm>
              <a:prstGeom prst="rect">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to UPX56 </a:t>
                </a:r>
              </a:p>
            </p:txBody>
          </p:sp>
          <p:sp>
            <p:nvSpPr>
              <p:cNvPr id="17437" name="TextBox 17"/>
              <p:cNvSpPr txBox="1">
                <a:spLocks noChangeArrowheads="1"/>
              </p:cNvSpPr>
              <p:nvPr/>
            </p:nvSpPr>
            <p:spPr bwMode="auto">
              <a:xfrm>
                <a:off x="7458722" y="4643264"/>
                <a:ext cx="950672" cy="153888"/>
              </a:xfrm>
              <a:prstGeom prst="rect">
                <a:avLst/>
              </a:prstGeom>
              <a:solidFill>
                <a:schemeClr val="bg1">
                  <a:alpha val="7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000" b="1" dirty="0" err="1"/>
                  <a:t>Gas</a:t>
                </a:r>
                <a:r>
                  <a:rPr lang="fr-FR" sz="1000" b="1" dirty="0"/>
                  <a:t> room</a:t>
                </a:r>
              </a:p>
            </p:txBody>
          </p:sp>
          <p:sp>
            <p:nvSpPr>
              <p:cNvPr id="17438" name="TextBox 17"/>
              <p:cNvSpPr txBox="1">
                <a:spLocks noChangeArrowheads="1"/>
              </p:cNvSpPr>
              <p:nvPr/>
            </p:nvSpPr>
            <p:spPr bwMode="auto">
              <a:xfrm>
                <a:off x="7515532" y="2312916"/>
                <a:ext cx="562000" cy="369292"/>
              </a:xfrm>
              <a:prstGeom prst="rect">
                <a:avLst/>
              </a:prstGeom>
              <a:solidFill>
                <a:schemeClr val="bg1">
                  <a:alpha val="7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a:t>Control</a:t>
                </a:r>
              </a:p>
              <a:p>
                <a:pPr eaLnBrk="1" hangingPunct="1"/>
                <a:r>
                  <a:rPr lang="fr-FR" sz="1200" b="1"/>
                  <a:t>room</a:t>
                </a:r>
              </a:p>
            </p:txBody>
          </p:sp>
          <p:sp>
            <p:nvSpPr>
              <p:cNvPr id="66" name="Szabadkézi sokszög 65"/>
              <p:cNvSpPr/>
              <p:nvPr/>
            </p:nvSpPr>
            <p:spPr bwMode="auto">
              <a:xfrm>
                <a:off x="7996238" y="4503738"/>
                <a:ext cx="668337" cy="779462"/>
              </a:xfrm>
              <a:custGeom>
                <a:avLst/>
                <a:gdLst>
                  <a:gd name="connsiteX0" fmla="*/ 29261 w 669341"/>
                  <a:gd name="connsiteY0" fmla="*/ 614477 h 779069"/>
                  <a:gd name="connsiteX1" fmla="*/ 80467 w 669341"/>
                  <a:gd name="connsiteY1" fmla="*/ 738836 h 779069"/>
                  <a:gd name="connsiteX2" fmla="*/ 512064 w 669341"/>
                  <a:gd name="connsiteY2" fmla="*/ 746151 h 779069"/>
                  <a:gd name="connsiteX3" fmla="*/ 651053 w 669341"/>
                  <a:gd name="connsiteY3" fmla="*/ 541325 h 779069"/>
                  <a:gd name="connsiteX4" fmla="*/ 621792 w 669341"/>
                  <a:gd name="connsiteY4" fmla="*/ 0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341" h="779069">
                    <a:moveTo>
                      <a:pt x="29261" y="614477"/>
                    </a:moveTo>
                    <a:cubicBezTo>
                      <a:pt x="14630" y="665683"/>
                      <a:pt x="0" y="716890"/>
                      <a:pt x="80467" y="738836"/>
                    </a:cubicBezTo>
                    <a:cubicBezTo>
                      <a:pt x="160934" y="760782"/>
                      <a:pt x="416966" y="779069"/>
                      <a:pt x="512064" y="746151"/>
                    </a:cubicBezTo>
                    <a:cubicBezTo>
                      <a:pt x="607162" y="713233"/>
                      <a:pt x="632765" y="665684"/>
                      <a:pt x="651053" y="541325"/>
                    </a:cubicBezTo>
                    <a:cubicBezTo>
                      <a:pt x="669341" y="416967"/>
                      <a:pt x="645566" y="208483"/>
                      <a:pt x="621792" y="0"/>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9" name="Szabadkézi sokszög 68"/>
              <p:cNvSpPr/>
              <p:nvPr/>
            </p:nvSpPr>
            <p:spPr bwMode="auto">
              <a:xfrm>
                <a:off x="2487613" y="2778125"/>
                <a:ext cx="2192337" cy="493713"/>
              </a:xfrm>
              <a:custGeom>
                <a:avLst/>
                <a:gdLst>
                  <a:gd name="connsiteX0" fmla="*/ 0 w 2193341"/>
                  <a:gd name="connsiteY0" fmla="*/ 424282 h 493777"/>
                  <a:gd name="connsiteX1" fmla="*/ 1397203 w 2193341"/>
                  <a:gd name="connsiteY1" fmla="*/ 431597 h 493777"/>
                  <a:gd name="connsiteX2" fmla="*/ 1997049 w 2193341"/>
                  <a:gd name="connsiteY2" fmla="*/ 490119 h 493777"/>
                  <a:gd name="connsiteX3" fmla="*/ 2172614 w 2193341"/>
                  <a:gd name="connsiteY3" fmla="*/ 453543 h 493777"/>
                  <a:gd name="connsiteX4" fmla="*/ 2121408 w 2193341"/>
                  <a:gd name="connsiteY4" fmla="*/ 314554 h 493777"/>
                  <a:gd name="connsiteX5" fmla="*/ 2114092 w 2193341"/>
                  <a:gd name="connsiteY5" fmla="*/ 0 h 49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341" h="493777">
                    <a:moveTo>
                      <a:pt x="0" y="424282"/>
                    </a:moveTo>
                    <a:lnTo>
                      <a:pt x="1397203" y="431597"/>
                    </a:lnTo>
                    <a:cubicBezTo>
                      <a:pt x="1730044" y="442570"/>
                      <a:pt x="1867814" y="486461"/>
                      <a:pt x="1997049" y="490119"/>
                    </a:cubicBezTo>
                    <a:cubicBezTo>
                      <a:pt x="2126284" y="493777"/>
                      <a:pt x="2151888" y="482804"/>
                      <a:pt x="2172614" y="453543"/>
                    </a:cubicBezTo>
                    <a:cubicBezTo>
                      <a:pt x="2193341" y="424282"/>
                      <a:pt x="2131162" y="390144"/>
                      <a:pt x="2121408" y="314554"/>
                    </a:cubicBezTo>
                    <a:cubicBezTo>
                      <a:pt x="2111654" y="238964"/>
                      <a:pt x="2112873" y="119482"/>
                      <a:pt x="2114092" y="0"/>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0" name="Szabadkézi sokszög 69"/>
              <p:cNvSpPr/>
              <p:nvPr/>
            </p:nvSpPr>
            <p:spPr bwMode="auto">
              <a:xfrm>
                <a:off x="4667250" y="2425700"/>
                <a:ext cx="774700" cy="804863"/>
              </a:xfrm>
              <a:custGeom>
                <a:avLst/>
                <a:gdLst>
                  <a:gd name="connsiteX0" fmla="*/ 0 w 774192"/>
                  <a:gd name="connsiteY0" fmla="*/ 314553 h 804672"/>
                  <a:gd name="connsiteX1" fmla="*/ 219456 w 774192"/>
                  <a:gd name="connsiteY1" fmla="*/ 746150 h 804672"/>
                  <a:gd name="connsiteX2" fmla="*/ 694944 w 774192"/>
                  <a:gd name="connsiteY2" fmla="*/ 665683 h 804672"/>
                  <a:gd name="connsiteX3" fmla="*/ 694944 w 774192"/>
                  <a:gd name="connsiteY3" fmla="*/ 0 h 804672"/>
                  <a:gd name="connsiteX4" fmla="*/ 694944 w 774192"/>
                  <a:gd name="connsiteY4" fmla="*/ 0 h 80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192" h="804672">
                    <a:moveTo>
                      <a:pt x="0" y="314553"/>
                    </a:moveTo>
                    <a:cubicBezTo>
                      <a:pt x="51816" y="501090"/>
                      <a:pt x="103632" y="687628"/>
                      <a:pt x="219456" y="746150"/>
                    </a:cubicBezTo>
                    <a:cubicBezTo>
                      <a:pt x="335280" y="804672"/>
                      <a:pt x="615696" y="790041"/>
                      <a:pt x="694944" y="665683"/>
                    </a:cubicBezTo>
                    <a:cubicBezTo>
                      <a:pt x="774192" y="541325"/>
                      <a:pt x="694944" y="0"/>
                      <a:pt x="694944" y="0"/>
                    </a:cubicBezTo>
                    <a:lnTo>
                      <a:pt x="694944" y="0"/>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2" name="Szabadkézi sokszög 71"/>
              <p:cNvSpPr/>
              <p:nvPr/>
            </p:nvSpPr>
            <p:spPr bwMode="auto">
              <a:xfrm>
                <a:off x="2319338" y="4986338"/>
                <a:ext cx="2098675" cy="109537"/>
              </a:xfrm>
              <a:custGeom>
                <a:avLst/>
                <a:gdLst>
                  <a:gd name="connsiteX0" fmla="*/ 2099462 w 2099462"/>
                  <a:gd name="connsiteY0" fmla="*/ 109728 h 109728"/>
                  <a:gd name="connsiteX1" fmla="*/ 1828800 w 2099462"/>
                  <a:gd name="connsiteY1" fmla="*/ 51206 h 109728"/>
                  <a:gd name="connsiteX2" fmla="*/ 1119226 w 2099462"/>
                  <a:gd name="connsiteY2" fmla="*/ 21945 h 109728"/>
                  <a:gd name="connsiteX3" fmla="*/ 0 w 2099462"/>
                  <a:gd name="connsiteY3" fmla="*/ 0 h 109728"/>
                </a:gdLst>
                <a:ahLst/>
                <a:cxnLst>
                  <a:cxn ang="0">
                    <a:pos x="connsiteX0" y="connsiteY0"/>
                  </a:cxn>
                  <a:cxn ang="0">
                    <a:pos x="connsiteX1" y="connsiteY1"/>
                  </a:cxn>
                  <a:cxn ang="0">
                    <a:pos x="connsiteX2" y="connsiteY2"/>
                  </a:cxn>
                  <a:cxn ang="0">
                    <a:pos x="connsiteX3" y="connsiteY3"/>
                  </a:cxn>
                </a:cxnLst>
                <a:rect l="l" t="t" r="r" b="b"/>
                <a:pathLst>
                  <a:path w="2099462" h="109728">
                    <a:moveTo>
                      <a:pt x="2099462" y="109728"/>
                    </a:moveTo>
                    <a:cubicBezTo>
                      <a:pt x="2045817" y="87782"/>
                      <a:pt x="1992173" y="65837"/>
                      <a:pt x="1828800" y="51206"/>
                    </a:cubicBezTo>
                    <a:cubicBezTo>
                      <a:pt x="1665427" y="36575"/>
                      <a:pt x="1119226" y="21945"/>
                      <a:pt x="1119226" y="21945"/>
                    </a:cubicBezTo>
                    <a:lnTo>
                      <a:pt x="0" y="0"/>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43" name="TextBox 17"/>
              <p:cNvSpPr txBox="1">
                <a:spLocks noChangeArrowheads="1"/>
              </p:cNvSpPr>
              <p:nvPr/>
            </p:nvSpPr>
            <p:spPr bwMode="auto">
              <a:xfrm>
                <a:off x="4488045" y="2384347"/>
                <a:ext cx="312748"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3</a:t>
                </a:r>
                <a:endParaRPr lang="fr-FR" b="1">
                  <a:solidFill>
                    <a:srgbClr val="0000FF"/>
                  </a:solidFill>
                </a:endParaRPr>
              </a:p>
            </p:txBody>
          </p:sp>
          <p:sp>
            <p:nvSpPr>
              <p:cNvPr id="17444" name="TextBox 17"/>
              <p:cNvSpPr txBox="1">
                <a:spLocks noChangeArrowheads="1"/>
              </p:cNvSpPr>
              <p:nvPr/>
            </p:nvSpPr>
            <p:spPr bwMode="auto">
              <a:xfrm>
                <a:off x="8259571" y="5286461"/>
                <a:ext cx="312917"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7</a:t>
                </a:r>
                <a:endParaRPr lang="fr-FR" b="1">
                  <a:solidFill>
                    <a:srgbClr val="0000FF"/>
                  </a:solidFill>
                </a:endParaRPr>
              </a:p>
            </p:txBody>
          </p:sp>
          <p:sp>
            <p:nvSpPr>
              <p:cNvPr id="17445" name="TextBox 17"/>
              <p:cNvSpPr txBox="1">
                <a:spLocks noChangeArrowheads="1"/>
              </p:cNvSpPr>
              <p:nvPr/>
            </p:nvSpPr>
            <p:spPr bwMode="auto">
              <a:xfrm>
                <a:off x="8004803" y="4862466"/>
                <a:ext cx="312917" cy="3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8</a:t>
                </a:r>
                <a:endParaRPr lang="fr-FR" b="1" dirty="0">
                  <a:solidFill>
                    <a:srgbClr val="0000FF"/>
                  </a:solidFill>
                </a:endParaRPr>
              </a:p>
            </p:txBody>
          </p:sp>
          <p:sp>
            <p:nvSpPr>
              <p:cNvPr id="17446" name="TextBox 17"/>
              <p:cNvSpPr txBox="1">
                <a:spLocks noChangeArrowheads="1"/>
              </p:cNvSpPr>
              <p:nvPr/>
            </p:nvSpPr>
            <p:spPr bwMode="auto">
              <a:xfrm>
                <a:off x="6515365" y="4884408"/>
                <a:ext cx="441161" cy="3692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10</a:t>
                </a:r>
                <a:endParaRPr lang="fr-FR" b="1">
                  <a:solidFill>
                    <a:srgbClr val="0000FF"/>
                  </a:solidFill>
                </a:endParaRPr>
              </a:p>
            </p:txBody>
          </p:sp>
          <p:sp>
            <p:nvSpPr>
              <p:cNvPr id="17447" name="TextBox 17"/>
              <p:cNvSpPr txBox="1">
                <a:spLocks noChangeArrowheads="1"/>
              </p:cNvSpPr>
              <p:nvPr/>
            </p:nvSpPr>
            <p:spPr bwMode="auto">
              <a:xfrm>
                <a:off x="571473" y="2571744"/>
                <a:ext cx="785818" cy="285720"/>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200" b="1"/>
                  <a:t>S4</a:t>
                </a:r>
                <a:r>
                  <a:rPr lang="fr-FR" sz="1200" b="1"/>
                  <a:t> area</a:t>
                </a:r>
              </a:p>
            </p:txBody>
          </p:sp>
          <p:sp>
            <p:nvSpPr>
              <p:cNvPr id="17448" name="TextBox 17"/>
              <p:cNvSpPr txBox="1">
                <a:spLocks noChangeArrowheads="1"/>
              </p:cNvSpPr>
              <p:nvPr/>
            </p:nvSpPr>
            <p:spPr bwMode="auto">
              <a:xfrm>
                <a:off x="5143745" y="4071942"/>
                <a:ext cx="428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11</a:t>
                </a:r>
                <a:endParaRPr lang="fr-FR" b="1">
                  <a:solidFill>
                    <a:srgbClr val="0000FF"/>
                  </a:solidFill>
                </a:endParaRPr>
              </a:p>
            </p:txBody>
          </p:sp>
          <p:sp>
            <p:nvSpPr>
              <p:cNvPr id="49" name="Szabadkézi sokszög 48"/>
              <p:cNvSpPr/>
              <p:nvPr/>
            </p:nvSpPr>
            <p:spPr>
              <a:xfrm>
                <a:off x="4592638" y="4646613"/>
                <a:ext cx="741362" cy="733425"/>
              </a:xfrm>
              <a:custGeom>
                <a:avLst/>
                <a:gdLst>
                  <a:gd name="connsiteX0" fmla="*/ 680484 w 740735"/>
                  <a:gd name="connsiteY0" fmla="*/ 0 h 733646"/>
                  <a:gd name="connsiteX1" fmla="*/ 701749 w 740735"/>
                  <a:gd name="connsiteY1" fmla="*/ 616688 h 733646"/>
                  <a:gd name="connsiteX2" fmla="*/ 446568 w 740735"/>
                  <a:gd name="connsiteY2" fmla="*/ 701749 h 733646"/>
                  <a:gd name="connsiteX3" fmla="*/ 0 w 740735"/>
                  <a:gd name="connsiteY3" fmla="*/ 680484 h 733646"/>
                </a:gdLst>
                <a:ahLst/>
                <a:cxnLst>
                  <a:cxn ang="0">
                    <a:pos x="connsiteX0" y="connsiteY0"/>
                  </a:cxn>
                  <a:cxn ang="0">
                    <a:pos x="connsiteX1" y="connsiteY1"/>
                  </a:cxn>
                  <a:cxn ang="0">
                    <a:pos x="connsiteX2" y="connsiteY2"/>
                  </a:cxn>
                  <a:cxn ang="0">
                    <a:pos x="connsiteX3" y="connsiteY3"/>
                  </a:cxn>
                </a:cxnLst>
                <a:rect l="l" t="t" r="r" b="b"/>
                <a:pathLst>
                  <a:path w="740735" h="733646">
                    <a:moveTo>
                      <a:pt x="680484" y="0"/>
                    </a:moveTo>
                    <a:cubicBezTo>
                      <a:pt x="710609" y="249865"/>
                      <a:pt x="740735" y="499730"/>
                      <a:pt x="701749" y="616688"/>
                    </a:cubicBezTo>
                    <a:cubicBezTo>
                      <a:pt x="662763" y="733646"/>
                      <a:pt x="563526" y="691116"/>
                      <a:pt x="446568" y="701749"/>
                    </a:cubicBezTo>
                    <a:cubicBezTo>
                      <a:pt x="329610" y="712382"/>
                      <a:pt x="164805" y="696433"/>
                      <a:pt x="0" y="680484"/>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0" name="Szabadkézi sokszög 49"/>
              <p:cNvSpPr/>
              <p:nvPr/>
            </p:nvSpPr>
            <p:spPr>
              <a:xfrm>
                <a:off x="4678363" y="4327525"/>
                <a:ext cx="2487612" cy="1068388"/>
              </a:xfrm>
              <a:custGeom>
                <a:avLst/>
                <a:gdLst>
                  <a:gd name="connsiteX0" fmla="*/ 2488018 w 2488018"/>
                  <a:gd name="connsiteY0" fmla="*/ 882502 h 1068572"/>
                  <a:gd name="connsiteX1" fmla="*/ 1403497 w 2488018"/>
                  <a:gd name="connsiteY1" fmla="*/ 893135 h 1068572"/>
                  <a:gd name="connsiteX2" fmla="*/ 839972 w 2488018"/>
                  <a:gd name="connsiteY2" fmla="*/ 946298 h 1068572"/>
                  <a:gd name="connsiteX3" fmla="*/ 776176 w 2488018"/>
                  <a:gd name="connsiteY3" fmla="*/ 159489 h 1068572"/>
                  <a:gd name="connsiteX4" fmla="*/ 0 w 2488018"/>
                  <a:gd name="connsiteY4" fmla="*/ 0 h 106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018" h="1068572">
                    <a:moveTo>
                      <a:pt x="2488018" y="882502"/>
                    </a:moveTo>
                    <a:lnTo>
                      <a:pt x="1403497" y="893135"/>
                    </a:lnTo>
                    <a:cubicBezTo>
                      <a:pt x="1128823" y="903768"/>
                      <a:pt x="944526" y="1068572"/>
                      <a:pt x="839972" y="946298"/>
                    </a:cubicBezTo>
                    <a:cubicBezTo>
                      <a:pt x="735418" y="824024"/>
                      <a:pt x="916171" y="317205"/>
                      <a:pt x="776176" y="159489"/>
                    </a:cubicBezTo>
                    <a:cubicBezTo>
                      <a:pt x="636181" y="1773"/>
                      <a:pt x="318090" y="886"/>
                      <a:pt x="0" y="0"/>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7414" name="TextBox 17"/>
            <p:cNvSpPr txBox="1">
              <a:spLocks noChangeArrowheads="1"/>
            </p:cNvSpPr>
            <p:nvPr/>
          </p:nvSpPr>
          <p:spPr bwMode="auto">
            <a:xfrm>
              <a:off x="4191000" y="5095875"/>
              <a:ext cx="396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solidFill>
                    <a:srgbClr val="0000FF"/>
                  </a:solidFill>
                </a:rPr>
                <a:t>1</a:t>
              </a:r>
              <a:r>
                <a:rPr lang="hu-HU" b="1">
                  <a:solidFill>
                    <a:srgbClr val="0000FF"/>
                  </a:solidFill>
                </a:rPr>
                <a:t>a</a:t>
              </a:r>
              <a:endParaRPr lang="fr-FR" b="1">
                <a:solidFill>
                  <a:srgbClr val="0000FF"/>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47664" y="116632"/>
            <a:ext cx="6473825" cy="914400"/>
          </a:xfrm>
        </p:spPr>
        <p:txBody>
          <a:bodyPr/>
          <a:lstStyle/>
          <a:p>
            <a:pPr marL="342900" indent="-342900" algn="ctr" eaLnBrk="1" hangingPunct="1"/>
            <a:r>
              <a:rPr lang="en-US" sz="3600" b="1" dirty="0"/>
              <a:t>Safety Tour Itinerary 2: (SI2)</a:t>
            </a:r>
            <a:br>
              <a:rPr lang="en-US" sz="3600" b="1" dirty="0"/>
            </a:br>
            <a:r>
              <a:rPr lang="en-US" sz="3600" b="1" dirty="0"/>
              <a:t>USC55</a:t>
            </a:r>
          </a:p>
        </p:txBody>
      </p:sp>
      <p:sp>
        <p:nvSpPr>
          <p:cNvPr id="23555" name="Rectangle 5"/>
          <p:cNvSpPr>
            <a:spLocks noGrp="1" noChangeArrowheads="1"/>
          </p:cNvSpPr>
          <p:nvPr>
            <p:ph type="body" idx="1"/>
          </p:nvPr>
        </p:nvSpPr>
        <p:spPr>
          <a:xfrm>
            <a:off x="0" y="1254968"/>
            <a:ext cx="9144000" cy="5486400"/>
          </a:xfrm>
        </p:spPr>
        <p:txBody>
          <a:bodyPr/>
          <a:lstStyle/>
          <a:p>
            <a:pPr marL="179388" lvl="1" indent="0" eaLnBrk="1" hangingPunct="1">
              <a:lnSpc>
                <a:spcPct val="90000"/>
              </a:lnSpc>
              <a:buFontTx/>
              <a:buNone/>
              <a:defRPr/>
            </a:pPr>
            <a:r>
              <a:rPr lang="en-US" sz="1400" b="1" dirty="0"/>
              <a:t>All safety doors should be closed.</a:t>
            </a:r>
          </a:p>
          <a:p>
            <a:pPr marL="179388" lvl="1" indent="0" eaLnBrk="1" hangingPunct="1">
              <a:lnSpc>
                <a:spcPct val="90000"/>
              </a:lnSpc>
              <a:buFontTx/>
              <a:buNone/>
              <a:defRPr/>
            </a:pPr>
            <a:r>
              <a:rPr lang="en-US" sz="1400" b="1" dirty="0">
                <a:solidFill>
                  <a:srgbClr val="FF0000"/>
                </a:solidFill>
              </a:rPr>
              <a:t>LOOK FOR WATER LEAKS EVERYWHERE. Also check for bad</a:t>
            </a:r>
            <a:r>
              <a:rPr lang="fr-FR" sz="1400" b="1" dirty="0">
                <a:solidFill>
                  <a:srgbClr val="FF0000"/>
                </a:solidFill>
              </a:rPr>
              <a:t> </a:t>
            </a:r>
            <a:r>
              <a:rPr lang="en-US" sz="1400" b="1" dirty="0">
                <a:solidFill>
                  <a:srgbClr val="FF0000"/>
                </a:solidFill>
              </a:rPr>
              <a:t>or burning smells</a:t>
            </a:r>
            <a:r>
              <a:rPr lang="hu-HU" sz="1400" b="1" dirty="0">
                <a:solidFill>
                  <a:srgbClr val="FF0000"/>
                </a:solidFill>
              </a:rPr>
              <a:t>.</a:t>
            </a:r>
            <a:r>
              <a:rPr lang="en-US" sz="1400" b="1" dirty="0">
                <a:solidFill>
                  <a:srgbClr val="FF0000"/>
                </a:solidFill>
              </a:rPr>
              <a:t> Listen to unusual noises, vibrations.</a:t>
            </a:r>
          </a:p>
          <a:p>
            <a:pPr marL="179388" lvl="1" indent="0" eaLnBrk="1" hangingPunct="1">
              <a:lnSpc>
                <a:spcPct val="90000"/>
              </a:lnSpc>
              <a:buNone/>
              <a:defRPr/>
            </a:pPr>
            <a:r>
              <a:rPr lang="hu-HU" sz="1400" b="1" dirty="0">
                <a:solidFill>
                  <a:srgbClr val="FF0000"/>
                </a:solidFill>
              </a:rPr>
              <a:t>C</a:t>
            </a:r>
            <a:r>
              <a:rPr lang="en-US" sz="1400" b="1" dirty="0">
                <a:solidFill>
                  <a:srgbClr val="FF0000"/>
                </a:solidFill>
              </a:rPr>
              <a:t>heck the Red and First Aid cabinets (instructions at the end of itinerary)</a:t>
            </a:r>
            <a:endParaRPr lang="en-US" sz="1400" b="1" dirty="0"/>
          </a:p>
          <a:p>
            <a:pPr marL="179388" lvl="1" indent="0" eaLnBrk="1" hangingPunct="1">
              <a:lnSpc>
                <a:spcPct val="90000"/>
              </a:lnSpc>
              <a:buFontTx/>
              <a:buNone/>
              <a:defRPr/>
            </a:pPr>
            <a:endParaRPr lang="en-US" sz="1400" b="1" dirty="0"/>
          </a:p>
          <a:p>
            <a:pPr marL="265113" lvl="1" indent="-84138" eaLnBrk="1" hangingPunct="1">
              <a:buFont typeface="Arial" pitchFamily="34" charset="0"/>
              <a:buChar char="•"/>
              <a:defRPr/>
            </a:pPr>
            <a:r>
              <a:rPr lang="en-US" sz="1400" b="1" dirty="0"/>
              <a:t>SI2-1 Go to lift level -2 </a:t>
            </a:r>
            <a:r>
              <a:rPr lang="en-US" sz="1400" dirty="0"/>
              <a:t>– Check first aid cabinet, check electrical safety equipment, check the chemical emergency kit. Enter the </a:t>
            </a:r>
            <a:r>
              <a:rPr lang="hu-HU" sz="1400" dirty="0"/>
              <a:t>EN</a:t>
            </a:r>
            <a:r>
              <a:rPr lang="en-US" sz="1400" dirty="0"/>
              <a:t>-CV Zone S3 Pump Room</a:t>
            </a:r>
          </a:p>
          <a:p>
            <a:pPr marL="265113" lvl="1" indent="-84138" eaLnBrk="1" hangingPunct="1">
              <a:buFont typeface="Arial" pitchFamily="34" charset="0"/>
              <a:buChar char="•"/>
              <a:defRPr/>
            </a:pPr>
            <a:r>
              <a:rPr lang="en-US" sz="1400" b="1" dirty="0"/>
              <a:t>SI2-2 Take stairs up to the S4</a:t>
            </a:r>
            <a:r>
              <a:rPr lang="hu-HU" sz="1400" b="1" dirty="0"/>
              <a:t>: </a:t>
            </a:r>
            <a:r>
              <a:rPr lang="en-US" sz="1400" b="1" dirty="0"/>
              <a:t>Magnet Area </a:t>
            </a:r>
            <a:r>
              <a:rPr lang="en-US" sz="1400" dirty="0"/>
              <a:t>– Check </a:t>
            </a:r>
            <a:r>
              <a:rPr lang="hu-HU" sz="1400" dirty="0"/>
              <a:t>S4</a:t>
            </a:r>
            <a:r>
              <a:rPr lang="en-US" sz="1400" dirty="0"/>
              <a:t> area</a:t>
            </a:r>
            <a:r>
              <a:rPr lang="hu-HU" sz="1400" dirty="0"/>
              <a:t> and </a:t>
            </a:r>
            <a:r>
              <a:rPr lang="en-US" sz="1400" dirty="0"/>
              <a:t>the Magnet Area.</a:t>
            </a:r>
          </a:p>
          <a:p>
            <a:pPr marL="265113" lvl="1" indent="-84138" eaLnBrk="1" hangingPunct="1">
              <a:buFont typeface="Arial" pitchFamily="34" charset="0"/>
              <a:buChar char="•"/>
              <a:defRPr/>
            </a:pPr>
            <a:r>
              <a:rPr lang="en-US" sz="1400" b="1" dirty="0"/>
              <a:t>SI2-3 Pressurized zone in lift level -1 </a:t>
            </a:r>
            <a:r>
              <a:rPr lang="en-US" sz="1400" dirty="0"/>
              <a:t>– Check the first aid cabinet</a:t>
            </a:r>
          </a:p>
          <a:p>
            <a:pPr marL="265113" lvl="1" indent="-84138" eaLnBrk="1" hangingPunct="1">
              <a:buFont typeface="Arial" pitchFamily="34" charset="0"/>
              <a:buChar char="•"/>
              <a:defRPr/>
            </a:pPr>
            <a:r>
              <a:rPr lang="en-US" sz="1400" b="1" dirty="0"/>
              <a:t>SI2-</a:t>
            </a:r>
            <a:r>
              <a:rPr lang="hu-HU" sz="1400" b="1" dirty="0"/>
              <a:t>4</a:t>
            </a:r>
            <a:r>
              <a:rPr lang="en-US" sz="1400" b="1" dirty="0"/>
              <a:t> Pass lift area at level -1</a:t>
            </a:r>
          </a:p>
          <a:p>
            <a:pPr marL="265113" lvl="1" indent="-84138" eaLnBrk="1" hangingPunct="1">
              <a:buFont typeface="Arial" pitchFamily="34" charset="0"/>
              <a:buChar char="•"/>
              <a:defRPr/>
            </a:pPr>
            <a:r>
              <a:rPr lang="en-US" sz="1400" b="1" dirty="0"/>
              <a:t>SI2-</a:t>
            </a:r>
            <a:r>
              <a:rPr lang="hu-HU" sz="1400" b="1" dirty="0"/>
              <a:t>5</a:t>
            </a:r>
            <a:r>
              <a:rPr lang="en-US" sz="1400" b="1" dirty="0"/>
              <a:t> S2 counting room </a:t>
            </a:r>
            <a:r>
              <a:rPr lang="en-US" sz="1400" dirty="0"/>
              <a:t>–</a:t>
            </a:r>
            <a:r>
              <a:rPr lang="en-US" sz="1400" b="1" dirty="0"/>
              <a:t> </a:t>
            </a:r>
            <a:r>
              <a:rPr lang="en-US" sz="1400" dirty="0"/>
              <a:t>Listen for abnormal noise and vibrations, check the temperature</a:t>
            </a:r>
            <a:endParaRPr lang="en-US" sz="1400" b="1" dirty="0"/>
          </a:p>
          <a:p>
            <a:pPr marL="265113" lvl="1" indent="-84138" eaLnBrk="1" hangingPunct="1">
              <a:buFont typeface="Arial" pitchFamily="34" charset="0"/>
              <a:buChar char="•"/>
              <a:defRPr/>
            </a:pPr>
            <a:r>
              <a:rPr lang="en-US" sz="1400" b="1" dirty="0"/>
              <a:t>SI2-</a:t>
            </a:r>
            <a:r>
              <a:rPr lang="hu-HU" sz="1400" b="1" dirty="0"/>
              <a:t>6</a:t>
            </a:r>
            <a:r>
              <a:rPr lang="en-US" sz="1400" dirty="0"/>
              <a:t> </a:t>
            </a:r>
            <a:r>
              <a:rPr lang="en-US" sz="1400" b="1" dirty="0"/>
              <a:t>Go down the stairs behind the USC55 control room </a:t>
            </a:r>
            <a:r>
              <a:rPr lang="en-US" sz="1400" dirty="0"/>
              <a:t>– Check the area below false floor of S2. </a:t>
            </a:r>
          </a:p>
          <a:p>
            <a:pPr marL="265113" lvl="1" indent="-84138" eaLnBrk="1" hangingPunct="1">
              <a:buFont typeface="Arial" pitchFamily="34" charset="0"/>
              <a:buChar char="•"/>
              <a:defRPr/>
            </a:pPr>
            <a:r>
              <a:rPr lang="en-US" sz="1400" b="1" dirty="0"/>
              <a:t>SI2-</a:t>
            </a:r>
            <a:r>
              <a:rPr lang="hu-HU" sz="1400" b="1" dirty="0"/>
              <a:t>7</a:t>
            </a:r>
            <a:r>
              <a:rPr lang="en-US" sz="1400" dirty="0"/>
              <a:t> </a:t>
            </a:r>
            <a:r>
              <a:rPr lang="en-US" sz="1400" b="1" dirty="0"/>
              <a:t>Go to UGX5 (gas room) at the UPX56 end of USC55 at the S1 level</a:t>
            </a:r>
            <a:r>
              <a:rPr lang="en-US" sz="1400" dirty="0"/>
              <a:t> – </a:t>
            </a:r>
            <a:r>
              <a:rPr lang="hu-HU" sz="1400" dirty="0" err="1"/>
              <a:t>Look</a:t>
            </a:r>
            <a:r>
              <a:rPr lang="hu-HU" sz="1400" dirty="0"/>
              <a:t> </a:t>
            </a:r>
            <a:r>
              <a:rPr lang="hu-HU" sz="1400" dirty="0" err="1"/>
              <a:t>around</a:t>
            </a:r>
            <a:r>
              <a:rPr lang="hu-HU" sz="1400" dirty="0"/>
              <a:t>, </a:t>
            </a:r>
            <a:r>
              <a:rPr lang="hu-HU" sz="1400" dirty="0" err="1"/>
              <a:t>check</a:t>
            </a:r>
            <a:r>
              <a:rPr lang="hu-HU" sz="1400" dirty="0"/>
              <a:t> </a:t>
            </a:r>
            <a:r>
              <a:rPr lang="hu-HU" sz="1400" dirty="0" err="1"/>
              <a:t>for</a:t>
            </a:r>
            <a:r>
              <a:rPr lang="hu-HU" sz="1400" dirty="0"/>
              <a:t> </a:t>
            </a:r>
            <a:r>
              <a:rPr lang="hu-HU" sz="1400" dirty="0" err="1"/>
              <a:t>water</a:t>
            </a:r>
            <a:r>
              <a:rPr lang="hu-HU" sz="1400" dirty="0"/>
              <a:t> </a:t>
            </a:r>
            <a:r>
              <a:rPr lang="hu-HU" sz="1400" dirty="0" err="1"/>
              <a:t>leaks</a:t>
            </a:r>
            <a:endParaRPr lang="en-US" sz="1400" i="1" dirty="0"/>
          </a:p>
          <a:p>
            <a:pPr marL="265113" lvl="1" indent="-84138" eaLnBrk="1" hangingPunct="1">
              <a:buFont typeface="Arial" pitchFamily="34" charset="0"/>
              <a:buChar char="•"/>
              <a:defRPr/>
            </a:pPr>
            <a:r>
              <a:rPr lang="en-US" sz="1400" b="1" dirty="0"/>
              <a:t>SI2-</a:t>
            </a:r>
            <a:r>
              <a:rPr lang="hu-HU" sz="1400" b="1" dirty="0"/>
              <a:t>8</a:t>
            </a:r>
            <a:r>
              <a:rPr lang="en-US" sz="1400" dirty="0"/>
              <a:t> </a:t>
            </a:r>
            <a:r>
              <a:rPr lang="en-US" sz="1400" b="1" dirty="0"/>
              <a:t>Check the UPX56 access device </a:t>
            </a:r>
            <a:r>
              <a:rPr lang="en-US" sz="1400" dirty="0"/>
              <a:t>– Check the green handle</a:t>
            </a:r>
            <a:r>
              <a:rPr lang="hu-HU" sz="1400" dirty="0"/>
              <a:t> is </a:t>
            </a:r>
            <a:r>
              <a:rPr lang="en-US" sz="1400" dirty="0"/>
              <a:t>in upright position.      </a:t>
            </a:r>
            <a:endParaRPr lang="en-US" sz="1400" i="1" dirty="0"/>
          </a:p>
          <a:p>
            <a:pPr marL="265113" lvl="1" indent="-84138" eaLnBrk="1" hangingPunct="1">
              <a:buFont typeface="Arial" pitchFamily="34" charset="0"/>
              <a:buChar char="•"/>
              <a:defRPr/>
            </a:pPr>
            <a:r>
              <a:rPr lang="en-US" sz="1400" b="1" dirty="0"/>
              <a:t>SI2-</a:t>
            </a:r>
            <a:r>
              <a:rPr lang="hu-HU" sz="1400" b="1" dirty="0"/>
              <a:t>9a</a:t>
            </a:r>
            <a:r>
              <a:rPr lang="hu-HU" sz="1400" dirty="0"/>
              <a:t> </a:t>
            </a:r>
            <a:r>
              <a:rPr lang="en-US" sz="1400" b="1" dirty="0"/>
              <a:t>On the way to S1 counting room </a:t>
            </a:r>
            <a:r>
              <a:rPr lang="en-US" sz="1400" dirty="0"/>
              <a:t>- On the way</a:t>
            </a:r>
            <a:r>
              <a:rPr lang="hu-HU" sz="1400" dirty="0"/>
              <a:t> back</a:t>
            </a:r>
            <a:r>
              <a:rPr lang="en-US" sz="1400" dirty="0"/>
              <a:t> check the Fire detection panels</a:t>
            </a:r>
            <a:r>
              <a:rPr lang="hu-HU" sz="1400" dirty="0"/>
              <a:t>, </a:t>
            </a:r>
            <a:r>
              <a:rPr lang="en-US" sz="1400" dirty="0"/>
              <a:t>red and first aid cabinet, the defibrillator, then check the area below false floor of S1.</a:t>
            </a:r>
          </a:p>
          <a:p>
            <a:pPr marL="265113" lvl="1" indent="-84138" eaLnBrk="1" hangingPunct="1">
              <a:buFont typeface="Arial" pitchFamily="34" charset="0"/>
              <a:buChar char="•"/>
              <a:defRPr/>
            </a:pPr>
            <a:r>
              <a:rPr lang="en-US" sz="1400" b="1" dirty="0"/>
              <a:t>SI2-</a:t>
            </a:r>
            <a:r>
              <a:rPr lang="hu-HU" sz="1400" b="1" dirty="0"/>
              <a:t>9b</a:t>
            </a:r>
            <a:r>
              <a:rPr lang="en-US" sz="1400" dirty="0"/>
              <a:t> </a:t>
            </a:r>
            <a:r>
              <a:rPr lang="en-US" sz="1400" b="1" dirty="0"/>
              <a:t>S1 counting room </a:t>
            </a:r>
            <a:r>
              <a:rPr lang="en-US" sz="1400" dirty="0"/>
              <a:t>– In the rows of S1 Racks: listen for abnormal noise, check the temperature sensor</a:t>
            </a:r>
          </a:p>
          <a:p>
            <a:pPr marL="265113" lvl="1" indent="-84138" eaLnBrk="1" hangingPunct="1">
              <a:buFont typeface="Arial" pitchFamily="34" charset="0"/>
              <a:buChar char="•"/>
              <a:defRPr/>
            </a:pPr>
            <a:r>
              <a:rPr lang="en-US" sz="1400" b="1" dirty="0"/>
              <a:t>SI2-1</a:t>
            </a:r>
            <a:r>
              <a:rPr lang="hu-HU" sz="1400" b="1" dirty="0"/>
              <a:t>0</a:t>
            </a:r>
            <a:r>
              <a:rPr lang="en-US" sz="1400" dirty="0"/>
              <a:t> </a:t>
            </a:r>
            <a:r>
              <a:rPr lang="en-US" sz="1400" b="1" dirty="0"/>
              <a:t>Check the toilets </a:t>
            </a:r>
            <a:r>
              <a:rPr lang="en-US" sz="1400" dirty="0"/>
              <a:t>– Open each door and take a look inside. Check for people. </a:t>
            </a:r>
          </a:p>
          <a:p>
            <a:pPr marL="265113" lvl="1" indent="-84138" eaLnBrk="1" hangingPunct="1">
              <a:buFont typeface="Arial" pitchFamily="34" charset="0"/>
              <a:buChar char="•"/>
              <a:defRPr/>
            </a:pPr>
            <a:r>
              <a:rPr lang="en-US" sz="1400" b="1" dirty="0"/>
              <a:t>SI2-1</a:t>
            </a:r>
            <a:r>
              <a:rPr lang="hu-HU" sz="1400" b="1" dirty="0"/>
              <a:t>1</a:t>
            </a:r>
            <a:r>
              <a:rPr lang="en-US" sz="1400" dirty="0"/>
              <a:t> </a:t>
            </a:r>
            <a:r>
              <a:rPr lang="en-US" sz="1400" b="1" dirty="0"/>
              <a:t>Go to the lift. Go to lift level -3 </a:t>
            </a:r>
            <a:r>
              <a:rPr lang="en-US" sz="1400" dirty="0"/>
              <a:t>– </a:t>
            </a:r>
            <a:r>
              <a:rPr lang="hu-HU" sz="1400" dirty="0"/>
              <a:t> </a:t>
            </a:r>
            <a:r>
              <a:rPr lang="en-US" sz="1400" dirty="0"/>
              <a:t>Check UP55 access device, check the door of MAD (blue door)</a:t>
            </a:r>
            <a:r>
              <a:rPr lang="hu-HU" sz="1400" dirty="0"/>
              <a:t>. </a:t>
            </a:r>
          </a:p>
          <a:p>
            <a:pPr marL="265113" lvl="1" indent="-84138" eaLnBrk="1" hangingPunct="1">
              <a:buFont typeface="Arial" pitchFamily="34" charset="0"/>
              <a:buChar char="•"/>
              <a:defRPr/>
            </a:pPr>
            <a:r>
              <a:rPr lang="hu-HU" sz="1400" b="1" dirty="0"/>
              <a:t>SI2-12 RP </a:t>
            </a:r>
            <a:r>
              <a:rPr lang="hu-HU" sz="1400" b="1" dirty="0" err="1"/>
              <a:t>buffer</a:t>
            </a:r>
            <a:r>
              <a:rPr lang="hu-HU" sz="1400" b="1" dirty="0"/>
              <a:t> </a:t>
            </a:r>
            <a:r>
              <a:rPr lang="hu-HU" sz="1400" b="1" dirty="0" err="1"/>
              <a:t>zone</a:t>
            </a:r>
            <a:r>
              <a:rPr lang="hu-HU" sz="1400" b="1" dirty="0"/>
              <a:t> </a:t>
            </a:r>
            <a:r>
              <a:rPr lang="hu-HU" sz="1400" dirty="0"/>
              <a:t>- </a:t>
            </a:r>
            <a:r>
              <a:rPr lang="hu-HU" sz="1400" dirty="0" err="1"/>
              <a:t>Check</a:t>
            </a:r>
            <a:r>
              <a:rPr lang="hu-HU" sz="1400" dirty="0"/>
              <a:t> </a:t>
            </a:r>
            <a:r>
              <a:rPr lang="en-US" sz="1400" dirty="0"/>
              <a:t>RP buffer zone and </a:t>
            </a:r>
            <a:r>
              <a:rPr lang="fr-FR" sz="1400" dirty="0" err="1"/>
              <a:t>Foam</a:t>
            </a:r>
            <a:r>
              <a:rPr lang="fr-FR" sz="1400" dirty="0"/>
              <a:t> System </a:t>
            </a:r>
            <a:r>
              <a:rPr lang="en-US" sz="1400" dirty="0"/>
              <a:t>(US54)</a:t>
            </a:r>
            <a:endParaRPr lang="en-US" sz="1400" dirty="0">
              <a:sym typeface="Wingdings" pitchFamily="2" charset="2"/>
            </a:endParaRPr>
          </a:p>
        </p:txBody>
      </p:sp>
      <p:sp>
        <p:nvSpPr>
          <p:cNvPr id="18436"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8E9766-662A-4AAD-A2A4-179966298DF9}" type="slidenum">
              <a:rPr lang="en-US" smtClean="0"/>
              <a:pPr eaLnBrk="1" hangingPunct="1"/>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43000" y="152400"/>
            <a:ext cx="6165304" cy="792163"/>
          </a:xfrm>
        </p:spPr>
        <p:txBody>
          <a:bodyPr/>
          <a:lstStyle/>
          <a:p>
            <a:pPr marL="342900" indent="-342900" algn="ctr" eaLnBrk="1" hangingPunct="1">
              <a:lnSpc>
                <a:spcPct val="90000"/>
              </a:lnSpc>
            </a:pPr>
            <a:r>
              <a:rPr lang="en-US" sz="2800" b="1" dirty="0"/>
              <a:t>SI2-1a: Check of First Aid box and the door of pressurized staircase</a:t>
            </a:r>
            <a:endParaRPr lang="en-US" sz="2800" b="1" strike="sngStrike" dirty="0"/>
          </a:p>
        </p:txBody>
      </p:sp>
      <p:sp>
        <p:nvSpPr>
          <p:cNvPr id="10243" name="Szövegdoboz 7"/>
          <p:cNvSpPr txBox="1">
            <a:spLocks noChangeArrowheads="1"/>
          </p:cNvSpPr>
          <p:nvPr/>
        </p:nvSpPr>
        <p:spPr bwMode="auto">
          <a:xfrm>
            <a:off x="395536" y="4924906"/>
            <a:ext cx="8208912" cy="1600438"/>
          </a:xfrm>
          <a:prstGeom prst="rect">
            <a:avLst/>
          </a:prstGeom>
          <a:noFill/>
          <a:ln w="9525">
            <a:noFill/>
            <a:miter lim="800000"/>
            <a:headEnd/>
            <a:tailEnd/>
          </a:ln>
        </p:spPr>
        <p:txBody>
          <a:bodyPr wrap="square">
            <a:spAutoFit/>
          </a:bodyPr>
          <a:lstStyle/>
          <a:p>
            <a:pPr marL="346075" indent="-346075">
              <a:buFont typeface="Arial" panose="020B0604020202020204" pitchFamily="34" charset="0"/>
              <a:buChar char="•"/>
              <a:defRPr/>
            </a:pPr>
            <a:r>
              <a:rPr lang="en-US" sz="1600" dirty="0"/>
              <a:t>Go to lift level -2</a:t>
            </a:r>
          </a:p>
          <a:p>
            <a:pPr marL="342900" indent="-342900">
              <a:buFont typeface="Arial" panose="020B0604020202020204" pitchFamily="34" charset="0"/>
              <a:buChar char="•"/>
              <a:defRPr/>
            </a:pPr>
            <a:r>
              <a:rPr lang="en-US" sz="1600" dirty="0"/>
              <a:t>Check the First Aid cabinet in the corner (more instruction at the end of itinerary)</a:t>
            </a:r>
          </a:p>
          <a:p>
            <a:pPr marL="342900" indent="-342900">
              <a:buFont typeface="Arial" panose="020B0604020202020204" pitchFamily="34" charset="0"/>
              <a:buChar char="•"/>
              <a:defRPr/>
            </a:pPr>
            <a:r>
              <a:rPr lang="en-US" sz="1600" dirty="0"/>
              <a:t>Make sure the pressurized area is kept empty – no materials may be stored here. Make a note in your </a:t>
            </a:r>
            <a:r>
              <a:rPr lang="en-US" sz="1600" dirty="0" err="1"/>
              <a:t>Elog</a:t>
            </a:r>
            <a:r>
              <a:rPr lang="en-US" sz="1600" dirty="0"/>
              <a:t> and inform 165000 (during working hours) if this area is not completely free.</a:t>
            </a:r>
          </a:p>
          <a:p>
            <a:pPr marL="342900" indent="-342900">
              <a:buFont typeface="Arial" panose="020B0604020202020204" pitchFamily="34" charset="0"/>
              <a:buChar char="•"/>
              <a:defRPr/>
            </a:pPr>
            <a:r>
              <a:rPr lang="en-US" sz="1600" dirty="0"/>
              <a:t>Then enter the grey door on the right, which leads to the EN/CV area</a:t>
            </a:r>
          </a:p>
        </p:txBody>
      </p:sp>
      <p:pic>
        <p:nvPicPr>
          <p:cNvPr id="20490" name="Kép 4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1" name="Dia számának helye 1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F42789-029A-4557-895F-419C8719E88C}" type="slidenum">
              <a:rPr lang="en-US" smtClean="0"/>
              <a:pPr eaLnBrk="1" hangingPunct="1"/>
              <a:t>23</a:t>
            </a:fld>
            <a:endParaRPr lang="en-US"/>
          </a:p>
        </p:txBody>
      </p:sp>
      <p:grpSp>
        <p:nvGrpSpPr>
          <p:cNvPr id="8" name="Group 7"/>
          <p:cNvGrpSpPr/>
          <p:nvPr/>
        </p:nvGrpSpPr>
        <p:grpSpPr>
          <a:xfrm>
            <a:off x="1533159" y="1141492"/>
            <a:ext cx="5933666" cy="3600000"/>
            <a:chOff x="42024" y="1125292"/>
            <a:chExt cx="5933666" cy="3600000"/>
          </a:xfrm>
        </p:grpSpPr>
        <p:pic>
          <p:nvPicPr>
            <p:cNvPr id="2" name="Picture 1" descr="20160623_09591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208857" y="-41541"/>
              <a:ext cx="3600000" cy="5933666"/>
            </a:xfrm>
            <a:prstGeom prst="rect">
              <a:avLst/>
            </a:prstGeom>
          </p:spPr>
        </p:pic>
        <p:sp>
          <p:nvSpPr>
            <p:cNvPr id="10" name="Szabadkézi sokszög 9"/>
            <p:cNvSpPr/>
            <p:nvPr/>
          </p:nvSpPr>
          <p:spPr>
            <a:xfrm>
              <a:off x="1337459" y="2838933"/>
              <a:ext cx="2298437" cy="45719"/>
            </a:xfrm>
            <a:custGeom>
              <a:avLst/>
              <a:gdLst>
                <a:gd name="connsiteX0" fmla="*/ 184727 w 1445491"/>
                <a:gd name="connsiteY0" fmla="*/ 458740 h 458740"/>
                <a:gd name="connsiteX1" fmla="*/ 175491 w 1445491"/>
                <a:gd name="connsiteY1" fmla="*/ 98522 h 458740"/>
                <a:gd name="connsiteX2" fmla="*/ 1237673 w 1445491"/>
                <a:gd name="connsiteY2" fmla="*/ 15394 h 458740"/>
                <a:gd name="connsiteX3" fmla="*/ 1422400 w 1445491"/>
                <a:gd name="connsiteY3" fmla="*/ 6158 h 458740"/>
              </a:gdLst>
              <a:ahLst/>
              <a:cxnLst>
                <a:cxn ang="0">
                  <a:pos x="connsiteX0" y="connsiteY0"/>
                </a:cxn>
                <a:cxn ang="0">
                  <a:pos x="connsiteX1" y="connsiteY1"/>
                </a:cxn>
                <a:cxn ang="0">
                  <a:pos x="connsiteX2" y="connsiteY2"/>
                </a:cxn>
                <a:cxn ang="0">
                  <a:pos x="connsiteX3" y="connsiteY3"/>
                </a:cxn>
              </a:cxnLst>
              <a:rect l="l" t="t" r="r" b="b"/>
              <a:pathLst>
                <a:path w="1445491" h="458740">
                  <a:moveTo>
                    <a:pt x="184727" y="458740"/>
                  </a:moveTo>
                  <a:cubicBezTo>
                    <a:pt x="92363" y="315576"/>
                    <a:pt x="0" y="172413"/>
                    <a:pt x="175491" y="98522"/>
                  </a:cubicBezTo>
                  <a:cubicBezTo>
                    <a:pt x="350982" y="24631"/>
                    <a:pt x="1029855" y="30788"/>
                    <a:pt x="1237673" y="15394"/>
                  </a:cubicBezTo>
                  <a:cubicBezTo>
                    <a:pt x="1445491" y="0"/>
                    <a:pt x="1433945" y="3079"/>
                    <a:pt x="1422400" y="6158"/>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Szövegdoboz 19"/>
            <p:cNvSpPr txBox="1">
              <a:spLocks noChangeArrowheads="1"/>
            </p:cNvSpPr>
            <p:nvPr/>
          </p:nvSpPr>
          <p:spPr bwMode="auto">
            <a:xfrm>
              <a:off x="3427288" y="2072655"/>
              <a:ext cx="928688" cy="276225"/>
            </a:xfrm>
            <a:prstGeom prst="rect">
              <a:avLst/>
            </a:prstGeom>
            <a:solidFill>
              <a:schemeClr val="tx1">
                <a:lumMod val="50000"/>
                <a:lumOff val="50000"/>
                <a:alpha val="40000"/>
              </a:schemeClr>
            </a:solidFill>
            <a:ln w="9525">
              <a:noFill/>
              <a:miter lim="800000"/>
              <a:headEnd/>
              <a:tailEnd/>
            </a:ln>
          </p:spPr>
          <p:txBody>
            <a:bodyPr>
              <a:spAutoFit/>
            </a:bodyPr>
            <a:lstStyle/>
            <a:p>
              <a:pPr>
                <a:defRPr/>
              </a:pPr>
              <a:r>
                <a:rPr lang="en-US" sz="1200" b="1" dirty="0">
                  <a:solidFill>
                    <a:srgbClr val="FFFF00"/>
                  </a:solidFill>
                </a:rPr>
                <a:t>First Aid</a:t>
              </a:r>
            </a:p>
          </p:txBody>
        </p:sp>
        <p:sp>
          <p:nvSpPr>
            <p:cNvPr id="3" name="Oval 2"/>
            <p:cNvSpPr/>
            <p:nvPr/>
          </p:nvSpPr>
          <p:spPr>
            <a:xfrm>
              <a:off x="3635896" y="2420888"/>
              <a:ext cx="432048" cy="576064"/>
            </a:xfrm>
            <a:prstGeom prst="ellipse">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64541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43000" y="39444"/>
            <a:ext cx="6237312" cy="1031672"/>
          </a:xfrm>
        </p:spPr>
        <p:txBody>
          <a:bodyPr/>
          <a:lstStyle/>
          <a:p>
            <a:pPr marL="177800" indent="-177800" algn="ctr" eaLnBrk="1" hangingPunct="1">
              <a:lnSpc>
                <a:spcPct val="90000"/>
              </a:lnSpc>
            </a:pPr>
            <a:r>
              <a:rPr lang="en-US" sz="2400" b="1" dirty="0"/>
              <a:t>SI2-1b: Check chemical emergency kit and the electrical safety equipment on the way to EN-CV room</a:t>
            </a:r>
          </a:p>
        </p:txBody>
      </p:sp>
      <p:sp>
        <p:nvSpPr>
          <p:cNvPr id="10243" name="Szövegdoboz 7"/>
          <p:cNvSpPr txBox="1">
            <a:spLocks noChangeArrowheads="1"/>
          </p:cNvSpPr>
          <p:nvPr/>
        </p:nvSpPr>
        <p:spPr bwMode="auto">
          <a:xfrm>
            <a:off x="107504" y="3933056"/>
            <a:ext cx="8640960" cy="2893100"/>
          </a:xfrm>
          <a:prstGeom prst="rect">
            <a:avLst/>
          </a:prstGeom>
          <a:noFill/>
          <a:ln w="9525">
            <a:noFill/>
            <a:miter lim="800000"/>
            <a:headEnd/>
            <a:tailEnd/>
          </a:ln>
        </p:spPr>
        <p:txBody>
          <a:bodyPr wrap="square">
            <a:spAutoFit/>
          </a:bodyPr>
          <a:lstStyle/>
          <a:p>
            <a:pPr>
              <a:defRPr/>
            </a:pPr>
            <a:r>
              <a:rPr lang="hu-HU" sz="1400" dirty="0"/>
              <a:t>Turn back and on the left side of the door you will find the chemical safety equipment and on the right side the electrical safety equipment</a:t>
            </a:r>
          </a:p>
          <a:p>
            <a:pPr marL="342900" indent="-342900">
              <a:buFontTx/>
              <a:buAutoNum type="arabicPeriod"/>
              <a:defRPr/>
            </a:pPr>
            <a:r>
              <a:rPr lang="en-US" sz="1400" dirty="0"/>
              <a:t>Check the chemical safety equipment:</a:t>
            </a:r>
          </a:p>
          <a:p>
            <a:pPr marL="623888" lvl="1" indent="-166688">
              <a:buFont typeface="Lucida Grande"/>
              <a:buChar char="-"/>
              <a:defRPr/>
            </a:pPr>
            <a:r>
              <a:rPr lang="en-US" sz="1400" dirty="0"/>
              <a:t>check that the padlock is on the equipment and it is locked</a:t>
            </a:r>
          </a:p>
          <a:p>
            <a:pPr marL="623888" lvl="1" indent="-166688">
              <a:buFont typeface="Lucida Grande"/>
              <a:buChar char="-"/>
              <a:defRPr/>
            </a:pPr>
            <a:r>
              <a:rPr lang="en-US" sz="1400" dirty="0"/>
              <a:t>check that the key for the padlock is in the small red box.</a:t>
            </a:r>
          </a:p>
          <a:p>
            <a:pPr marL="623888" lvl="1" indent="-166688">
              <a:buFont typeface="Lucida Grande"/>
              <a:buChar char="-"/>
              <a:defRPr/>
            </a:pPr>
            <a:r>
              <a:rPr lang="en-US" sz="1400" dirty="0"/>
              <a:t>check if the glass of the small red box is intact.</a:t>
            </a:r>
          </a:p>
          <a:p>
            <a:pPr marL="623888" lvl="1" indent="-166688">
              <a:buFont typeface="Lucida Grande"/>
              <a:buChar char="-"/>
              <a:defRPr/>
            </a:pPr>
            <a:r>
              <a:rPr lang="en-US" sz="1400" dirty="0"/>
              <a:t>check if the glass-breaker is there.</a:t>
            </a:r>
            <a:endParaRPr lang="en-US" sz="1400" b="1" dirty="0">
              <a:solidFill>
                <a:srgbClr val="FF0000"/>
              </a:solidFill>
            </a:endParaRPr>
          </a:p>
          <a:p>
            <a:pPr lvl="1">
              <a:defRPr/>
            </a:pPr>
            <a:r>
              <a:rPr lang="en-US" sz="1400" b="1" dirty="0">
                <a:solidFill>
                  <a:srgbClr val="FF0000"/>
                </a:solidFill>
              </a:rPr>
              <a:t>In case you found any abnormalities on this kit (missing padlock, key, … </a:t>
            </a:r>
            <a:r>
              <a:rPr lang="en-US" sz="1400" b="1" dirty="0" err="1">
                <a:solidFill>
                  <a:srgbClr val="FF0000"/>
                </a:solidFill>
              </a:rPr>
              <a:t>etc</a:t>
            </a:r>
            <a:r>
              <a:rPr lang="en-US" sz="1400" b="1" dirty="0">
                <a:solidFill>
                  <a:srgbClr val="FF0000"/>
                </a:solidFill>
              </a:rPr>
              <a:t>), mention it in the e-log.</a:t>
            </a:r>
          </a:p>
          <a:p>
            <a:pPr marL="342900" indent="-342900">
              <a:buFontTx/>
              <a:buAutoNum type="arabicPeriod"/>
              <a:defRPr/>
            </a:pPr>
            <a:r>
              <a:rPr lang="en-US" sz="1400" dirty="0"/>
              <a:t>Check the electrical safety equipment</a:t>
            </a:r>
          </a:p>
          <a:p>
            <a:pPr marL="800100" lvl="1" indent="-342900">
              <a:buFont typeface="Lucida Grande"/>
              <a:buChar char="-"/>
              <a:defRPr/>
            </a:pPr>
            <a:r>
              <a:rPr lang="en-US" sz="1400" dirty="0"/>
              <a:t>Safety gloves (a), long rod with high voltage detector (b), long rod with hook (c), </a:t>
            </a:r>
            <a:r>
              <a:rPr lang="en-US" sz="1400" dirty="0" err="1"/>
              <a:t>tabouret</a:t>
            </a:r>
            <a:r>
              <a:rPr lang="en-US" sz="1400" dirty="0"/>
              <a:t> (d) should be in place. </a:t>
            </a:r>
            <a:endParaRPr lang="en-US" sz="1400" strike="sngStrike" dirty="0"/>
          </a:p>
          <a:p>
            <a:pPr marL="342900" indent="-342900">
              <a:buFont typeface="+mj-lt"/>
              <a:buAutoNum type="arabicPeriod"/>
              <a:defRPr/>
            </a:pPr>
            <a:r>
              <a:rPr lang="en-US" sz="1400" dirty="0"/>
              <a:t>Then continue the way to EN-CV area (next page)</a:t>
            </a:r>
          </a:p>
        </p:txBody>
      </p:sp>
      <p:sp>
        <p:nvSpPr>
          <p:cNvPr id="21517" name="Dia számának helye 1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1A0881-9964-4580-ACAF-8439CD391CB2}" type="slidenum">
              <a:rPr lang="en-US" smtClean="0"/>
              <a:pPr eaLnBrk="1" hangingPunct="1"/>
              <a:t>24</a:t>
            </a:fld>
            <a:endParaRPr lang="en-US"/>
          </a:p>
        </p:txBody>
      </p:sp>
      <p:grpSp>
        <p:nvGrpSpPr>
          <p:cNvPr id="2" name="Group 1"/>
          <p:cNvGrpSpPr/>
          <p:nvPr/>
        </p:nvGrpSpPr>
        <p:grpSpPr>
          <a:xfrm>
            <a:off x="4572000" y="1124744"/>
            <a:ext cx="3744416" cy="2713802"/>
            <a:chOff x="467544" y="1340768"/>
            <a:chExt cx="3744416" cy="2713802"/>
          </a:xfrm>
        </p:grpSpPr>
        <p:pic>
          <p:nvPicPr>
            <p:cNvPr id="21509" name="Kép 4"/>
            <p:cNvPicPr>
              <a:picLocks noChangeAspect="1"/>
            </p:cNvPicPr>
            <p:nvPr/>
          </p:nvPicPr>
          <p:blipFill rotWithShape="1">
            <a:blip r:embed="rId3" cstate="print">
              <a:extLst>
                <a:ext uri="{28A0092B-C50C-407E-A947-70E740481C1C}">
                  <a14:useLocalDpi xmlns:a14="http://schemas.microsoft.com/office/drawing/2010/main"/>
                </a:ext>
              </a:extLst>
            </a:blip>
            <a:srcRect r="22388"/>
            <a:stretch/>
          </p:blipFill>
          <p:spPr bwMode="auto">
            <a:xfrm>
              <a:off x="467544" y="1340768"/>
              <a:ext cx="3744416" cy="2713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Egyenes összekötő nyíllal 11"/>
            <p:cNvCxnSpPr/>
            <p:nvPr/>
          </p:nvCxnSpPr>
          <p:spPr>
            <a:xfrm>
              <a:off x="2987824" y="3501008"/>
              <a:ext cx="288032" cy="510332"/>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14"/>
            <p:cNvSpPr txBox="1">
              <a:spLocks noChangeArrowheads="1"/>
            </p:cNvSpPr>
            <p:nvPr/>
          </p:nvSpPr>
          <p:spPr bwMode="auto">
            <a:xfrm>
              <a:off x="467544" y="1340768"/>
              <a:ext cx="1405600"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200" b="1" dirty="0">
                  <a:solidFill>
                    <a:srgbClr val="FFFF00"/>
                  </a:solidFill>
                </a:rPr>
                <a:t>Chemical emergency kit</a:t>
              </a:r>
              <a:endParaRPr lang="en-US" sz="1200" b="1" dirty="0">
                <a:solidFill>
                  <a:srgbClr val="FFFF00"/>
                </a:solidFill>
              </a:endParaRPr>
            </a:p>
          </p:txBody>
        </p:sp>
        <p:cxnSp>
          <p:nvCxnSpPr>
            <p:cNvPr id="17" name="Egyenes összekötő nyíllal 13"/>
            <p:cNvCxnSpPr/>
            <p:nvPr/>
          </p:nvCxnSpPr>
          <p:spPr>
            <a:xfrm>
              <a:off x="1475656" y="1772816"/>
              <a:ext cx="102129" cy="432048"/>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Szövegdoboz 14"/>
            <p:cNvSpPr txBox="1">
              <a:spLocks noChangeArrowheads="1"/>
            </p:cNvSpPr>
            <p:nvPr/>
          </p:nvSpPr>
          <p:spPr bwMode="auto">
            <a:xfrm>
              <a:off x="2483768" y="1484784"/>
              <a:ext cx="1405600"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200" b="1" dirty="0">
                  <a:solidFill>
                    <a:srgbClr val="FFFF00"/>
                  </a:solidFill>
                </a:rPr>
                <a:t>Pressurized zone door</a:t>
              </a:r>
              <a:endParaRPr lang="en-US" sz="1200" b="1" dirty="0">
                <a:solidFill>
                  <a:srgbClr val="FFFF00"/>
                </a:solidFill>
              </a:endParaRPr>
            </a:p>
          </p:txBody>
        </p:sp>
      </p:grpSp>
      <p:pic>
        <p:nvPicPr>
          <p:cNvPr id="18" name="Kép 4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Ellipszis 29"/>
          <p:cNvSpPr/>
          <p:nvPr/>
        </p:nvSpPr>
        <p:spPr>
          <a:xfrm>
            <a:off x="5724128" y="2564904"/>
            <a:ext cx="428625" cy="36004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Ellipszis 29"/>
          <p:cNvSpPr/>
          <p:nvPr/>
        </p:nvSpPr>
        <p:spPr>
          <a:xfrm>
            <a:off x="6012160" y="1700808"/>
            <a:ext cx="428625" cy="4320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D08B7772-DC51-B24A-83B3-501D9A340B90}"/>
              </a:ext>
            </a:extLst>
          </p:cNvPr>
          <p:cNvPicPr>
            <a:picLocks noChangeAspect="1"/>
          </p:cNvPicPr>
          <p:nvPr/>
        </p:nvPicPr>
        <p:blipFill rotWithShape="1">
          <a:blip r:embed="rId5">
            <a:extLst>
              <a:ext uri="{28A0092B-C50C-407E-A947-70E740481C1C}">
                <a14:useLocalDpi xmlns:a14="http://schemas.microsoft.com/office/drawing/2010/main" val="0"/>
              </a:ext>
            </a:extLst>
          </a:blip>
          <a:srcRect l="15901" r="5319"/>
          <a:stretch/>
        </p:blipFill>
        <p:spPr>
          <a:xfrm rot="5400000">
            <a:off x="1501334" y="1228709"/>
            <a:ext cx="2629691" cy="2503528"/>
          </a:xfrm>
          <a:prstGeom prst="rect">
            <a:avLst/>
          </a:prstGeom>
        </p:spPr>
      </p:pic>
      <p:sp>
        <p:nvSpPr>
          <p:cNvPr id="23" name="Szövegdoboz 12">
            <a:extLst>
              <a:ext uri="{FF2B5EF4-FFF2-40B4-BE49-F238E27FC236}">
                <a16:creationId xmlns:a16="http://schemas.microsoft.com/office/drawing/2014/main" id="{5F1BB525-67BC-4246-AD71-1038B3BD4311}"/>
              </a:ext>
            </a:extLst>
          </p:cNvPr>
          <p:cNvSpPr txBox="1">
            <a:spLocks noChangeArrowheads="1"/>
          </p:cNvSpPr>
          <p:nvPr/>
        </p:nvSpPr>
        <p:spPr bwMode="auto">
          <a:xfrm>
            <a:off x="2171553" y="1700808"/>
            <a:ext cx="2619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dirty="0">
                <a:solidFill>
                  <a:srgbClr val="FF0000"/>
                </a:solidFill>
              </a:rPr>
              <a:t>a</a:t>
            </a:r>
          </a:p>
        </p:txBody>
      </p:sp>
      <p:sp>
        <p:nvSpPr>
          <p:cNvPr id="24" name="Szövegdoboz 29">
            <a:extLst>
              <a:ext uri="{FF2B5EF4-FFF2-40B4-BE49-F238E27FC236}">
                <a16:creationId xmlns:a16="http://schemas.microsoft.com/office/drawing/2014/main" id="{418BE009-3712-2144-B629-B40CAC48F370}"/>
              </a:ext>
            </a:extLst>
          </p:cNvPr>
          <p:cNvSpPr txBox="1">
            <a:spLocks noChangeArrowheads="1"/>
          </p:cNvSpPr>
          <p:nvPr/>
        </p:nvSpPr>
        <p:spPr bwMode="auto">
          <a:xfrm>
            <a:off x="1528978" y="1468487"/>
            <a:ext cx="271463" cy="261938"/>
          </a:xfrm>
          <a:prstGeom prst="rect">
            <a:avLst/>
          </a:prstGeom>
          <a:solidFill>
            <a:schemeClr val="bg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dirty="0">
                <a:solidFill>
                  <a:srgbClr val="FF0000"/>
                </a:solidFill>
              </a:rPr>
              <a:t>b</a:t>
            </a:r>
          </a:p>
        </p:txBody>
      </p:sp>
      <p:sp>
        <p:nvSpPr>
          <p:cNvPr id="25" name="Szövegdoboz 30">
            <a:extLst>
              <a:ext uri="{FF2B5EF4-FFF2-40B4-BE49-F238E27FC236}">
                <a16:creationId xmlns:a16="http://schemas.microsoft.com/office/drawing/2014/main" id="{99D1CFD9-9D3C-7B49-A86E-433AA5D2866D}"/>
              </a:ext>
            </a:extLst>
          </p:cNvPr>
          <p:cNvSpPr txBox="1">
            <a:spLocks noChangeArrowheads="1"/>
          </p:cNvSpPr>
          <p:nvPr/>
        </p:nvSpPr>
        <p:spPr bwMode="auto">
          <a:xfrm>
            <a:off x="1768328" y="1903110"/>
            <a:ext cx="261937" cy="260350"/>
          </a:xfrm>
          <a:prstGeom prst="rect">
            <a:avLst/>
          </a:prstGeom>
          <a:solidFill>
            <a:schemeClr val="bg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a:solidFill>
                  <a:srgbClr val="FF0000"/>
                </a:solidFill>
              </a:rPr>
              <a:t>c</a:t>
            </a:r>
          </a:p>
        </p:txBody>
      </p:sp>
      <p:sp>
        <p:nvSpPr>
          <p:cNvPr id="26" name="Szövegdoboz 31">
            <a:extLst>
              <a:ext uri="{FF2B5EF4-FFF2-40B4-BE49-F238E27FC236}">
                <a16:creationId xmlns:a16="http://schemas.microsoft.com/office/drawing/2014/main" id="{CC0D1587-9DE0-CD47-8AA2-CD85296E3DCF}"/>
              </a:ext>
            </a:extLst>
          </p:cNvPr>
          <p:cNvSpPr txBox="1">
            <a:spLocks noChangeArrowheads="1"/>
          </p:cNvSpPr>
          <p:nvPr/>
        </p:nvSpPr>
        <p:spPr bwMode="auto">
          <a:xfrm>
            <a:off x="1978306" y="2393052"/>
            <a:ext cx="2714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dirty="0">
                <a:solidFill>
                  <a:srgbClr val="FF0000"/>
                </a:solidFill>
              </a:rPr>
              <a:t>d</a:t>
            </a:r>
          </a:p>
        </p:txBody>
      </p:sp>
      <p:cxnSp>
        <p:nvCxnSpPr>
          <p:cNvPr id="31" name="Egyenes összekötő nyíllal 13">
            <a:extLst>
              <a:ext uri="{FF2B5EF4-FFF2-40B4-BE49-F238E27FC236}">
                <a16:creationId xmlns:a16="http://schemas.microsoft.com/office/drawing/2014/main" id="{DCC54394-87F2-884A-AC4F-1486ADB14AC6}"/>
              </a:ext>
            </a:extLst>
          </p:cNvPr>
          <p:cNvCxnSpPr>
            <a:cxnSpLocks/>
          </p:cNvCxnSpPr>
          <p:nvPr/>
        </p:nvCxnSpPr>
        <p:spPr>
          <a:xfrm flipH="1">
            <a:off x="2249769" y="1496453"/>
            <a:ext cx="455844" cy="8995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Szövegdoboz 14">
            <a:extLst>
              <a:ext uri="{FF2B5EF4-FFF2-40B4-BE49-F238E27FC236}">
                <a16:creationId xmlns:a16="http://schemas.microsoft.com/office/drawing/2014/main" id="{11EC468B-F020-1A42-94BB-6FD42E15ADB5}"/>
              </a:ext>
            </a:extLst>
          </p:cNvPr>
          <p:cNvSpPr txBox="1">
            <a:spLocks noChangeArrowheads="1"/>
          </p:cNvSpPr>
          <p:nvPr/>
        </p:nvSpPr>
        <p:spPr bwMode="auto">
          <a:xfrm>
            <a:off x="2585569" y="1325959"/>
            <a:ext cx="1405600"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r">
              <a:defRPr/>
            </a:pPr>
            <a:r>
              <a:rPr lang="hu-HU" sz="1200" b="1" dirty="0">
                <a:solidFill>
                  <a:srgbClr val="FFFF00"/>
                </a:solidFill>
              </a:rPr>
              <a:t>Electrical safety equipment</a:t>
            </a:r>
            <a:endParaRPr lang="en-US" sz="1200" b="1" dirty="0">
              <a:solidFill>
                <a:srgbClr val="FFFF00"/>
              </a:solidFill>
            </a:endParaRPr>
          </a:p>
        </p:txBody>
      </p:sp>
    </p:spTree>
    <p:extLst>
      <p:ext uri="{BB962C8B-B14F-4D97-AF65-F5344CB8AC3E}">
        <p14:creationId xmlns:p14="http://schemas.microsoft.com/office/powerpoint/2010/main" val="596485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0623_09570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4316" y="1340768"/>
            <a:ext cx="9144000" cy="2095928"/>
          </a:xfrm>
          <a:prstGeom prst="rect">
            <a:avLst/>
          </a:prstGeom>
        </p:spPr>
      </p:pic>
      <p:sp>
        <p:nvSpPr>
          <p:cNvPr id="21506" name="Rectangle 2"/>
          <p:cNvSpPr>
            <a:spLocks noGrp="1" noChangeArrowheads="1"/>
          </p:cNvSpPr>
          <p:nvPr>
            <p:ph type="title"/>
          </p:nvPr>
        </p:nvSpPr>
        <p:spPr>
          <a:xfrm>
            <a:off x="1143000" y="152400"/>
            <a:ext cx="6173788" cy="792163"/>
          </a:xfrm>
        </p:spPr>
        <p:txBody>
          <a:bodyPr/>
          <a:lstStyle/>
          <a:p>
            <a:pPr marL="342900" indent="-342900" algn="ctr" eaLnBrk="1" hangingPunct="1">
              <a:lnSpc>
                <a:spcPct val="90000"/>
              </a:lnSpc>
            </a:pPr>
            <a:r>
              <a:rPr lang="en-US" sz="3600" b="1" dirty="0"/>
              <a:t>SI2-1c: </a:t>
            </a:r>
            <a:r>
              <a:rPr lang="hu-HU" sz="3600" b="1" dirty="0"/>
              <a:t>EN</a:t>
            </a:r>
            <a:r>
              <a:rPr lang="en-US" sz="3600" b="1" dirty="0"/>
              <a:t>-CV Zone S3 Pump Room</a:t>
            </a:r>
          </a:p>
        </p:txBody>
      </p:sp>
      <p:sp>
        <p:nvSpPr>
          <p:cNvPr id="10243" name="Szövegdoboz 7"/>
          <p:cNvSpPr txBox="1">
            <a:spLocks noChangeArrowheads="1"/>
          </p:cNvSpPr>
          <p:nvPr/>
        </p:nvSpPr>
        <p:spPr bwMode="auto">
          <a:xfrm>
            <a:off x="-36512" y="3573016"/>
            <a:ext cx="5406151" cy="3170099"/>
          </a:xfrm>
          <a:prstGeom prst="rect">
            <a:avLst/>
          </a:prstGeom>
          <a:noFill/>
          <a:ln w="9525">
            <a:noFill/>
            <a:miter lim="800000"/>
            <a:headEnd/>
            <a:tailEnd/>
          </a:ln>
        </p:spPr>
        <p:txBody>
          <a:bodyPr wrap="square">
            <a:spAutoFit/>
          </a:bodyPr>
          <a:lstStyle/>
          <a:p>
            <a:pPr marL="342900" indent="-342900">
              <a:buFontTx/>
              <a:buAutoNum type="arabicPeriod"/>
              <a:defRPr/>
            </a:pPr>
            <a:r>
              <a:rPr lang="en-US" sz="1400" dirty="0"/>
              <a:t>Go straight to the grey door. </a:t>
            </a:r>
            <a:br>
              <a:rPr lang="hu-HU" sz="1600" dirty="0"/>
            </a:br>
            <a:r>
              <a:rPr lang="en-US" sz="1400" b="1" dirty="0"/>
              <a:t>Check the temperature sensor on the wall next to the grey door</a:t>
            </a:r>
            <a:r>
              <a:rPr lang="en-US" sz="1400" dirty="0"/>
              <a:t>: </a:t>
            </a:r>
            <a:r>
              <a:rPr lang="hu-HU" sz="1400" dirty="0"/>
              <a:t>The </a:t>
            </a:r>
            <a:r>
              <a:rPr lang="en-US" sz="1400" dirty="0"/>
              <a:t>usual</a:t>
            </a:r>
            <a:r>
              <a:rPr lang="hu-HU" sz="1400" dirty="0"/>
              <a:t> </a:t>
            </a:r>
            <a:r>
              <a:rPr lang="en-GB" sz="1400" dirty="0"/>
              <a:t>temperature = 18-25°C </a:t>
            </a:r>
            <a:br>
              <a:rPr lang="en-GB" sz="1400" dirty="0"/>
            </a:br>
            <a:r>
              <a:rPr lang="en-GB" sz="1100" dirty="0">
                <a:solidFill>
                  <a:srgbClr val="FF0000"/>
                </a:solidFill>
              </a:rPr>
              <a:t>If the </a:t>
            </a:r>
            <a:r>
              <a:rPr lang="en-US" sz="1100" dirty="0">
                <a:solidFill>
                  <a:srgbClr val="FF0000"/>
                </a:solidFill>
              </a:rPr>
              <a:t>difference between temperature and </a:t>
            </a:r>
            <a:r>
              <a:rPr lang="en-US" sz="1100" dirty="0" err="1">
                <a:solidFill>
                  <a:srgbClr val="FF0000"/>
                </a:solidFill>
              </a:rPr>
              <a:t>dewpoint</a:t>
            </a:r>
            <a:r>
              <a:rPr lang="en-US" sz="1100" dirty="0">
                <a:solidFill>
                  <a:srgbClr val="FF0000"/>
                </a:solidFill>
              </a:rPr>
              <a:t> less than 5, call 165000</a:t>
            </a:r>
            <a:br>
              <a:rPr lang="hu-HU" sz="1100" dirty="0">
                <a:solidFill>
                  <a:srgbClr val="FF0000"/>
                </a:solidFill>
              </a:rPr>
            </a:br>
            <a:r>
              <a:rPr lang="en-GB" sz="1100" i="1" dirty="0">
                <a:solidFill>
                  <a:srgbClr val="FF0000"/>
                </a:solidFill>
              </a:rPr>
              <a:t> (more details</a:t>
            </a:r>
            <a:r>
              <a:rPr lang="hu-HU" sz="1100" i="1" dirty="0">
                <a:solidFill>
                  <a:srgbClr val="FF0000"/>
                </a:solidFill>
              </a:rPr>
              <a:t> </a:t>
            </a:r>
            <a:r>
              <a:rPr lang="en-US" sz="1100" i="1" dirty="0">
                <a:solidFill>
                  <a:srgbClr val="FF0000"/>
                </a:solidFill>
              </a:rPr>
              <a:t>at the end of itinerary</a:t>
            </a:r>
            <a:r>
              <a:rPr lang="en-GB" sz="1100" i="1" dirty="0">
                <a:solidFill>
                  <a:srgbClr val="FF0000"/>
                </a:solidFill>
              </a:rPr>
              <a:t>)</a:t>
            </a:r>
            <a:endParaRPr lang="en-US" sz="1100" dirty="0"/>
          </a:p>
          <a:p>
            <a:pPr marL="342900" indent="-342900">
              <a:buFontTx/>
              <a:buAutoNum type="arabicPeriod"/>
              <a:defRPr/>
            </a:pPr>
            <a:endParaRPr lang="en-US" sz="1000" b="1" cap="all" dirty="0">
              <a:solidFill>
                <a:srgbClr val="FF0000"/>
              </a:solidFill>
            </a:endParaRPr>
          </a:p>
          <a:p>
            <a:pPr marL="342900" indent="-342900">
              <a:buFont typeface="+mj-lt"/>
              <a:buAutoNum type="arabicPeriod"/>
              <a:defRPr/>
            </a:pPr>
            <a:r>
              <a:rPr lang="en-US" sz="1400" b="1" dirty="0"/>
              <a:t>Enter into the </a:t>
            </a:r>
            <a:r>
              <a:rPr lang="hu-HU" sz="1400" b="1" dirty="0"/>
              <a:t>EN</a:t>
            </a:r>
            <a:r>
              <a:rPr lang="en-US" sz="1400" b="1" dirty="0"/>
              <a:t>-CV Zone S3 Pump Room via green door</a:t>
            </a:r>
            <a:br>
              <a:rPr lang="hu-HU" sz="1400" dirty="0"/>
            </a:br>
            <a:r>
              <a:rPr lang="hu-HU" sz="1400" b="1" cap="all" dirty="0">
                <a:solidFill>
                  <a:srgbClr val="FF0000"/>
                </a:solidFill>
              </a:rPr>
              <a:t>ENTER THIS ROOM </a:t>
            </a:r>
            <a:r>
              <a:rPr lang="en-US" sz="1400" b="1" cap="all" dirty="0">
                <a:solidFill>
                  <a:srgbClr val="FF0000"/>
                </a:solidFill>
              </a:rPr>
              <a:t>only if you have</a:t>
            </a:r>
            <a:r>
              <a:rPr lang="hu-HU" sz="1400" b="1" cap="all" dirty="0">
                <a:solidFill>
                  <a:srgbClr val="FF0000"/>
                </a:solidFill>
              </a:rPr>
              <a:t> a</a:t>
            </a:r>
            <a:r>
              <a:rPr lang="en-US" sz="1400" b="1" cap="all" dirty="0">
                <a:solidFill>
                  <a:srgbClr val="FF0000"/>
                </a:solidFill>
              </a:rPr>
              <a:t> </a:t>
            </a:r>
            <a:r>
              <a:rPr lang="en-US" sz="1400" b="1" u="sng" cap="all" dirty="0">
                <a:solidFill>
                  <a:srgbClr val="FF0000"/>
                </a:solidFill>
              </a:rPr>
              <a:t>PERSONAL</a:t>
            </a:r>
            <a:r>
              <a:rPr lang="en-US" sz="1400" b="1" cap="all" dirty="0">
                <a:solidFill>
                  <a:srgbClr val="FF0000"/>
                </a:solidFill>
              </a:rPr>
              <a:t> dosimeter!!</a:t>
            </a:r>
            <a:r>
              <a:rPr lang="hu-HU" sz="1400" b="1" cap="all" dirty="0">
                <a:solidFill>
                  <a:srgbClr val="FF0000"/>
                </a:solidFill>
              </a:rPr>
              <a:t> </a:t>
            </a:r>
            <a:r>
              <a:rPr lang="en-US" sz="1400" b="1" dirty="0">
                <a:solidFill>
                  <a:srgbClr val="FF0000"/>
                </a:solidFill>
              </a:rPr>
              <a:t>Otherwise skip this room. </a:t>
            </a:r>
            <a:endParaRPr lang="en-US" sz="1400" dirty="0">
              <a:solidFill>
                <a:srgbClr val="FF0000"/>
              </a:solidFill>
            </a:endParaRPr>
          </a:p>
          <a:p>
            <a:pPr marL="712788" lvl="1" indent="-255588">
              <a:buFont typeface="Arial" pitchFamily="34" charset="0"/>
              <a:buChar char="•"/>
              <a:defRPr/>
            </a:pPr>
            <a:r>
              <a:rPr lang="en-US" sz="1400" dirty="0"/>
              <a:t>Listen for noise and vibrations.</a:t>
            </a:r>
            <a:endParaRPr lang="hu-HU" sz="1400" dirty="0"/>
          </a:p>
          <a:p>
            <a:pPr marL="712788" lvl="1" indent="-255588">
              <a:buFont typeface="Arial" pitchFamily="34" charset="0"/>
              <a:buChar char="•"/>
              <a:defRPr/>
            </a:pPr>
            <a:r>
              <a:rPr lang="en-US" sz="1400" dirty="0"/>
              <a:t>Look for water leak. </a:t>
            </a:r>
            <a:endParaRPr lang="hu-HU" sz="1400" dirty="0"/>
          </a:p>
          <a:p>
            <a:pPr marL="712788" lvl="1" indent="-255588">
              <a:buFont typeface="Arial" pitchFamily="34" charset="0"/>
              <a:buChar char="•"/>
              <a:defRPr/>
            </a:pPr>
            <a:r>
              <a:rPr lang="en-US" sz="1400" dirty="0"/>
              <a:t>If you see strange noise vibration or a leak, report it in your e-log entry.</a:t>
            </a:r>
            <a:endParaRPr lang="hu-HU" sz="1400" b="1" cap="all" dirty="0">
              <a:solidFill>
                <a:srgbClr val="FF0000"/>
              </a:solidFill>
            </a:endParaRPr>
          </a:p>
          <a:p>
            <a:pPr lvl="1">
              <a:defRPr/>
            </a:pPr>
            <a:r>
              <a:rPr lang="hu-HU" sz="1400" b="1" dirty="0">
                <a:solidFill>
                  <a:srgbClr val="FF0000"/>
                </a:solidFill>
              </a:rPr>
              <a:t>DO NOT TOUCH THE PUMPS, HEAT EXCHANGERS, THEY MIGHT BE VERY HOT OR VERY COLD</a:t>
            </a:r>
          </a:p>
        </p:txBody>
      </p:sp>
      <p:pic>
        <p:nvPicPr>
          <p:cNvPr id="21513" name="Kép 4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Szövegdoboz 7"/>
          <p:cNvSpPr txBox="1">
            <a:spLocks noChangeArrowheads="1"/>
          </p:cNvSpPr>
          <p:nvPr/>
        </p:nvSpPr>
        <p:spPr bwMode="auto">
          <a:xfrm>
            <a:off x="0" y="1340768"/>
            <a:ext cx="312738" cy="368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2060"/>
                </a:solidFill>
              </a:rPr>
              <a:t>1</a:t>
            </a:r>
            <a:endParaRPr lang="en-US" b="1">
              <a:solidFill>
                <a:srgbClr val="002060"/>
              </a:solidFill>
            </a:endParaRPr>
          </a:p>
        </p:txBody>
      </p:sp>
      <p:cxnSp>
        <p:nvCxnSpPr>
          <p:cNvPr id="12" name="Egyenes összekötő nyíllal 11"/>
          <p:cNvCxnSpPr/>
          <p:nvPr/>
        </p:nvCxnSpPr>
        <p:spPr>
          <a:xfrm flipV="1">
            <a:off x="7740354" y="2636912"/>
            <a:ext cx="1585" cy="576064"/>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14"/>
          <p:cNvSpPr txBox="1">
            <a:spLocks noChangeArrowheads="1"/>
          </p:cNvSpPr>
          <p:nvPr/>
        </p:nvSpPr>
        <p:spPr bwMode="auto">
          <a:xfrm>
            <a:off x="5585817" y="1412776"/>
            <a:ext cx="714375" cy="461962"/>
          </a:xfrm>
          <a:prstGeom prst="rect">
            <a:avLst/>
          </a:prstGeom>
          <a:solidFill>
            <a:schemeClr val="tx1">
              <a:lumMod val="50000"/>
              <a:lumOff val="50000"/>
              <a:alpha val="40000"/>
            </a:schemeClr>
          </a:solidFill>
          <a:ln w="9525">
            <a:noFill/>
            <a:miter lim="800000"/>
            <a:headEnd/>
            <a:tailEnd/>
          </a:ln>
        </p:spPr>
        <p:txBody>
          <a:bodyPr>
            <a:spAutoFit/>
          </a:bodyPr>
          <a:lstStyle/>
          <a:p>
            <a:pPr>
              <a:defRPr/>
            </a:pPr>
            <a:r>
              <a:rPr lang="hu-HU" sz="1200" b="1" dirty="0" err="1">
                <a:solidFill>
                  <a:srgbClr val="FFFF00"/>
                </a:solidFill>
              </a:rPr>
              <a:t>Temp</a:t>
            </a:r>
            <a:r>
              <a:rPr lang="hu-HU" sz="1200" b="1" dirty="0">
                <a:solidFill>
                  <a:srgbClr val="FFFF00"/>
                </a:solidFill>
              </a:rPr>
              <a:t> </a:t>
            </a:r>
            <a:r>
              <a:rPr lang="hu-HU" sz="1200" b="1" dirty="0" err="1">
                <a:solidFill>
                  <a:srgbClr val="FFFF00"/>
                </a:solidFill>
              </a:rPr>
              <a:t>sensor</a:t>
            </a:r>
            <a:endParaRPr lang="en-US" sz="1200" b="1" dirty="0">
              <a:solidFill>
                <a:srgbClr val="FFFF00"/>
              </a:solidFill>
            </a:endParaRPr>
          </a:p>
        </p:txBody>
      </p:sp>
      <p:sp>
        <p:nvSpPr>
          <p:cNvPr id="21517" name="Dia számának helye 1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1A0881-9964-4580-ACAF-8439CD391CB2}" type="slidenum">
              <a:rPr lang="en-US" smtClean="0"/>
              <a:pPr eaLnBrk="1" hangingPunct="1"/>
              <a:t>25</a:t>
            </a:fld>
            <a:endParaRPr lang="en-US"/>
          </a:p>
        </p:txBody>
      </p:sp>
      <p:pic>
        <p:nvPicPr>
          <p:cNvPr id="1026" name="Picture 2" descr="C:\Users\bnoemi\AppData\Local\Microsoft\Windows\Temporary Internet Files\Content.IE5\LEB8O1WE\MC900346317[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6309320"/>
            <a:ext cx="288032" cy="23076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1" name="Group 20"/>
          <p:cNvGrpSpPr/>
          <p:nvPr/>
        </p:nvGrpSpPr>
        <p:grpSpPr>
          <a:xfrm>
            <a:off x="5335116" y="3789040"/>
            <a:ext cx="3773388" cy="2122531"/>
            <a:chOff x="5220072" y="3789040"/>
            <a:chExt cx="3773388" cy="2122531"/>
          </a:xfrm>
        </p:grpSpPr>
        <p:pic>
          <p:nvPicPr>
            <p:cNvPr id="10244" name="Kép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5220072" y="3789040"/>
              <a:ext cx="3773388" cy="2122531"/>
            </a:xfrm>
            <a:prstGeom prst="rect">
              <a:avLst/>
            </a:prstGeom>
            <a:ln w="28575" cap="sq" cmpd="thickThin">
              <a:solidFill>
                <a:srgbClr val="FFFF00"/>
              </a:solidFill>
              <a:prstDash val="solid"/>
              <a:miter lim="800000"/>
            </a:ln>
            <a:effectLst>
              <a:innerShdw blurRad="76200">
                <a:srgbClr val="000000"/>
              </a:innerShdw>
            </a:effectLst>
          </p:spPr>
        </p:pic>
        <p:sp>
          <p:nvSpPr>
            <p:cNvPr id="21511" name="Szövegdoboz 8"/>
            <p:cNvSpPr txBox="1">
              <a:spLocks noChangeArrowheads="1"/>
            </p:cNvSpPr>
            <p:nvPr/>
          </p:nvSpPr>
          <p:spPr bwMode="auto">
            <a:xfrm>
              <a:off x="5220072" y="3789040"/>
              <a:ext cx="312738"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2</a:t>
              </a:r>
              <a:endParaRPr lang="en-US" b="1" dirty="0">
                <a:solidFill>
                  <a:srgbClr val="002060"/>
                </a:solidFill>
              </a:endParaRPr>
            </a:p>
          </p:txBody>
        </p:sp>
        <p:pic>
          <p:nvPicPr>
            <p:cNvPr id="2" name="Imag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92080" y="5095003"/>
              <a:ext cx="936104" cy="782269"/>
            </a:xfrm>
            <a:prstGeom prst="rect">
              <a:avLst/>
            </a:prstGeom>
          </p:spPr>
        </p:pic>
      </p:grpSp>
      <p:sp>
        <p:nvSpPr>
          <p:cNvPr id="8" name="Oval 7"/>
          <p:cNvSpPr/>
          <p:nvPr/>
        </p:nvSpPr>
        <p:spPr>
          <a:xfrm>
            <a:off x="5796136" y="1988840"/>
            <a:ext cx="432048" cy="360040"/>
          </a:xfrm>
          <a:prstGeom prst="ellips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5796136" y="3140968"/>
            <a:ext cx="1440160" cy="144016"/>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Picture 2" descr="C:\Users\bnoemi\AppData\Local\Microsoft\Windows\Temporary Internet Files\Content.IE5\LEB8O1WE\MC900346317[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32040" y="6309320"/>
            <a:ext cx="288032" cy="2307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393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Kép 7" descr="CIMG6658_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196752"/>
            <a:ext cx="2714625"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2"/>
          <p:cNvSpPr>
            <a:spLocks noGrp="1" noChangeArrowheads="1"/>
          </p:cNvSpPr>
          <p:nvPr>
            <p:ph type="title"/>
          </p:nvPr>
        </p:nvSpPr>
        <p:spPr>
          <a:xfrm>
            <a:off x="1143000" y="152400"/>
            <a:ext cx="6173788" cy="792163"/>
          </a:xfrm>
        </p:spPr>
        <p:txBody>
          <a:bodyPr/>
          <a:lstStyle/>
          <a:p>
            <a:pPr marL="342900" indent="-342900" algn="ctr" eaLnBrk="1" hangingPunct="1">
              <a:lnSpc>
                <a:spcPct val="90000"/>
              </a:lnSpc>
            </a:pPr>
            <a:r>
              <a:rPr lang="en-US" sz="3600" b="1" dirty="0"/>
              <a:t>SI2-2: Magnet Area</a:t>
            </a:r>
            <a:r>
              <a:rPr lang="hu-HU" sz="3600" b="1" dirty="0"/>
              <a:t> and </a:t>
            </a:r>
            <a:br>
              <a:rPr lang="hu-HU" sz="3600" b="1" dirty="0"/>
            </a:br>
            <a:r>
              <a:rPr lang="hu-HU" sz="3600" b="1" dirty="0"/>
              <a:t>S4 </a:t>
            </a:r>
            <a:r>
              <a:rPr lang="hu-HU" sz="3600" b="1" dirty="0" err="1"/>
              <a:t>area</a:t>
            </a:r>
            <a:endParaRPr lang="en-US" sz="3600" b="1" dirty="0"/>
          </a:p>
        </p:txBody>
      </p:sp>
      <p:sp>
        <p:nvSpPr>
          <p:cNvPr id="22533" name="Szövegdoboz 6"/>
          <p:cNvSpPr txBox="1">
            <a:spLocks noChangeArrowheads="1"/>
          </p:cNvSpPr>
          <p:nvPr/>
        </p:nvSpPr>
        <p:spPr bwMode="auto">
          <a:xfrm>
            <a:off x="251520" y="1196752"/>
            <a:ext cx="312738"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1" name="Szabadkézi sokszög 10"/>
          <p:cNvSpPr/>
          <p:nvPr/>
        </p:nvSpPr>
        <p:spPr>
          <a:xfrm>
            <a:off x="1468016" y="1500188"/>
            <a:ext cx="1447800" cy="1708150"/>
          </a:xfrm>
          <a:custGeom>
            <a:avLst/>
            <a:gdLst>
              <a:gd name="connsiteX0" fmla="*/ 711200 w 1590040"/>
              <a:gd name="connsiteY0" fmla="*/ 1706880 h 1706880"/>
              <a:gd name="connsiteX1" fmla="*/ 1513840 w 1590040"/>
              <a:gd name="connsiteY1" fmla="*/ 1615440 h 1706880"/>
              <a:gd name="connsiteX2" fmla="*/ 1168400 w 1590040"/>
              <a:gd name="connsiteY2" fmla="*/ 1341120 h 1706880"/>
              <a:gd name="connsiteX3" fmla="*/ 0 w 1590040"/>
              <a:gd name="connsiteY3" fmla="*/ 0 h 1706880"/>
            </a:gdLst>
            <a:ahLst/>
            <a:cxnLst>
              <a:cxn ang="0">
                <a:pos x="connsiteX0" y="connsiteY0"/>
              </a:cxn>
              <a:cxn ang="0">
                <a:pos x="connsiteX1" y="connsiteY1"/>
              </a:cxn>
              <a:cxn ang="0">
                <a:pos x="connsiteX2" y="connsiteY2"/>
              </a:cxn>
              <a:cxn ang="0">
                <a:pos x="connsiteX3" y="connsiteY3"/>
              </a:cxn>
            </a:cxnLst>
            <a:rect l="l" t="t" r="r" b="b"/>
            <a:pathLst>
              <a:path w="1590040" h="1706880">
                <a:moveTo>
                  <a:pt x="711200" y="1706880"/>
                </a:moveTo>
                <a:cubicBezTo>
                  <a:pt x="1074420" y="1691640"/>
                  <a:pt x="1437640" y="1676400"/>
                  <a:pt x="1513840" y="1615440"/>
                </a:cubicBezTo>
                <a:cubicBezTo>
                  <a:pt x="1590040" y="1554480"/>
                  <a:pt x="1420707" y="1610360"/>
                  <a:pt x="1168400" y="1341120"/>
                </a:cubicBezTo>
                <a:cubicBezTo>
                  <a:pt x="916093" y="1071880"/>
                  <a:pt x="458046" y="535940"/>
                  <a:pt x="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22537" name="Kép 1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8" name="Dia számának helye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4C947D-22B6-4121-A93B-F303DE7BB6BF}" type="slidenum">
              <a:rPr lang="en-US" smtClean="0"/>
              <a:pPr eaLnBrk="1" hangingPunct="1"/>
              <a:t>26</a:t>
            </a:fld>
            <a:endParaRPr lang="en-US"/>
          </a:p>
        </p:txBody>
      </p:sp>
      <p:pic>
        <p:nvPicPr>
          <p:cNvPr id="43" name="Kép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251520" y="4159334"/>
            <a:ext cx="4206242" cy="2366010"/>
          </a:xfrm>
          <a:prstGeom prst="rect">
            <a:avLst/>
          </a:prstGeom>
          <a:ln w="28575" cap="sq" cmpd="thickThin">
            <a:solidFill>
              <a:srgbClr val="FFFF00"/>
            </a:solidFill>
            <a:prstDash val="solid"/>
            <a:miter lim="800000"/>
          </a:ln>
          <a:effectLst>
            <a:innerShdw blurRad="76200">
              <a:srgbClr val="000000"/>
            </a:innerShdw>
          </a:effectLst>
        </p:spPr>
      </p:pic>
      <p:sp>
        <p:nvSpPr>
          <p:cNvPr id="22540" name="Szövegdoboz 15"/>
          <p:cNvSpPr txBox="1">
            <a:spLocks noChangeArrowheads="1"/>
          </p:cNvSpPr>
          <p:nvPr/>
        </p:nvSpPr>
        <p:spPr bwMode="auto">
          <a:xfrm>
            <a:off x="251520" y="4159334"/>
            <a:ext cx="312738"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22541" name="Téglalap 44"/>
          <p:cNvSpPr>
            <a:spLocks noChangeArrowheads="1"/>
          </p:cNvSpPr>
          <p:nvPr/>
        </p:nvSpPr>
        <p:spPr bwMode="auto">
          <a:xfrm>
            <a:off x="5832648" y="1153892"/>
            <a:ext cx="3311352" cy="2419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07988" lvl="1" indent="-228600">
              <a:lnSpc>
                <a:spcPct val="90000"/>
              </a:lnSpc>
              <a:buFont typeface="+mj-lt"/>
              <a:buAutoNum type="arabicPeriod"/>
            </a:pPr>
            <a:r>
              <a:rPr lang="en-US" sz="1400" dirty="0"/>
              <a:t>Turn left and take the stairs up to S4 (go to the next stairs then turn right)</a:t>
            </a:r>
          </a:p>
          <a:p>
            <a:pPr marL="407988" lvl="1" indent="-228600">
              <a:lnSpc>
                <a:spcPct val="90000"/>
              </a:lnSpc>
              <a:buFont typeface="+mj-lt"/>
              <a:buAutoNum type="arabicPeriod"/>
            </a:pPr>
            <a:r>
              <a:rPr lang="en-US" sz="1400" dirty="0"/>
              <a:t>Check all rack rows in S4 and look the Magnet Area</a:t>
            </a:r>
            <a:endParaRPr lang="hu-HU" sz="1400" dirty="0"/>
          </a:p>
          <a:p>
            <a:pPr marL="407988" lvl="1" indent="-228600">
              <a:lnSpc>
                <a:spcPct val="90000"/>
              </a:lnSpc>
              <a:buFont typeface="+mj-lt"/>
              <a:buAutoNum type="arabicPeriod"/>
            </a:pPr>
            <a:r>
              <a:rPr lang="en-US" sz="1400" dirty="0"/>
              <a:t>Check the Red and First Aid cabinets here</a:t>
            </a:r>
            <a:r>
              <a:rPr lang="hu-HU" sz="1400" dirty="0"/>
              <a:t> </a:t>
            </a:r>
            <a:r>
              <a:rPr lang="en-US" sz="1400" dirty="0"/>
              <a:t>(instructions at the end of itinerary)</a:t>
            </a:r>
          </a:p>
          <a:p>
            <a:pPr marL="407988" lvl="1" indent="-228600">
              <a:lnSpc>
                <a:spcPct val="90000"/>
              </a:lnSpc>
              <a:buFont typeface="+mj-lt"/>
              <a:buAutoNum type="arabicPeriod"/>
            </a:pPr>
            <a:r>
              <a:rPr lang="en-US" sz="1400" dirty="0"/>
              <a:t>Then go towards to the elevator</a:t>
            </a:r>
            <a:br>
              <a:rPr lang="en-US" sz="1400" dirty="0"/>
            </a:br>
            <a:r>
              <a:rPr lang="en-US" sz="1400" dirty="0"/>
              <a:t>(On the way check the temperature of the power cabinets. Use your hands</a:t>
            </a:r>
            <a:r>
              <a:rPr lang="hu-HU" sz="1400" dirty="0"/>
              <a:t>)</a:t>
            </a:r>
            <a:endParaRPr lang="en-US" sz="1400" dirty="0"/>
          </a:p>
        </p:txBody>
      </p:sp>
      <p:pic>
        <p:nvPicPr>
          <p:cNvPr id="15" name="Kép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4716016" y="4159334"/>
            <a:ext cx="4204802" cy="23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zövegdoboz 15"/>
          <p:cNvSpPr txBox="1">
            <a:spLocks noChangeArrowheads="1"/>
          </p:cNvSpPr>
          <p:nvPr/>
        </p:nvSpPr>
        <p:spPr bwMode="auto">
          <a:xfrm>
            <a:off x="4716016" y="4159334"/>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pic>
        <p:nvPicPr>
          <p:cNvPr id="2" name="Picture 1" descr="20150409_195316.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59832" y="1439665"/>
            <a:ext cx="2896524" cy="1629295"/>
          </a:xfrm>
          <a:prstGeom prst="rect">
            <a:avLst/>
          </a:prstGeom>
        </p:spPr>
      </p:pic>
      <p:sp>
        <p:nvSpPr>
          <p:cNvPr id="18" name="Szabadkézi sokszög 10"/>
          <p:cNvSpPr/>
          <p:nvPr/>
        </p:nvSpPr>
        <p:spPr>
          <a:xfrm>
            <a:off x="4439730" y="1658787"/>
            <a:ext cx="368444" cy="1335168"/>
          </a:xfrm>
          <a:custGeom>
            <a:avLst/>
            <a:gdLst>
              <a:gd name="connsiteX0" fmla="*/ 711200 w 1590040"/>
              <a:gd name="connsiteY0" fmla="*/ 1706880 h 1706880"/>
              <a:gd name="connsiteX1" fmla="*/ 1513840 w 1590040"/>
              <a:gd name="connsiteY1" fmla="*/ 1615440 h 1706880"/>
              <a:gd name="connsiteX2" fmla="*/ 1168400 w 1590040"/>
              <a:gd name="connsiteY2" fmla="*/ 1341120 h 1706880"/>
              <a:gd name="connsiteX3" fmla="*/ 0 w 1590040"/>
              <a:gd name="connsiteY3" fmla="*/ 0 h 1706880"/>
              <a:gd name="connsiteX0" fmla="*/ 732734 w 1550196"/>
              <a:gd name="connsiteY0" fmla="*/ 1706880 h 1706880"/>
              <a:gd name="connsiteX1" fmla="*/ 1535374 w 1550196"/>
              <a:gd name="connsiteY1" fmla="*/ 1615440 h 1706880"/>
              <a:gd name="connsiteX2" fmla="*/ 58539 w 1550196"/>
              <a:gd name="connsiteY2" fmla="*/ 1172516 h 1706880"/>
              <a:gd name="connsiteX3" fmla="*/ 21534 w 1550196"/>
              <a:gd name="connsiteY3" fmla="*/ 0 h 1706880"/>
              <a:gd name="connsiteX0" fmla="*/ 716589 w 1534050"/>
              <a:gd name="connsiteY0" fmla="*/ 1653637 h 1653637"/>
              <a:gd name="connsiteX1" fmla="*/ 1519229 w 1534050"/>
              <a:gd name="connsiteY1" fmla="*/ 1562197 h 1653637"/>
              <a:gd name="connsiteX2" fmla="*/ 42394 w 1534050"/>
              <a:gd name="connsiteY2" fmla="*/ 1119273 h 1653637"/>
              <a:gd name="connsiteX3" fmla="*/ 307745 w 1534050"/>
              <a:gd name="connsiteY3" fmla="*/ 0 h 1653637"/>
              <a:gd name="connsiteX0" fmla="*/ 863365 w 1680826"/>
              <a:gd name="connsiteY0" fmla="*/ 1653637 h 1653637"/>
              <a:gd name="connsiteX1" fmla="*/ 1666005 w 1680826"/>
              <a:gd name="connsiteY1" fmla="*/ 1562197 h 1653637"/>
              <a:gd name="connsiteX2" fmla="*/ 189170 w 1680826"/>
              <a:gd name="connsiteY2" fmla="*/ 1119273 h 1653637"/>
              <a:gd name="connsiteX3" fmla="*/ 454521 w 1680826"/>
              <a:gd name="connsiteY3" fmla="*/ 0 h 1653637"/>
              <a:gd name="connsiteX0" fmla="*/ 863365 w 948382"/>
              <a:gd name="connsiteY0" fmla="*/ 1653637 h 1653637"/>
              <a:gd name="connsiteX1" fmla="*/ 202992 w 948382"/>
              <a:gd name="connsiteY1" fmla="*/ 1358096 h 1653637"/>
              <a:gd name="connsiteX2" fmla="*/ 189170 w 948382"/>
              <a:gd name="connsiteY2" fmla="*/ 1119273 h 1653637"/>
              <a:gd name="connsiteX3" fmla="*/ 454521 w 948382"/>
              <a:gd name="connsiteY3" fmla="*/ 0 h 1653637"/>
              <a:gd name="connsiteX0" fmla="*/ 886911 w 972371"/>
              <a:gd name="connsiteY0" fmla="*/ 1653637 h 1653637"/>
              <a:gd name="connsiteX1" fmla="*/ 226538 w 972371"/>
              <a:gd name="connsiteY1" fmla="*/ 1358096 h 1653637"/>
              <a:gd name="connsiteX2" fmla="*/ 173703 w 972371"/>
              <a:gd name="connsiteY2" fmla="*/ 648954 h 1653637"/>
              <a:gd name="connsiteX3" fmla="*/ 478067 w 972371"/>
              <a:gd name="connsiteY3" fmla="*/ 0 h 1653637"/>
              <a:gd name="connsiteX0" fmla="*/ 854079 w 939539"/>
              <a:gd name="connsiteY0" fmla="*/ 1653637 h 1653637"/>
              <a:gd name="connsiteX1" fmla="*/ 193706 w 939539"/>
              <a:gd name="connsiteY1" fmla="*/ 1358096 h 1653637"/>
              <a:gd name="connsiteX2" fmla="*/ 140871 w 939539"/>
              <a:gd name="connsiteY2" fmla="*/ 648954 h 1653637"/>
              <a:gd name="connsiteX3" fmla="*/ 445235 w 939539"/>
              <a:gd name="connsiteY3" fmla="*/ 0 h 1653637"/>
              <a:gd name="connsiteX0" fmla="*/ 854079 w 939539"/>
              <a:gd name="connsiteY0" fmla="*/ 1653637 h 1653637"/>
              <a:gd name="connsiteX1" fmla="*/ 193706 w 939539"/>
              <a:gd name="connsiteY1" fmla="*/ 1358096 h 1653637"/>
              <a:gd name="connsiteX2" fmla="*/ 140871 w 939539"/>
              <a:gd name="connsiteY2" fmla="*/ 648954 h 1653637"/>
              <a:gd name="connsiteX3" fmla="*/ 445235 w 939539"/>
              <a:gd name="connsiteY3" fmla="*/ 0 h 1653637"/>
              <a:gd name="connsiteX0" fmla="*/ 791261 w 876721"/>
              <a:gd name="connsiteY0" fmla="*/ 1653637 h 1653637"/>
              <a:gd name="connsiteX1" fmla="*/ 130888 w 876721"/>
              <a:gd name="connsiteY1" fmla="*/ 1358096 h 1653637"/>
              <a:gd name="connsiteX2" fmla="*/ 78053 w 876721"/>
              <a:gd name="connsiteY2" fmla="*/ 648954 h 1653637"/>
              <a:gd name="connsiteX3" fmla="*/ 382417 w 876721"/>
              <a:gd name="connsiteY3" fmla="*/ 0 h 1653637"/>
              <a:gd name="connsiteX0" fmla="*/ 791261 w 876721"/>
              <a:gd name="connsiteY0" fmla="*/ 1653637 h 1653637"/>
              <a:gd name="connsiteX1" fmla="*/ 130888 w 876721"/>
              <a:gd name="connsiteY1" fmla="*/ 1358096 h 1653637"/>
              <a:gd name="connsiteX2" fmla="*/ 78053 w 876721"/>
              <a:gd name="connsiteY2" fmla="*/ 648954 h 1653637"/>
              <a:gd name="connsiteX3" fmla="*/ 382417 w 876721"/>
              <a:gd name="connsiteY3" fmla="*/ 0 h 1653637"/>
              <a:gd name="connsiteX0" fmla="*/ 671420 w 753532"/>
              <a:gd name="connsiteY0" fmla="*/ 1653637 h 1653637"/>
              <a:gd name="connsiteX1" fmla="*/ 11047 w 753532"/>
              <a:gd name="connsiteY1" fmla="*/ 1358096 h 1653637"/>
              <a:gd name="connsiteX2" fmla="*/ 262576 w 753532"/>
              <a:gd name="connsiteY2" fmla="*/ 0 h 1653637"/>
              <a:gd name="connsiteX0" fmla="*/ 709224 w 788777"/>
              <a:gd name="connsiteY0" fmla="*/ 1653637 h 1653637"/>
              <a:gd name="connsiteX1" fmla="*/ 9838 w 788777"/>
              <a:gd name="connsiteY1" fmla="*/ 692550 h 1653637"/>
              <a:gd name="connsiteX2" fmla="*/ 300380 w 788777"/>
              <a:gd name="connsiteY2" fmla="*/ 0 h 1653637"/>
              <a:gd name="connsiteX0" fmla="*/ 39058 w 293446"/>
              <a:gd name="connsiteY0" fmla="*/ 1334176 h 1334176"/>
              <a:gd name="connsiteX1" fmla="*/ 2904 w 293446"/>
              <a:gd name="connsiteY1" fmla="*/ 692550 h 1334176"/>
              <a:gd name="connsiteX2" fmla="*/ 293446 w 293446"/>
              <a:gd name="connsiteY2" fmla="*/ 0 h 1334176"/>
              <a:gd name="connsiteX0" fmla="*/ 46715 w 301103"/>
              <a:gd name="connsiteY0" fmla="*/ 1334176 h 1334176"/>
              <a:gd name="connsiteX1" fmla="*/ 10561 w 301103"/>
              <a:gd name="connsiteY1" fmla="*/ 692550 h 1334176"/>
              <a:gd name="connsiteX2" fmla="*/ 301103 w 301103"/>
              <a:gd name="connsiteY2" fmla="*/ 0 h 1334176"/>
              <a:gd name="connsiteX0" fmla="*/ 50805 w 305193"/>
              <a:gd name="connsiteY0" fmla="*/ 1334176 h 1334176"/>
              <a:gd name="connsiteX1" fmla="*/ 14651 w 305193"/>
              <a:gd name="connsiteY1" fmla="*/ 692550 h 1334176"/>
              <a:gd name="connsiteX2" fmla="*/ 305193 w 305193"/>
              <a:gd name="connsiteY2" fmla="*/ 0 h 1334176"/>
              <a:gd name="connsiteX0" fmla="*/ 150253 w 404641"/>
              <a:gd name="connsiteY0" fmla="*/ 1334176 h 1334176"/>
              <a:gd name="connsiteX1" fmla="*/ 6811 w 404641"/>
              <a:gd name="connsiteY1" fmla="*/ 532819 h 1334176"/>
              <a:gd name="connsiteX2" fmla="*/ 404641 w 404641"/>
              <a:gd name="connsiteY2" fmla="*/ 0 h 1334176"/>
              <a:gd name="connsiteX0" fmla="*/ 150254 w 404642"/>
              <a:gd name="connsiteY0" fmla="*/ 1334176 h 1334176"/>
              <a:gd name="connsiteX1" fmla="*/ 6812 w 404642"/>
              <a:gd name="connsiteY1" fmla="*/ 532819 h 1334176"/>
              <a:gd name="connsiteX2" fmla="*/ 404642 w 404642"/>
              <a:gd name="connsiteY2" fmla="*/ 0 h 1334176"/>
            </a:gdLst>
            <a:ahLst/>
            <a:cxnLst>
              <a:cxn ang="0">
                <a:pos x="connsiteX0" y="connsiteY0"/>
              </a:cxn>
              <a:cxn ang="0">
                <a:pos x="connsiteX1" y="connsiteY1"/>
              </a:cxn>
              <a:cxn ang="0">
                <a:pos x="connsiteX2" y="connsiteY2"/>
              </a:cxn>
            </a:cxnLst>
            <a:rect l="l" t="t" r="r" b="b"/>
            <a:pathLst>
              <a:path w="404642" h="1334176">
                <a:moveTo>
                  <a:pt x="150254" y="1334176"/>
                </a:moveTo>
                <a:cubicBezTo>
                  <a:pt x="133091" y="1026096"/>
                  <a:pt x="-35586" y="755182"/>
                  <a:pt x="6812" y="532819"/>
                </a:cubicBezTo>
                <a:cubicBezTo>
                  <a:pt x="49210" y="310456"/>
                  <a:pt x="88899" y="238568"/>
                  <a:pt x="404642"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20" name="Egyenes összekötő nyíllal 11"/>
          <p:cNvCxnSpPr/>
          <p:nvPr/>
        </p:nvCxnSpPr>
        <p:spPr>
          <a:xfrm rot="5400000" flipH="1" flipV="1">
            <a:off x="7310809" y="5524981"/>
            <a:ext cx="428625" cy="1587"/>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Ív 21"/>
          <p:cNvSpPr/>
          <p:nvPr/>
        </p:nvSpPr>
        <p:spPr>
          <a:xfrm>
            <a:off x="7024265" y="4954275"/>
            <a:ext cx="500063" cy="428625"/>
          </a:xfrm>
          <a:prstGeom prst="arc">
            <a:avLst>
              <a:gd name="adj1" fmla="val 16200000"/>
              <a:gd name="adj2" fmla="val 21524149"/>
            </a:avLst>
          </a:prstGeom>
          <a:ln w="28575">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Ellipszis 29"/>
          <p:cNvSpPr/>
          <p:nvPr/>
        </p:nvSpPr>
        <p:spPr>
          <a:xfrm>
            <a:off x="6012160" y="5167446"/>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251520" y="3573016"/>
            <a:ext cx="8389440" cy="584775"/>
          </a:xfrm>
          <a:prstGeom prst="rect">
            <a:avLst/>
          </a:prstGeom>
          <a:noFill/>
        </p:spPr>
        <p:txBody>
          <a:bodyPr wrap="square" rtlCol="0">
            <a:spAutoFit/>
          </a:bodyPr>
          <a:lstStyle/>
          <a:p>
            <a:r>
              <a:rPr lang="en-US" sz="1600" b="1" dirty="0"/>
              <a:t>Note: There is a weird noise of the pump as you enter to this level. You can find a recording of this sound in the </a:t>
            </a:r>
            <a:r>
              <a:rPr lang="en-US" sz="1600" b="1" dirty="0" err="1"/>
              <a:t>Twiki</a:t>
            </a:r>
            <a:r>
              <a:rPr lang="en-US" sz="1600" b="1" dirty="0"/>
              <a:t> page and compare to what you hear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71563" y="152400"/>
            <a:ext cx="6245225" cy="792163"/>
          </a:xfrm>
        </p:spPr>
        <p:txBody>
          <a:bodyPr/>
          <a:lstStyle/>
          <a:p>
            <a:pPr marL="342900" indent="-342900" algn="ctr" eaLnBrk="1" hangingPunct="1">
              <a:lnSpc>
                <a:spcPct val="90000"/>
              </a:lnSpc>
            </a:pPr>
            <a:r>
              <a:rPr lang="en-US" sz="3600" b="1"/>
              <a:t>SI2-3: Pressurized zone in lift level -1</a:t>
            </a:r>
          </a:p>
        </p:txBody>
      </p:sp>
      <p:sp>
        <p:nvSpPr>
          <p:cNvPr id="24579" name="Szövegdoboz 7"/>
          <p:cNvSpPr txBox="1">
            <a:spLocks noChangeArrowheads="1"/>
          </p:cNvSpPr>
          <p:nvPr/>
        </p:nvSpPr>
        <p:spPr bwMode="auto">
          <a:xfrm>
            <a:off x="4219575" y="1663273"/>
            <a:ext cx="4608513"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sz="2000" dirty="0"/>
              <a:t>Go to the pressurized zone of the elevator (see the door in the image).</a:t>
            </a:r>
            <a:br>
              <a:rPr lang="en-US" sz="2000" dirty="0"/>
            </a:br>
            <a:r>
              <a:rPr lang="en-US" sz="2000" dirty="0"/>
              <a:t> </a:t>
            </a:r>
          </a:p>
          <a:p>
            <a:pPr eaLnBrk="1" hangingPunct="1">
              <a:buFontTx/>
              <a:buAutoNum type="arabicPeriod"/>
            </a:pPr>
            <a:r>
              <a:rPr lang="en-US" sz="2000" dirty="0"/>
              <a:t>Then turn left. Check the First Aid cabinet here</a:t>
            </a:r>
            <a:br>
              <a:rPr lang="en-US" sz="2000" dirty="0"/>
            </a:br>
            <a:r>
              <a:rPr lang="en-US" sz="2000" dirty="0"/>
              <a:t> </a:t>
            </a:r>
            <a:r>
              <a:rPr lang="en-US" sz="1200" dirty="0"/>
              <a:t>(instructions at the end of itinerary)</a:t>
            </a:r>
          </a:p>
          <a:p>
            <a:pPr>
              <a:buFontTx/>
              <a:buAutoNum type="arabicPeriod"/>
              <a:defRPr/>
            </a:pPr>
            <a:endParaRPr lang="en-US" sz="2000" dirty="0"/>
          </a:p>
          <a:p>
            <a:pPr>
              <a:buFontTx/>
              <a:buAutoNum type="arabicPeriod"/>
              <a:defRPr/>
            </a:pPr>
            <a:r>
              <a:rPr lang="en-US" sz="2000" dirty="0"/>
              <a:t>Make sure the pressurized area is kept empty – no materials may be stored here. Make a note in your </a:t>
            </a:r>
            <a:r>
              <a:rPr lang="en-US" sz="2000" dirty="0" err="1"/>
              <a:t>Elog</a:t>
            </a:r>
            <a:r>
              <a:rPr lang="en-US" sz="2000" dirty="0"/>
              <a:t> and inform 165000 (during working hours) if this area is not completely free.</a:t>
            </a:r>
          </a:p>
        </p:txBody>
      </p:sp>
      <p:pic>
        <p:nvPicPr>
          <p:cNvPr id="24586" name="Kép 17" descr="CIMG0193_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528" y="1160710"/>
            <a:ext cx="360045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7" name="Kép 18" descr="CIMG0195_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528" y="4005064"/>
            <a:ext cx="360045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9" name="Szövegdoboz 14"/>
          <p:cNvSpPr txBox="1">
            <a:spLocks noChangeArrowheads="1"/>
          </p:cNvSpPr>
          <p:nvPr/>
        </p:nvSpPr>
        <p:spPr bwMode="auto">
          <a:xfrm>
            <a:off x="323528" y="1160710"/>
            <a:ext cx="285750"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1</a:t>
            </a:r>
            <a:endParaRPr lang="en-US" b="1" dirty="0">
              <a:solidFill>
                <a:srgbClr val="002060"/>
              </a:solidFill>
            </a:endParaRPr>
          </a:p>
        </p:txBody>
      </p:sp>
      <p:sp>
        <p:nvSpPr>
          <p:cNvPr id="24590" name="Szövegdoboz 14"/>
          <p:cNvSpPr txBox="1">
            <a:spLocks noChangeArrowheads="1"/>
          </p:cNvSpPr>
          <p:nvPr/>
        </p:nvSpPr>
        <p:spPr bwMode="auto">
          <a:xfrm>
            <a:off x="323528" y="4005064"/>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2</a:t>
            </a:r>
            <a:endParaRPr lang="en-US" b="1" dirty="0">
              <a:solidFill>
                <a:srgbClr val="002060"/>
              </a:solidFill>
            </a:endParaRPr>
          </a:p>
        </p:txBody>
      </p:sp>
      <p:sp>
        <p:nvSpPr>
          <p:cNvPr id="24592" name="Dia számának helye 2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58AFD4-71DF-4C3F-9E81-EC19E0E524C0}" type="slidenum">
              <a:rPr lang="en-US" smtClean="0"/>
              <a:pPr eaLnBrk="1" hangingPunct="1"/>
              <a:t>27</a:t>
            </a:fld>
            <a:endParaRPr lang="en-US"/>
          </a:p>
        </p:txBody>
      </p:sp>
      <p:pic>
        <p:nvPicPr>
          <p:cNvPr id="24593" name="Kép 1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ím 4"/>
          <p:cNvSpPr>
            <a:spLocks noGrp="1"/>
          </p:cNvSpPr>
          <p:nvPr>
            <p:ph type="title"/>
          </p:nvPr>
        </p:nvSpPr>
        <p:spPr>
          <a:xfrm>
            <a:off x="1143001" y="0"/>
            <a:ext cx="6173788" cy="1143000"/>
          </a:xfrm>
        </p:spPr>
        <p:txBody>
          <a:bodyPr/>
          <a:lstStyle/>
          <a:p>
            <a:pPr algn="ctr"/>
            <a:r>
              <a:rPr lang="en-US" sz="3600" b="1" dirty="0"/>
              <a:t>SI2-4: Staircase at S2 Counting room</a:t>
            </a:r>
          </a:p>
        </p:txBody>
      </p:sp>
      <p:sp>
        <p:nvSpPr>
          <p:cNvPr id="25603"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D02862-EEC0-44EF-AC0F-F5E46B9789D4}" type="slidenum">
              <a:rPr lang="en-US" smtClean="0"/>
              <a:pPr eaLnBrk="1" hangingPunct="1"/>
              <a:t>28</a:t>
            </a:fld>
            <a:endParaRPr lang="en-US"/>
          </a:p>
        </p:txBody>
      </p:sp>
      <p:sp>
        <p:nvSpPr>
          <p:cNvPr id="25604" name="Szövegdoboz 5"/>
          <p:cNvSpPr txBox="1">
            <a:spLocks noChangeArrowheads="1"/>
          </p:cNvSpPr>
          <p:nvPr/>
        </p:nvSpPr>
        <p:spPr bwMode="auto">
          <a:xfrm>
            <a:off x="4496525" y="1730161"/>
            <a:ext cx="4143375"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AutoNum type="arabicPeriod"/>
            </a:pPr>
            <a:r>
              <a:rPr lang="en-US" dirty="0"/>
              <a:t>Go out from the pressurized zone then turn left then turn left again.</a:t>
            </a:r>
          </a:p>
          <a:p>
            <a:pPr eaLnBrk="1" hangingPunct="1">
              <a:buFont typeface="Arial" charset="0"/>
              <a:buAutoNum type="arabicPeriod"/>
            </a:pPr>
            <a:endParaRPr lang="en-US" dirty="0"/>
          </a:p>
          <a:p>
            <a:pPr eaLnBrk="1" hangingPunct="1">
              <a:buFont typeface="Arial" charset="0"/>
              <a:buAutoNum type="arabicPeriod"/>
            </a:pPr>
            <a:r>
              <a:rPr lang="en-US" dirty="0"/>
              <a:t>Before entering to S2 counting room check the staircase area. Look around.</a:t>
            </a:r>
          </a:p>
          <a:p>
            <a:pPr eaLnBrk="1" hangingPunct="1">
              <a:buFont typeface="Arial" charset="0"/>
              <a:buAutoNum type="arabicPeriod"/>
            </a:pPr>
            <a:endParaRPr lang="en-US" dirty="0"/>
          </a:p>
          <a:p>
            <a:pPr eaLnBrk="1" hangingPunct="1">
              <a:buFont typeface="Arial" charset="0"/>
              <a:buAutoNum type="arabicPeriod"/>
            </a:pPr>
            <a:r>
              <a:rPr lang="en-US" dirty="0"/>
              <a:t>Check the </a:t>
            </a:r>
            <a:r>
              <a:rPr lang="en-US" dirty="0" err="1"/>
              <a:t>Desautel</a:t>
            </a:r>
            <a:r>
              <a:rPr lang="en-US" dirty="0"/>
              <a:t> Water Mist system:</a:t>
            </a:r>
          </a:p>
          <a:p>
            <a:pPr lvl="1" eaLnBrk="1" hangingPunct="1">
              <a:buFont typeface="Arial" panose="020B0604020202020204" pitchFamily="34" charset="0"/>
              <a:buChar char="•"/>
            </a:pPr>
            <a:r>
              <a:rPr lang="en-US" dirty="0"/>
              <a:t>No leaks are present;</a:t>
            </a:r>
          </a:p>
          <a:p>
            <a:pPr lvl="1" eaLnBrk="1" hangingPunct="1">
              <a:buFont typeface="Arial" panose="020B0604020202020204" pitchFamily="34" charset="0"/>
              <a:buChar char="•"/>
            </a:pPr>
            <a:r>
              <a:rPr lang="en-US" dirty="0"/>
              <a:t>The green area is free</a:t>
            </a:r>
          </a:p>
          <a:p>
            <a:pPr lvl="1" eaLnBrk="1" hangingPunct="1">
              <a:buFont typeface="Arial" panose="020B0604020202020204" pitchFamily="34" charset="0"/>
              <a:buChar char="•"/>
            </a:pPr>
            <a:r>
              <a:rPr lang="en-US" dirty="0"/>
              <a:t>The control panel is ON</a:t>
            </a:r>
          </a:p>
          <a:p>
            <a:pPr lvl="1" eaLnBrk="1" hangingPunct="1">
              <a:buFont typeface="Arial" panose="020B0604020202020204" pitchFamily="34" charset="0"/>
              <a:buChar char="•"/>
            </a:pPr>
            <a:endParaRPr lang="en-US" dirty="0"/>
          </a:p>
          <a:p>
            <a:pPr eaLnBrk="1" hangingPunct="1">
              <a:buFont typeface="Arial" charset="0"/>
              <a:buAutoNum type="arabicPeriod"/>
            </a:pPr>
            <a:r>
              <a:rPr lang="en-US" dirty="0"/>
              <a:t>Then turn back and go to S2</a:t>
            </a:r>
          </a:p>
        </p:txBody>
      </p:sp>
      <p:pic>
        <p:nvPicPr>
          <p:cNvPr id="25605" name="Kép 5" descr="CIMG6662_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5" y="1196752"/>
            <a:ext cx="3786188" cy="284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zabadkézi sokszög 8"/>
          <p:cNvSpPr/>
          <p:nvPr/>
        </p:nvSpPr>
        <p:spPr>
          <a:xfrm>
            <a:off x="1401763" y="3416077"/>
            <a:ext cx="646112" cy="598487"/>
          </a:xfrm>
          <a:custGeom>
            <a:avLst/>
            <a:gdLst>
              <a:gd name="connsiteX0" fmla="*/ 396240 w 645160"/>
              <a:gd name="connsiteY0" fmla="*/ 599440 h 599440"/>
              <a:gd name="connsiteX1" fmla="*/ 579120 w 645160"/>
              <a:gd name="connsiteY1" fmla="*/ 182880 h 599440"/>
              <a:gd name="connsiteX2" fmla="*/ 0 w 645160"/>
              <a:gd name="connsiteY2" fmla="*/ 0 h 599440"/>
              <a:gd name="connsiteX3" fmla="*/ 0 w 645160"/>
              <a:gd name="connsiteY3" fmla="*/ 0 h 599440"/>
              <a:gd name="connsiteX4" fmla="*/ 0 w 645160"/>
              <a:gd name="connsiteY4" fmla="*/ 0 h 59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0" h="599440">
                <a:moveTo>
                  <a:pt x="396240" y="599440"/>
                </a:moveTo>
                <a:cubicBezTo>
                  <a:pt x="520700" y="441113"/>
                  <a:pt x="645160" y="282787"/>
                  <a:pt x="579120" y="182880"/>
                </a:cubicBezTo>
                <a:cubicBezTo>
                  <a:pt x="513080" y="82973"/>
                  <a:pt x="0" y="0"/>
                  <a:pt x="0" y="0"/>
                </a:cubicBezTo>
                <a:lnTo>
                  <a:pt x="0" y="0"/>
                </a:lnTo>
                <a:lnTo>
                  <a:pt x="0" y="0"/>
                </a:lnTo>
              </a:path>
            </a:pathLst>
          </a:cu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609" name="Szövegdoboz 15"/>
          <p:cNvSpPr txBox="1">
            <a:spLocks noChangeArrowheads="1"/>
          </p:cNvSpPr>
          <p:nvPr/>
        </p:nvSpPr>
        <p:spPr bwMode="auto">
          <a:xfrm>
            <a:off x="142875" y="1198339"/>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1</a:t>
            </a:r>
          </a:p>
        </p:txBody>
      </p:sp>
      <p:pic>
        <p:nvPicPr>
          <p:cNvPr id="25611" name="Kép 1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580E09D6-B999-7B45-9CCF-1D2B839D647D}"/>
              </a:ext>
            </a:extLst>
          </p:cNvPr>
          <p:cNvPicPr>
            <a:picLocks noChangeAspect="1"/>
          </p:cNvPicPr>
          <p:nvPr/>
        </p:nvPicPr>
        <p:blipFill rotWithShape="1">
          <a:blip r:embed="rId5">
            <a:extLst>
              <a:ext uri="{28A0092B-C50C-407E-A947-70E740481C1C}">
                <a14:useLocalDpi xmlns:a14="http://schemas.microsoft.com/office/drawing/2010/main" val="0"/>
              </a:ext>
            </a:extLst>
          </a:blip>
          <a:srcRect l="19792" r="17450"/>
          <a:stretch/>
        </p:blipFill>
        <p:spPr>
          <a:xfrm rot="5400000">
            <a:off x="800756" y="3908129"/>
            <a:ext cx="2470425" cy="2952327"/>
          </a:xfrm>
          <a:prstGeom prst="rect">
            <a:avLst/>
          </a:prstGeom>
        </p:spPr>
      </p:pic>
      <p:sp>
        <p:nvSpPr>
          <p:cNvPr id="12" name="Szövegdoboz 15">
            <a:extLst>
              <a:ext uri="{FF2B5EF4-FFF2-40B4-BE49-F238E27FC236}">
                <a16:creationId xmlns:a16="http://schemas.microsoft.com/office/drawing/2014/main" id="{E552AD73-0C1E-4045-B634-3D8CB4FCCF73}"/>
              </a:ext>
            </a:extLst>
          </p:cNvPr>
          <p:cNvSpPr txBox="1">
            <a:spLocks noChangeArrowheads="1"/>
          </p:cNvSpPr>
          <p:nvPr/>
        </p:nvSpPr>
        <p:spPr bwMode="auto">
          <a:xfrm>
            <a:off x="537746" y="4149080"/>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13" name="Szövegdoboz 14">
            <a:extLst>
              <a:ext uri="{FF2B5EF4-FFF2-40B4-BE49-F238E27FC236}">
                <a16:creationId xmlns:a16="http://schemas.microsoft.com/office/drawing/2014/main" id="{C114BC03-F1F7-AF41-8F4B-25D77F3ADBF0}"/>
              </a:ext>
            </a:extLst>
          </p:cNvPr>
          <p:cNvSpPr txBox="1">
            <a:spLocks noChangeArrowheads="1"/>
          </p:cNvSpPr>
          <p:nvPr/>
        </p:nvSpPr>
        <p:spPr bwMode="auto">
          <a:xfrm>
            <a:off x="656269" y="4785038"/>
            <a:ext cx="882667"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hu-HU" sz="1200" b="1" dirty="0" err="1">
                <a:solidFill>
                  <a:srgbClr val="FFFF00"/>
                </a:solidFill>
              </a:rPr>
              <a:t>Control</a:t>
            </a:r>
            <a:r>
              <a:rPr lang="hu-HU" sz="1200" b="1" dirty="0">
                <a:solidFill>
                  <a:srgbClr val="FFFF00"/>
                </a:solidFill>
              </a:rPr>
              <a:t> panel</a:t>
            </a:r>
            <a:endParaRPr lang="en-US" sz="1200" b="1" dirty="0">
              <a:solidFill>
                <a:srgbClr val="FFFF00"/>
              </a:solidFill>
            </a:endParaRPr>
          </a:p>
        </p:txBody>
      </p:sp>
      <p:sp>
        <p:nvSpPr>
          <p:cNvPr id="14" name="Oval 13">
            <a:extLst>
              <a:ext uri="{FF2B5EF4-FFF2-40B4-BE49-F238E27FC236}">
                <a16:creationId xmlns:a16="http://schemas.microsoft.com/office/drawing/2014/main" id="{CC8BDBB6-6BE9-B34A-8075-4D80242ED83C}"/>
              </a:ext>
            </a:extLst>
          </p:cNvPr>
          <p:cNvSpPr/>
          <p:nvPr/>
        </p:nvSpPr>
        <p:spPr>
          <a:xfrm>
            <a:off x="1979712" y="4437160"/>
            <a:ext cx="432048" cy="432000"/>
          </a:xfrm>
          <a:prstGeom prst="ellips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9E57A33-1516-854B-8283-50E92E735069}"/>
              </a:ext>
            </a:extLst>
          </p:cNvPr>
          <p:cNvCxnSpPr>
            <a:cxnSpLocks/>
          </p:cNvCxnSpPr>
          <p:nvPr/>
        </p:nvCxnSpPr>
        <p:spPr>
          <a:xfrm flipV="1">
            <a:off x="1401763" y="4785038"/>
            <a:ext cx="577949" cy="230832"/>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43000" y="152400"/>
            <a:ext cx="6173788" cy="792163"/>
          </a:xfrm>
        </p:spPr>
        <p:txBody>
          <a:bodyPr/>
          <a:lstStyle/>
          <a:p>
            <a:pPr marL="342900" indent="-342900" algn="ctr" eaLnBrk="1" hangingPunct="1">
              <a:lnSpc>
                <a:spcPct val="90000"/>
              </a:lnSpc>
            </a:pPr>
            <a:r>
              <a:rPr lang="en-US" sz="3600" b="1" dirty="0"/>
              <a:t>SI2-</a:t>
            </a:r>
            <a:r>
              <a:rPr lang="hu-HU" sz="3600" b="1" dirty="0"/>
              <a:t>5</a:t>
            </a:r>
            <a:r>
              <a:rPr lang="en-US" sz="3600" b="1" dirty="0"/>
              <a:t>: S2 counting room</a:t>
            </a:r>
          </a:p>
        </p:txBody>
      </p:sp>
      <p:sp>
        <p:nvSpPr>
          <p:cNvPr id="26627" name="Szövegdoboz 7"/>
          <p:cNvSpPr txBox="1">
            <a:spLocks noChangeArrowheads="1"/>
          </p:cNvSpPr>
          <p:nvPr/>
        </p:nvSpPr>
        <p:spPr bwMode="auto">
          <a:xfrm>
            <a:off x="4286250" y="1143000"/>
            <a:ext cx="471487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dirty="0"/>
              <a:t>Enter to the S2 counting room</a:t>
            </a:r>
            <a:br>
              <a:rPr lang="en-US" dirty="0"/>
            </a:br>
            <a:endParaRPr lang="en-US" dirty="0"/>
          </a:p>
          <a:p>
            <a:pPr eaLnBrk="1" hangingPunct="1">
              <a:buFontTx/>
              <a:buAutoNum type="arabicPeriod"/>
            </a:pPr>
            <a:r>
              <a:rPr lang="en-US" dirty="0"/>
              <a:t>Go through the room and check every rack row:</a:t>
            </a:r>
            <a:r>
              <a:rPr lang="en-US" b="1" dirty="0"/>
              <a:t> </a:t>
            </a:r>
            <a:r>
              <a:rPr lang="en-US" dirty="0"/>
              <a:t>Listen for abnormal sounds, look for water leaks.</a:t>
            </a:r>
          </a:p>
        </p:txBody>
      </p:sp>
      <p:pic>
        <p:nvPicPr>
          <p:cNvPr id="26628" name="Kép 5" descr="CIMG6662_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0" y="1143000"/>
            <a:ext cx="3786188"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Szövegdoboz 6"/>
          <p:cNvSpPr txBox="1">
            <a:spLocks noChangeArrowheads="1"/>
          </p:cNvSpPr>
          <p:nvPr/>
        </p:nvSpPr>
        <p:spPr bwMode="auto">
          <a:xfrm>
            <a:off x="285750" y="1131888"/>
            <a:ext cx="312738" cy="3683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1</a:t>
            </a:r>
          </a:p>
        </p:txBody>
      </p:sp>
      <p:cxnSp>
        <p:nvCxnSpPr>
          <p:cNvPr id="9" name="Egyenes összekötő nyíllal 8"/>
          <p:cNvCxnSpPr/>
          <p:nvPr/>
        </p:nvCxnSpPr>
        <p:spPr>
          <a:xfrm rot="5400000" flipH="1" flipV="1">
            <a:off x="1919288" y="3473450"/>
            <a:ext cx="768350" cy="250825"/>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631" name="Szövegdoboz 7"/>
          <p:cNvSpPr txBox="1">
            <a:spLocks noChangeArrowheads="1"/>
          </p:cNvSpPr>
          <p:nvPr/>
        </p:nvSpPr>
        <p:spPr bwMode="auto">
          <a:xfrm>
            <a:off x="214313" y="4240194"/>
            <a:ext cx="407193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0" algn="l"/>
              </a:tabLst>
              <a:defRPr>
                <a:solidFill>
                  <a:schemeClr val="tx1"/>
                </a:solidFill>
                <a:latin typeface="Arial" charset="0"/>
              </a:defRPr>
            </a:lvl1pPr>
            <a:lvl2pPr marL="742950" indent="-285750" eaLnBrk="0" hangingPunct="0">
              <a:tabLst>
                <a:tab pos="0" algn="l"/>
              </a:tabLst>
              <a:defRPr>
                <a:solidFill>
                  <a:schemeClr val="tx1"/>
                </a:solidFill>
                <a:latin typeface="Arial" charset="0"/>
              </a:defRPr>
            </a:lvl2pPr>
            <a:lvl3pPr marL="1143000" indent="-228600" eaLnBrk="0" hangingPunct="0">
              <a:tabLst>
                <a:tab pos="0" algn="l"/>
              </a:tabLst>
              <a:defRPr>
                <a:solidFill>
                  <a:schemeClr val="tx1"/>
                </a:solidFill>
                <a:latin typeface="Arial" charset="0"/>
              </a:defRPr>
            </a:lvl3pPr>
            <a:lvl4pPr marL="1600200" indent="-228600" eaLnBrk="0" hangingPunct="0">
              <a:tabLst>
                <a:tab pos="0" algn="l"/>
              </a:tabLst>
              <a:defRPr>
                <a:solidFill>
                  <a:schemeClr val="tx1"/>
                </a:solidFill>
                <a:latin typeface="Arial" charset="0"/>
              </a:defRPr>
            </a:lvl4pPr>
            <a:lvl5pPr marL="2057400" indent="-228600" eaLnBrk="0" hangingPunct="0">
              <a:tabLst>
                <a:tab pos="0" algn="l"/>
              </a:tabLst>
              <a:defRPr>
                <a:solidFill>
                  <a:schemeClr val="tx1"/>
                </a:solidFill>
                <a:latin typeface="Arial" charset="0"/>
              </a:defRPr>
            </a:lvl5pPr>
            <a:lvl6pPr marL="2514600" indent="-228600" eaLnBrk="0" fontAlgn="base" hangingPunct="0">
              <a:spcBef>
                <a:spcPct val="0"/>
              </a:spcBef>
              <a:spcAft>
                <a:spcPct val="0"/>
              </a:spcAft>
              <a:tabLst>
                <a:tab pos="0" algn="l"/>
              </a:tabLst>
              <a:defRPr>
                <a:solidFill>
                  <a:schemeClr val="tx1"/>
                </a:solidFill>
                <a:latin typeface="Arial" charset="0"/>
              </a:defRPr>
            </a:lvl6pPr>
            <a:lvl7pPr marL="2971800" indent="-228600" eaLnBrk="0" fontAlgn="base" hangingPunct="0">
              <a:spcBef>
                <a:spcPct val="0"/>
              </a:spcBef>
              <a:spcAft>
                <a:spcPct val="0"/>
              </a:spcAft>
              <a:tabLst>
                <a:tab pos="0" algn="l"/>
              </a:tabLst>
              <a:defRPr>
                <a:solidFill>
                  <a:schemeClr val="tx1"/>
                </a:solidFill>
                <a:latin typeface="Arial" charset="0"/>
              </a:defRPr>
            </a:lvl7pPr>
            <a:lvl8pPr marL="3429000" indent="-228600" eaLnBrk="0" fontAlgn="base" hangingPunct="0">
              <a:spcBef>
                <a:spcPct val="0"/>
              </a:spcBef>
              <a:spcAft>
                <a:spcPct val="0"/>
              </a:spcAft>
              <a:tabLst>
                <a:tab pos="0" algn="l"/>
              </a:tabLst>
              <a:defRPr>
                <a:solidFill>
                  <a:schemeClr val="tx1"/>
                </a:solidFill>
                <a:latin typeface="Arial" charset="0"/>
              </a:defRPr>
            </a:lvl8pPr>
            <a:lvl9pPr marL="3886200" indent="-228600" eaLnBrk="0" fontAlgn="base" hangingPunct="0">
              <a:spcBef>
                <a:spcPct val="0"/>
              </a:spcBef>
              <a:spcAft>
                <a:spcPct val="0"/>
              </a:spcAft>
              <a:tabLst>
                <a:tab pos="0" algn="l"/>
              </a:tabLst>
              <a:defRPr>
                <a:solidFill>
                  <a:schemeClr val="tx1"/>
                </a:solidFill>
                <a:latin typeface="Arial" charset="0"/>
              </a:defRPr>
            </a:lvl9pPr>
          </a:lstStyle>
          <a:p>
            <a:pPr eaLnBrk="1" hangingPunct="1"/>
            <a:r>
              <a:rPr lang="en-US" dirty="0"/>
              <a:t>Check the temperature sensor on the wall</a:t>
            </a:r>
            <a:r>
              <a:rPr lang="hu-HU" dirty="0"/>
              <a:t> (</a:t>
            </a:r>
            <a:r>
              <a:rPr lang="en-US" dirty="0"/>
              <a:t>at the end of rack row S2G##):</a:t>
            </a:r>
          </a:p>
          <a:p>
            <a:pPr eaLnBrk="1" hangingPunct="1"/>
            <a:r>
              <a:rPr lang="en-GB" dirty="0"/>
              <a:t>The usual temperature = 18-25°C</a:t>
            </a:r>
          </a:p>
          <a:p>
            <a:pPr eaLnBrk="1" hangingPunct="1"/>
            <a:r>
              <a:rPr lang="en-GB" sz="1400" dirty="0">
                <a:solidFill>
                  <a:srgbClr val="FF0000"/>
                </a:solidFill>
              </a:rPr>
              <a:t>If the </a:t>
            </a:r>
            <a:r>
              <a:rPr lang="en-US" sz="1400" dirty="0">
                <a:solidFill>
                  <a:srgbClr val="FF0000"/>
                </a:solidFill>
              </a:rPr>
              <a:t>difference between temperature and </a:t>
            </a:r>
            <a:r>
              <a:rPr lang="en-US" sz="1400" dirty="0" err="1">
                <a:solidFill>
                  <a:srgbClr val="FF0000"/>
                </a:solidFill>
              </a:rPr>
              <a:t>dewpoint</a:t>
            </a:r>
            <a:r>
              <a:rPr lang="en-US" sz="1400" dirty="0">
                <a:solidFill>
                  <a:srgbClr val="FF0000"/>
                </a:solidFill>
              </a:rPr>
              <a:t> less than 5, call 165000 </a:t>
            </a:r>
            <a:r>
              <a:rPr lang="en-GB" sz="1400" i="1" dirty="0">
                <a:solidFill>
                  <a:srgbClr val="FF0000"/>
                </a:solidFill>
              </a:rPr>
              <a:t>(more details</a:t>
            </a:r>
            <a:r>
              <a:rPr lang="hu-HU" sz="1400" dirty="0">
                <a:solidFill>
                  <a:srgbClr val="FF0000"/>
                </a:solidFill>
              </a:rPr>
              <a:t> </a:t>
            </a:r>
            <a:r>
              <a:rPr lang="en-US" sz="1400" dirty="0">
                <a:solidFill>
                  <a:srgbClr val="FF0000"/>
                </a:solidFill>
              </a:rPr>
              <a:t>at the end of itinerary</a:t>
            </a:r>
            <a:r>
              <a:rPr lang="en-GB" sz="1400" i="1" dirty="0">
                <a:solidFill>
                  <a:srgbClr val="FF0000"/>
                </a:solidFill>
              </a:rPr>
              <a:t>)</a:t>
            </a:r>
            <a:endParaRPr lang="en-GB" sz="1400" dirty="0"/>
          </a:p>
        </p:txBody>
      </p:sp>
      <p:pic>
        <p:nvPicPr>
          <p:cNvPr id="26632" name="Picture 5" descr="DSCN556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19375" y="5643563"/>
            <a:ext cx="138112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3" name="Kép 1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16788" y="131763"/>
            <a:ext cx="1511300"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Dia számának helye 1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289106-485B-4F43-A254-8CD8D2B9991A}" type="slidenum">
              <a:rPr lang="en-US" smtClean="0"/>
              <a:pPr eaLnBrk="1" hangingPunct="1"/>
              <a:t>29</a:t>
            </a:fld>
            <a:endParaRPr lang="en-US"/>
          </a:p>
        </p:txBody>
      </p:sp>
      <p:pic>
        <p:nvPicPr>
          <p:cNvPr id="18" name="Kép 17" descr="CIMG6664_s.jpg"/>
          <p:cNvPicPr>
            <a:picLocks noChangeAspect="1"/>
          </p:cNvPicPr>
          <p:nvPr/>
        </p:nvPicPr>
        <p:blipFill>
          <a:blip r:embed="rId6"/>
          <a:srcRect/>
          <a:stretch>
            <a:fillRect/>
          </a:stretch>
        </p:blipFill>
        <p:spPr bwMode="auto">
          <a:xfrm>
            <a:off x="4326135" y="3471840"/>
            <a:ext cx="4278313" cy="3208337"/>
          </a:xfrm>
          <a:prstGeom prst="rect">
            <a:avLst/>
          </a:prstGeom>
          <a:ln w="28575" cap="sq" cmpd="thickThin">
            <a:solidFill>
              <a:srgbClr val="FFFF00"/>
            </a:solidFill>
            <a:prstDash val="solid"/>
            <a:miter lim="800000"/>
          </a:ln>
          <a:effectLst>
            <a:innerShdw blurRad="76200">
              <a:srgbClr val="000000"/>
            </a:innerShdw>
          </a:effectLst>
        </p:spPr>
      </p:pic>
      <p:cxnSp>
        <p:nvCxnSpPr>
          <p:cNvPr id="19" name="Egyenes összekötő nyíllal 18"/>
          <p:cNvCxnSpPr/>
          <p:nvPr/>
        </p:nvCxnSpPr>
        <p:spPr>
          <a:xfrm rot="5400000" flipH="1" flipV="1">
            <a:off x="5505450" y="5935663"/>
            <a:ext cx="1357313" cy="1587"/>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flipV="1">
            <a:off x="6254750" y="5472113"/>
            <a:ext cx="285750" cy="53975"/>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gyenes összekötő nyíllal 20"/>
          <p:cNvCxnSpPr/>
          <p:nvPr/>
        </p:nvCxnSpPr>
        <p:spPr>
          <a:xfrm rot="10800000">
            <a:off x="5826125" y="5614988"/>
            <a:ext cx="285750" cy="53975"/>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639" name="Szövegdoboz 16"/>
          <p:cNvSpPr txBox="1">
            <a:spLocks noChangeArrowheads="1"/>
          </p:cNvSpPr>
          <p:nvPr/>
        </p:nvSpPr>
        <p:spPr bwMode="auto">
          <a:xfrm>
            <a:off x="4325938" y="3471863"/>
            <a:ext cx="312737"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2</a:t>
            </a:r>
          </a:p>
        </p:txBody>
      </p:sp>
      <p:sp>
        <p:nvSpPr>
          <p:cNvPr id="23" name="Szövegdoboz 14"/>
          <p:cNvSpPr txBox="1">
            <a:spLocks noChangeArrowheads="1"/>
          </p:cNvSpPr>
          <p:nvPr/>
        </p:nvSpPr>
        <p:spPr bwMode="auto">
          <a:xfrm>
            <a:off x="6683375" y="4757738"/>
            <a:ext cx="785813" cy="461962"/>
          </a:xfrm>
          <a:prstGeom prst="rect">
            <a:avLst/>
          </a:prstGeom>
          <a:solidFill>
            <a:schemeClr val="tx1">
              <a:lumMod val="50000"/>
              <a:lumOff val="50000"/>
              <a:alpha val="39000"/>
            </a:schemeClr>
          </a:solidFill>
          <a:ln w="9525">
            <a:noFill/>
            <a:miter lim="800000"/>
            <a:headEnd/>
            <a:tailEnd/>
          </a:ln>
        </p:spPr>
        <p:txBody>
          <a:bodyPr>
            <a:spAutoFit/>
          </a:bodyPr>
          <a:ls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hu-HU" sz="1200" b="1" dirty="0" err="1">
                <a:solidFill>
                  <a:srgbClr val="FFC000"/>
                </a:solidFill>
              </a:rPr>
              <a:t>Temp</a:t>
            </a:r>
            <a:r>
              <a:rPr lang="hu-HU" sz="1200" b="1" dirty="0">
                <a:solidFill>
                  <a:srgbClr val="FFC000"/>
                </a:solidFill>
              </a:rPr>
              <a:t> </a:t>
            </a:r>
            <a:r>
              <a:rPr lang="hu-HU" sz="1200" b="1" dirty="0" err="1">
                <a:solidFill>
                  <a:srgbClr val="FFC000"/>
                </a:solidFill>
              </a:rPr>
              <a:t>sensor</a:t>
            </a:r>
            <a:endParaRPr lang="en-US" sz="1200" b="1" dirty="0">
              <a:solidFill>
                <a:srgbClr val="FFC000"/>
              </a:solidFill>
            </a:endParaRPr>
          </a:p>
        </p:txBody>
      </p:sp>
      <p:cxnSp>
        <p:nvCxnSpPr>
          <p:cNvPr id="24" name="Egyenes összekötő nyíllal 23"/>
          <p:cNvCxnSpPr/>
          <p:nvPr/>
        </p:nvCxnSpPr>
        <p:spPr>
          <a:xfrm>
            <a:off x="6326188" y="4900613"/>
            <a:ext cx="285750" cy="1587"/>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6800" y="0"/>
            <a:ext cx="7696200" cy="1143000"/>
          </a:xfrm>
        </p:spPr>
        <p:txBody>
          <a:bodyPr/>
          <a:lstStyle/>
          <a:p>
            <a:pPr algn="ctr" eaLnBrk="1" hangingPunct="1"/>
            <a:r>
              <a:rPr lang="en-US" sz="3600" b="1" u="sng" dirty="0"/>
              <a:t>Emergency Numbers</a:t>
            </a:r>
            <a:endParaRPr lang="en-US" sz="2400" b="1" u="sng" dirty="0"/>
          </a:p>
        </p:txBody>
      </p:sp>
      <p:sp>
        <p:nvSpPr>
          <p:cNvPr id="3075" name="Rectangle 3"/>
          <p:cNvSpPr>
            <a:spLocks noGrp="1" noChangeArrowheads="1"/>
          </p:cNvSpPr>
          <p:nvPr>
            <p:ph type="body" idx="1"/>
          </p:nvPr>
        </p:nvSpPr>
        <p:spPr>
          <a:xfrm>
            <a:off x="197296" y="4725144"/>
            <a:ext cx="8839200" cy="1440159"/>
          </a:xfrm>
        </p:spPr>
        <p:txBody>
          <a:bodyPr>
            <a:normAutofit/>
          </a:bodyPr>
          <a:lstStyle/>
          <a:p>
            <a:pPr marL="0" indent="0" eaLnBrk="1" hangingPunct="1">
              <a:lnSpc>
                <a:spcPct val="80000"/>
              </a:lnSpc>
              <a:buFontTx/>
              <a:buNone/>
              <a:defRPr/>
            </a:pPr>
            <a:r>
              <a:rPr lang="en-US" sz="1600" b="1" dirty="0">
                <a:solidFill>
                  <a:srgbClr val="336600"/>
                </a:solidFill>
              </a:rPr>
              <a:t>If you have any doubt concerning the tour</a:t>
            </a:r>
            <a:r>
              <a:rPr lang="hu-HU" sz="1600" b="1" dirty="0">
                <a:solidFill>
                  <a:srgbClr val="336600"/>
                </a:solidFill>
              </a:rPr>
              <a:t> </a:t>
            </a:r>
            <a:r>
              <a:rPr lang="en-US" sz="1600" b="1" dirty="0">
                <a:solidFill>
                  <a:srgbClr val="336600"/>
                </a:solidFill>
              </a:rPr>
              <a:t>or in case of a busy shift when the safety tour is not foreseen to be performed, call</a:t>
            </a:r>
            <a:r>
              <a:rPr lang="hu-HU" sz="1600" b="1" dirty="0">
                <a:solidFill>
                  <a:srgbClr val="336600"/>
                </a:solidFill>
              </a:rPr>
              <a:t>:</a:t>
            </a:r>
          </a:p>
          <a:p>
            <a:pPr marL="0" indent="0" eaLnBrk="1" hangingPunct="1">
              <a:lnSpc>
                <a:spcPct val="80000"/>
              </a:lnSpc>
              <a:buFontTx/>
              <a:buNone/>
              <a:defRPr/>
            </a:pPr>
            <a:r>
              <a:rPr lang="en-US" sz="1600" b="1" dirty="0">
                <a:solidFill>
                  <a:srgbClr val="336600"/>
                </a:solidFill>
              </a:rPr>
              <a:t>Alberto ZAMBOTTI (16 1280) or Roberto PERRUZZA (160863)</a:t>
            </a:r>
            <a:br>
              <a:rPr lang="en-US" sz="1800" b="1" dirty="0">
                <a:solidFill>
                  <a:srgbClr val="002060"/>
                </a:solidFill>
              </a:rPr>
            </a:br>
            <a:endParaRPr lang="en-US" sz="1800" b="1" dirty="0">
              <a:solidFill>
                <a:srgbClr val="002060"/>
              </a:solidFill>
            </a:endParaRPr>
          </a:p>
          <a:p>
            <a:pPr marL="0" indent="0" eaLnBrk="1" hangingPunct="1">
              <a:lnSpc>
                <a:spcPct val="80000"/>
              </a:lnSpc>
              <a:buFontTx/>
              <a:buNone/>
              <a:defRPr/>
            </a:pPr>
            <a:r>
              <a:rPr lang="en-US" sz="1800" b="1" i="1" dirty="0">
                <a:solidFill>
                  <a:srgbClr val="C00000"/>
                </a:solidFill>
              </a:rPr>
              <a:t>Report general infrastructure problem </a:t>
            </a:r>
            <a:r>
              <a:rPr lang="hu-HU" sz="1800" b="1" i="1" dirty="0">
                <a:solidFill>
                  <a:srgbClr val="C00000"/>
                </a:solidFill>
              </a:rPr>
              <a:t>		</a:t>
            </a:r>
            <a:r>
              <a:rPr lang="en-US" sz="1800" b="1" i="1" dirty="0">
                <a:solidFill>
                  <a:srgbClr val="C00000"/>
                </a:solidFill>
              </a:rPr>
              <a:t>72201 (only day time) </a:t>
            </a:r>
            <a:br>
              <a:rPr lang="hu-HU" sz="1800" b="1" i="1" dirty="0">
                <a:solidFill>
                  <a:srgbClr val="C00000"/>
                </a:solidFill>
              </a:rPr>
            </a:br>
            <a:r>
              <a:rPr lang="en-US" sz="1800" b="1" i="1" dirty="0">
                <a:solidFill>
                  <a:srgbClr val="C00000"/>
                </a:solidFill>
              </a:rPr>
              <a:t>(</a:t>
            </a:r>
            <a:r>
              <a:rPr lang="hu-HU" sz="1800" b="1" i="1" dirty="0" err="1">
                <a:solidFill>
                  <a:srgbClr val="C00000"/>
                </a:solidFill>
              </a:rPr>
              <a:t>bad</a:t>
            </a:r>
            <a:r>
              <a:rPr lang="hu-HU" sz="1800" b="1" i="1" dirty="0">
                <a:solidFill>
                  <a:srgbClr val="C00000"/>
                </a:solidFill>
              </a:rPr>
              <a:t> </a:t>
            </a:r>
            <a:r>
              <a:rPr lang="en-US" sz="1800" b="1" i="1" dirty="0">
                <a:solidFill>
                  <a:srgbClr val="C00000"/>
                </a:solidFill>
              </a:rPr>
              <a:t>doors, </a:t>
            </a:r>
            <a:r>
              <a:rPr lang="hu-HU" sz="1800" b="1" i="1" dirty="0">
                <a:solidFill>
                  <a:srgbClr val="C00000"/>
                </a:solidFill>
              </a:rPr>
              <a:t>bad windows, broken light, etc</a:t>
            </a:r>
            <a:r>
              <a:rPr lang="en-US" sz="1800" b="1" i="1" dirty="0">
                <a:solidFill>
                  <a:srgbClr val="C00000"/>
                </a:solidFill>
              </a:rPr>
              <a:t>)</a:t>
            </a:r>
            <a:r>
              <a:rPr lang="hu-HU" sz="1800" b="1" i="1" dirty="0">
                <a:solidFill>
                  <a:srgbClr val="C00000"/>
                </a:solidFill>
              </a:rPr>
              <a:t>	and post an e-log </a:t>
            </a:r>
            <a:r>
              <a:rPr lang="hu-HU" sz="1800" b="1" i="1" dirty="0" err="1">
                <a:solidFill>
                  <a:srgbClr val="C00000"/>
                </a:solidFill>
              </a:rPr>
              <a:t>note</a:t>
            </a:r>
            <a:endParaRPr lang="hu-HU" sz="1200" dirty="0"/>
          </a:p>
        </p:txBody>
      </p:sp>
      <p:sp>
        <p:nvSpPr>
          <p:cNvPr id="5124"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C34516-76AB-410C-8C31-0A7727F1562D}" type="slidenum">
              <a:rPr lang="en-US" smtClean="0"/>
              <a:pPr eaLnBrk="1" hangingPunct="1"/>
              <a:t>3</a:t>
            </a:fld>
            <a:endParaRPr lang="en-US"/>
          </a:p>
        </p:txBody>
      </p:sp>
      <p:graphicFrame>
        <p:nvGraphicFramePr>
          <p:cNvPr id="3" name="Table 2">
            <a:extLst>
              <a:ext uri="{FF2B5EF4-FFF2-40B4-BE49-F238E27FC236}">
                <a16:creationId xmlns:a16="http://schemas.microsoft.com/office/drawing/2014/main" id="{B81CD9AC-D418-9744-93F4-971A6E02F814}"/>
              </a:ext>
            </a:extLst>
          </p:cNvPr>
          <p:cNvGraphicFramePr>
            <a:graphicFrameLocks noGrp="1"/>
          </p:cNvGraphicFramePr>
          <p:nvPr>
            <p:extLst>
              <p:ext uri="{D42A27DB-BD31-4B8C-83A1-F6EECF244321}">
                <p14:modId xmlns:p14="http://schemas.microsoft.com/office/powerpoint/2010/main" val="1275791793"/>
              </p:ext>
            </p:extLst>
          </p:nvPr>
        </p:nvGraphicFramePr>
        <p:xfrm>
          <a:off x="323528" y="1157888"/>
          <a:ext cx="8439472" cy="3404295"/>
        </p:xfrm>
        <a:graphic>
          <a:graphicData uri="http://schemas.openxmlformats.org/drawingml/2006/table">
            <a:tbl>
              <a:tblPr firstRow="1" firstCol="1" bandRow="1"/>
              <a:tblGrid>
                <a:gridCol w="5807192">
                  <a:extLst>
                    <a:ext uri="{9D8B030D-6E8A-4147-A177-3AD203B41FA5}">
                      <a16:colId xmlns:a16="http://schemas.microsoft.com/office/drawing/2014/main" val="204686097"/>
                    </a:ext>
                  </a:extLst>
                </a:gridCol>
                <a:gridCol w="1174988">
                  <a:extLst>
                    <a:ext uri="{9D8B030D-6E8A-4147-A177-3AD203B41FA5}">
                      <a16:colId xmlns:a16="http://schemas.microsoft.com/office/drawing/2014/main" val="1921537973"/>
                    </a:ext>
                  </a:extLst>
                </a:gridCol>
                <a:gridCol w="1457292">
                  <a:extLst>
                    <a:ext uri="{9D8B030D-6E8A-4147-A177-3AD203B41FA5}">
                      <a16:colId xmlns:a16="http://schemas.microsoft.com/office/drawing/2014/main" val="3968122342"/>
                    </a:ext>
                  </a:extLst>
                </a:gridCol>
              </a:tblGrid>
              <a:tr h="157549">
                <a:tc gridSpan="3">
                  <a:txBody>
                    <a:bodyPr/>
                    <a:lstStyle/>
                    <a:p>
                      <a:pPr algn="ctr">
                        <a:spcAft>
                          <a:spcPts val="0"/>
                        </a:spcAft>
                      </a:pPr>
                      <a:r>
                        <a:rPr lang="en-GB" sz="1800" b="1" dirty="0">
                          <a:effectLst/>
                          <a:latin typeface="+mn-lt"/>
                          <a:ea typeface="Calibri" panose="020F0502020204030204" pitchFamily="34" charset="0"/>
                          <a:cs typeface="Times New Roman" panose="02020603050405020304" pitchFamily="18" charset="0"/>
                        </a:rPr>
                        <a:t>MAIN NUMBERS</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5"/>
                    </a:solidFill>
                  </a:tcPr>
                </a:tc>
                <a:tc hMerge="1">
                  <a:txBody>
                    <a:bodyPr/>
                    <a:lstStyle/>
                    <a:p>
                      <a:endParaRPr lang="it-IT"/>
                    </a:p>
                  </a:txBody>
                  <a:tcPr/>
                </a:tc>
                <a:tc hMerge="1">
                  <a:txBody>
                    <a:bodyPr/>
                    <a:lstStyle/>
                    <a:p>
                      <a:pPr algn="ctr">
                        <a:spcAft>
                          <a:spcPts val="0"/>
                        </a:spcAft>
                      </a:pPr>
                      <a:endParaRPr lang="it-IT" sz="90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521429232"/>
                  </a:ext>
                </a:extLst>
              </a:tr>
              <a:tr h="31509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2000" b="1" dirty="0">
                          <a:solidFill>
                            <a:srgbClr val="FF0000"/>
                          </a:solidFill>
                        </a:rPr>
                        <a:t>IN CASE OF </a:t>
                      </a:r>
                      <a:r>
                        <a:rPr lang="en-US" sz="2000" b="1" dirty="0">
                          <a:solidFill>
                            <a:srgbClr val="FF0000"/>
                          </a:solidFill>
                        </a:rPr>
                        <a:t>EMERGENCY, ACCIDENT OR FIRE:</a:t>
                      </a:r>
                      <a:endParaRPr lang="it-IT" sz="1800" dirty="0">
                        <a:solidFill>
                          <a:srgbClr val="FF0000"/>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pPr>
                        <a:spcAft>
                          <a:spcPts val="0"/>
                        </a:spcAft>
                      </a:pPr>
                      <a:r>
                        <a:rPr lang="en-GB" sz="1000" b="1" dirty="0">
                          <a:effectLst/>
                          <a:latin typeface="+mn-lt"/>
                          <a:ea typeface="Calibri" panose="020F0502020204030204" pitchFamily="34" charset="0"/>
                          <a:cs typeface="Times New Roman" panose="02020603050405020304" pitchFamily="18" charset="0"/>
                        </a:rPr>
                        <a:t>7 4444</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en-GB" sz="2000" b="1" dirty="0">
                          <a:solidFill>
                            <a:srgbClr val="FF0000"/>
                          </a:solidFill>
                          <a:effectLst/>
                          <a:latin typeface="+mn-lt"/>
                          <a:ea typeface="Calibri" panose="020F0502020204030204" pitchFamily="34" charset="0"/>
                          <a:cs typeface="Times New Roman" panose="02020603050405020304" pitchFamily="18" charset="0"/>
                        </a:rPr>
                        <a:t>7 4444</a:t>
                      </a:r>
                      <a:endParaRPr lang="it-IT" sz="1800" dirty="0">
                        <a:solidFill>
                          <a:srgbClr val="FF0000"/>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10614913"/>
                  </a:ext>
                </a:extLst>
              </a:tr>
              <a:tr h="315099">
                <a:tc gridSpan="2">
                  <a:txBody>
                    <a:bodyPr/>
                    <a:lstStyle/>
                    <a:p>
                      <a:pPr>
                        <a:spcAft>
                          <a:spcPts val="0"/>
                        </a:spcAft>
                      </a:pPr>
                      <a:r>
                        <a:rPr lang="en-US" sz="1600" b="1" dirty="0">
                          <a:solidFill>
                            <a:srgbClr val="FF9933"/>
                          </a:solidFill>
                        </a:rPr>
                        <a:t>TI Technical control room </a:t>
                      </a:r>
                      <a:r>
                        <a:rPr lang="en-US" sz="1600" b="1" i="1" dirty="0">
                          <a:solidFill>
                            <a:srgbClr val="FF9933"/>
                          </a:solidFill>
                        </a:rPr>
                        <a:t>(electrical and cooling piquet</a:t>
                      </a:r>
                      <a:r>
                        <a:rPr lang="hu-HU" sz="1600" b="1" i="1" dirty="0">
                          <a:solidFill>
                            <a:srgbClr val="FF9933"/>
                          </a:solidFill>
                        </a:rPr>
                        <a:t>, </a:t>
                      </a:r>
                      <a:r>
                        <a:rPr lang="hu-HU" sz="1600" b="1" i="1" dirty="0" err="1">
                          <a:solidFill>
                            <a:srgbClr val="FF9933"/>
                          </a:solidFill>
                        </a:rPr>
                        <a:t>access</a:t>
                      </a:r>
                      <a:r>
                        <a:rPr lang="en-US" sz="1600" b="1" i="1" dirty="0">
                          <a:solidFill>
                            <a:srgbClr val="FF9933"/>
                          </a:solidFill>
                        </a:rPr>
                        <a:t>)</a:t>
                      </a:r>
                      <a:r>
                        <a:rPr lang="en-US" sz="1600" b="1" dirty="0">
                          <a:solidFill>
                            <a:srgbClr val="FF9933"/>
                          </a:solidFill>
                        </a:rPr>
                        <a:t>: </a:t>
                      </a:r>
                      <a:endParaRPr lang="it-IT" sz="1600" dirty="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pPr>
                        <a:spcAft>
                          <a:spcPts val="0"/>
                        </a:spcAft>
                      </a:pPr>
                      <a:r>
                        <a:rPr lang="en-GB" sz="1000" b="1" dirty="0">
                          <a:effectLst/>
                          <a:latin typeface="+mn-lt"/>
                          <a:ea typeface="Calibri" panose="020F0502020204030204" pitchFamily="34" charset="0"/>
                          <a:cs typeface="Times New Roman" panose="02020603050405020304" pitchFamily="18" charset="0"/>
                        </a:rPr>
                        <a:t>7 2201</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en-GB" sz="1800" b="1" dirty="0">
                          <a:solidFill>
                            <a:srgbClr val="FF9933"/>
                          </a:solidFill>
                          <a:effectLst/>
                          <a:latin typeface="+mn-lt"/>
                          <a:ea typeface="Calibri" panose="020F0502020204030204" pitchFamily="34" charset="0"/>
                          <a:cs typeface="Times New Roman" panose="02020603050405020304" pitchFamily="18" charset="0"/>
                        </a:rPr>
                        <a:t>7 2201</a:t>
                      </a:r>
                      <a:endParaRPr lang="it-IT" sz="1600" dirty="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11092316"/>
                  </a:ext>
                </a:extLst>
              </a:tr>
              <a:tr h="315099">
                <a:tc gridSpan="2">
                  <a:txBody>
                    <a:bodyPr/>
                    <a:lstStyle/>
                    <a:p>
                      <a:pPr>
                        <a:spcAft>
                          <a:spcPts val="0"/>
                        </a:spcAft>
                      </a:pPr>
                      <a:r>
                        <a:rPr lang="en-US" sz="1800" b="1" dirty="0">
                          <a:solidFill>
                            <a:srgbClr val="FF9933"/>
                          </a:solidFill>
                        </a:rPr>
                        <a:t>Fire Brigade</a:t>
                      </a:r>
                      <a:r>
                        <a:rPr lang="hu-HU" sz="1800" b="1" dirty="0">
                          <a:solidFill>
                            <a:srgbClr val="FF9933"/>
                          </a:solidFill>
                        </a:rPr>
                        <a:t> (</a:t>
                      </a:r>
                      <a:r>
                        <a:rPr lang="en-US" sz="1800" b="1" dirty="0">
                          <a:solidFill>
                            <a:srgbClr val="FF9933"/>
                          </a:solidFill>
                        </a:rPr>
                        <a:t>non emergency</a:t>
                      </a:r>
                      <a:r>
                        <a:rPr lang="hu-HU" sz="1800" b="1" dirty="0">
                          <a:solidFill>
                            <a:srgbClr val="FF9933"/>
                          </a:solidFill>
                        </a:rPr>
                        <a:t>):</a:t>
                      </a:r>
                      <a:endParaRPr lang="it-IT" sz="1600" dirty="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pPr>
                        <a:spcAft>
                          <a:spcPts val="0"/>
                        </a:spcAft>
                      </a:pPr>
                      <a:r>
                        <a:rPr lang="en-GB" sz="1000" b="1" dirty="0">
                          <a:effectLst/>
                          <a:latin typeface="+mn-lt"/>
                          <a:ea typeface="Calibri" panose="020F0502020204030204" pitchFamily="34" charset="0"/>
                          <a:cs typeface="Times New Roman" panose="02020603050405020304" pitchFamily="18" charset="0"/>
                        </a:rPr>
                        <a:t>7 4848</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en-GB" sz="1800" b="1" dirty="0">
                          <a:solidFill>
                            <a:srgbClr val="FF9933"/>
                          </a:solidFill>
                          <a:effectLst/>
                          <a:latin typeface="+mn-lt"/>
                          <a:ea typeface="Calibri" panose="020F0502020204030204" pitchFamily="34" charset="0"/>
                          <a:cs typeface="Times New Roman" panose="02020603050405020304" pitchFamily="18" charset="0"/>
                        </a:rPr>
                        <a:t>7 4848</a:t>
                      </a:r>
                      <a:endParaRPr lang="it-IT" sz="1600" dirty="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22624721"/>
                  </a:ext>
                </a:extLst>
              </a:tr>
              <a:tr h="315099">
                <a:tc gridSpan="3">
                  <a:txBody>
                    <a:bodyPr/>
                    <a:lstStyle/>
                    <a:p>
                      <a:pPr>
                        <a:spcAft>
                          <a:spcPts val="0"/>
                        </a:spcAft>
                      </a:pP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it-IT"/>
                    </a:p>
                  </a:txBody>
                  <a:tcPr/>
                </a:tc>
                <a:tc hMerge="1">
                  <a:txBody>
                    <a:bodyPr/>
                    <a:lstStyle/>
                    <a:p>
                      <a:pPr>
                        <a:spcAft>
                          <a:spcPts val="0"/>
                        </a:spcAft>
                      </a:pP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86441117"/>
                  </a:ext>
                </a:extLst>
              </a:tr>
              <a:tr h="31509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 CASE OF ANY </a:t>
                      </a:r>
                      <a:r>
                        <a:rPr lang="hu-HU" sz="2000" b="1" dirty="0"/>
                        <a:t>TECHNICAL </a:t>
                      </a:r>
                      <a:r>
                        <a:rPr lang="en-US" sz="2000" b="1" dirty="0"/>
                        <a:t>PROBLEM CALL</a:t>
                      </a:r>
                      <a:r>
                        <a:rPr lang="hu-HU" sz="2000" b="1" dirty="0"/>
                        <a:t>:</a:t>
                      </a:r>
                      <a:endParaRPr lang="de-DE" sz="2000" dirty="0"/>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bg1">
                        <a:lumMod val="85000"/>
                      </a:schemeClr>
                    </a:solidFill>
                  </a:tcPr>
                </a:tc>
                <a:tc hMerge="1">
                  <a:txBody>
                    <a:bodyPr/>
                    <a:lstStyle/>
                    <a:p>
                      <a:pPr>
                        <a:spcAft>
                          <a:spcPts val="0"/>
                        </a:spcAft>
                      </a:pPr>
                      <a:r>
                        <a:rPr lang="de-DE" sz="900" b="1" dirty="0"/>
                        <a:t>16</a:t>
                      </a:r>
                      <a:r>
                        <a:rPr lang="hu-HU" sz="900" b="1" dirty="0"/>
                        <a:t> </a:t>
                      </a:r>
                      <a:r>
                        <a:rPr lang="de-DE" sz="900" b="1" dirty="0"/>
                        <a:t>5000</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de-DE" sz="2000" b="1" dirty="0"/>
                        <a:t>16</a:t>
                      </a:r>
                      <a:r>
                        <a:rPr lang="hu-HU" sz="2000" b="1" dirty="0"/>
                        <a:t> </a:t>
                      </a:r>
                      <a:r>
                        <a:rPr lang="de-DE" sz="2000" b="1" dirty="0"/>
                        <a:t>5000</a:t>
                      </a:r>
                      <a:endParaRPr lang="it-IT" sz="20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bg1">
                        <a:lumMod val="85000"/>
                      </a:schemeClr>
                    </a:solidFill>
                  </a:tcPr>
                </a:tc>
                <a:extLst>
                  <a:ext uri="{0D108BD9-81ED-4DB2-BD59-A6C34878D82A}">
                    <a16:rowId xmlns:a16="http://schemas.microsoft.com/office/drawing/2014/main" val="1841186440"/>
                  </a:ext>
                </a:extLst>
              </a:tr>
              <a:tr h="157549">
                <a:tc gridSpan="3">
                  <a:txBody>
                    <a:bodyPr/>
                    <a:lstStyle/>
                    <a:p>
                      <a:pPr algn="ctr">
                        <a:spcAft>
                          <a:spcPts val="0"/>
                        </a:spcAft>
                      </a:pPr>
                      <a:r>
                        <a:rPr lang="en-GB" sz="1200" i="1" dirty="0">
                          <a:effectLst/>
                          <a:latin typeface="+mn-lt"/>
                          <a:ea typeface="Calibri" panose="020F0502020204030204" pitchFamily="34" charset="0"/>
                          <a:cs typeface="Times New Roman" panose="02020603050405020304" pitchFamily="18" charset="0"/>
                        </a:rPr>
                        <a:t>Backup</a:t>
                      </a:r>
                      <a:endParaRPr lang="it-IT" sz="14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endParaRPr lang="it-IT"/>
                    </a:p>
                  </a:txBody>
                  <a:tcPr/>
                </a:tc>
                <a:tc hMerge="1">
                  <a:txBody>
                    <a:bodyPr/>
                    <a:lstStyle/>
                    <a:p>
                      <a:pPr algn="ct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4725467"/>
                  </a:ext>
                </a:extLst>
              </a:tr>
              <a:tr h="157549">
                <a:tc>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Wolfram ZEUNER</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16 2541</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07172115"/>
                  </a:ext>
                </a:extLst>
              </a:tr>
              <a:tr h="157549">
                <a:tc>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Niels DUPONT</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en-GB" sz="1800" b="1">
                          <a:effectLst/>
                          <a:latin typeface="+mn-lt"/>
                          <a:ea typeface="Calibri" panose="020F0502020204030204" pitchFamily="34" charset="0"/>
                          <a:cs typeface="Times New Roman" panose="02020603050405020304" pitchFamily="18" charset="0"/>
                        </a:rPr>
                        <a:t>16 5186</a:t>
                      </a:r>
                      <a:endParaRPr lang="it-IT" sz="160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18562856"/>
                  </a:ext>
                </a:extLst>
              </a:tr>
              <a:tr h="157549">
                <a:tc>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Zoltan SZILLASI</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16 5114</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89688420"/>
                  </a:ext>
                </a:extLst>
              </a:tr>
              <a:tr h="157549">
                <a:tc>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Austin BALL</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16 0408</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0829032"/>
                  </a:ext>
                </a:extLst>
              </a:tr>
              <a:tr h="157549">
                <a:tc>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Tristan LOISEAU</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en-GB" sz="1800" b="1" dirty="0">
                          <a:effectLst/>
                          <a:latin typeface="+mn-lt"/>
                          <a:ea typeface="Calibri" panose="020F0502020204030204" pitchFamily="34" charset="0"/>
                          <a:cs typeface="Times New Roman" panose="02020603050405020304" pitchFamily="18" charset="0"/>
                        </a:rPr>
                        <a:t>16 2426</a:t>
                      </a: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42901883"/>
                  </a:ext>
                </a:extLst>
              </a:tr>
            </a:tbl>
          </a:graphicData>
        </a:graphic>
      </p:graphicFrame>
      <p:sp>
        <p:nvSpPr>
          <p:cNvPr id="4" name="Rectangle 3">
            <a:extLst>
              <a:ext uri="{FF2B5EF4-FFF2-40B4-BE49-F238E27FC236}">
                <a16:creationId xmlns:a16="http://schemas.microsoft.com/office/drawing/2014/main" id="{0BB74EED-E5BF-8444-B801-5D401DF731D3}"/>
              </a:ext>
            </a:extLst>
          </p:cNvPr>
          <p:cNvSpPr/>
          <p:nvPr/>
        </p:nvSpPr>
        <p:spPr>
          <a:xfrm>
            <a:off x="415281" y="6308198"/>
            <a:ext cx="7992888" cy="387798"/>
          </a:xfrm>
          <a:prstGeom prst="rect">
            <a:avLst/>
          </a:prstGeom>
          <a:solidFill>
            <a:srgbClr val="FFFF00"/>
          </a:solidFill>
        </p:spPr>
        <p:txBody>
          <a:bodyPr wrap="square">
            <a:spAutoFit/>
          </a:bodyPr>
          <a:lstStyle/>
          <a:p>
            <a:pPr algn="ctr" eaLnBrk="1" hangingPunct="1">
              <a:lnSpc>
                <a:spcPct val="80000"/>
              </a:lnSpc>
              <a:spcBef>
                <a:spcPts val="600"/>
              </a:spcBef>
              <a:spcAft>
                <a:spcPts val="600"/>
              </a:spcAft>
              <a:defRPr/>
            </a:pPr>
            <a:r>
              <a:rPr lang="en-US" sz="2400" b="1" dirty="0">
                <a:solidFill>
                  <a:srgbClr val="FF0000"/>
                </a:solidFill>
              </a:rPr>
              <a:t>Always inform shift leader before and after the tour!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43000" y="152400"/>
            <a:ext cx="6172200" cy="792163"/>
          </a:xfrm>
        </p:spPr>
        <p:txBody>
          <a:bodyPr/>
          <a:lstStyle/>
          <a:p>
            <a:pPr marL="342900" indent="-342900" algn="ctr" eaLnBrk="1" hangingPunct="1">
              <a:lnSpc>
                <a:spcPct val="90000"/>
              </a:lnSpc>
            </a:pPr>
            <a:r>
              <a:rPr lang="en-US" sz="3600" b="1" dirty="0"/>
              <a:t>SI2-6: S2 false floor</a:t>
            </a:r>
          </a:p>
        </p:txBody>
      </p:sp>
      <p:sp>
        <p:nvSpPr>
          <p:cNvPr id="28675" name="Szövegdoboz 7"/>
          <p:cNvSpPr txBox="1">
            <a:spLocks noChangeArrowheads="1"/>
          </p:cNvSpPr>
          <p:nvPr/>
        </p:nvSpPr>
        <p:spPr bwMode="auto">
          <a:xfrm>
            <a:off x="323528" y="3153742"/>
            <a:ext cx="846563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hu-HU" dirty="0" err="1"/>
              <a:t>When</a:t>
            </a:r>
            <a:r>
              <a:rPr lang="hu-HU" dirty="0"/>
              <a:t> you are at the end of the staircase, turn left. </a:t>
            </a:r>
          </a:p>
          <a:p>
            <a:pPr marL="342900" indent="-342900" eaLnBrk="1" hangingPunct="1">
              <a:buFont typeface="+mj-lt"/>
              <a:buAutoNum type="arabicPeriod" startAt="2"/>
            </a:pPr>
            <a:r>
              <a:rPr lang="hu-HU" dirty="0"/>
              <a:t>Go further until you reach the end of </a:t>
            </a:r>
            <a:r>
              <a:rPr lang="hu-HU" dirty="0" err="1"/>
              <a:t>the</a:t>
            </a:r>
            <a:r>
              <a:rPr lang="hu-HU" dirty="0"/>
              <a:t> </a:t>
            </a:r>
            <a:r>
              <a:rPr lang="hu-HU" dirty="0" err="1"/>
              <a:t>corridor</a:t>
            </a:r>
            <a:r>
              <a:rPr lang="hu-HU" dirty="0"/>
              <a:t> and on the way c</a:t>
            </a:r>
            <a:r>
              <a:rPr lang="en-US" dirty="0"/>
              <a:t>heck the area below false floor of S2</a:t>
            </a:r>
            <a:r>
              <a:rPr lang="hu-HU" dirty="0"/>
              <a:t> (right side).</a:t>
            </a:r>
            <a:r>
              <a:rPr lang="en-US" dirty="0"/>
              <a:t> </a:t>
            </a:r>
            <a:r>
              <a:rPr lang="hu-HU" dirty="0"/>
              <a:t>L</a:t>
            </a:r>
            <a:r>
              <a:rPr lang="en-US" dirty="0" err="1"/>
              <a:t>ook</a:t>
            </a:r>
            <a:r>
              <a:rPr lang="en-US" dirty="0"/>
              <a:t> for water lea</a:t>
            </a:r>
            <a:r>
              <a:rPr lang="hu-HU" dirty="0"/>
              <a:t>k. </a:t>
            </a:r>
            <a:r>
              <a:rPr lang="hu-HU" dirty="0" err="1"/>
              <a:t>Then</a:t>
            </a:r>
            <a:r>
              <a:rPr lang="hu-HU" dirty="0"/>
              <a:t> </a:t>
            </a:r>
            <a:r>
              <a:rPr lang="hu-HU" dirty="0" err="1"/>
              <a:t>turn</a:t>
            </a:r>
            <a:r>
              <a:rPr lang="hu-HU" dirty="0"/>
              <a:t> back</a:t>
            </a:r>
            <a:endParaRPr lang="en-US" dirty="0"/>
          </a:p>
        </p:txBody>
      </p:sp>
      <p:pic>
        <p:nvPicPr>
          <p:cNvPr id="28676" name="Kép 5" descr="CIMG6669_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528" y="4131518"/>
            <a:ext cx="347980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Szövegdoboz 4"/>
          <p:cNvSpPr txBox="1">
            <a:spLocks noChangeArrowheads="1"/>
          </p:cNvSpPr>
          <p:nvPr/>
        </p:nvSpPr>
        <p:spPr bwMode="auto">
          <a:xfrm>
            <a:off x="323527" y="4139788"/>
            <a:ext cx="325269"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pic>
        <p:nvPicPr>
          <p:cNvPr id="20486" name="Kép 6" descr="CIMG6670_s.jpg"/>
          <p:cNvPicPr>
            <a:picLocks noChangeAspect="1"/>
          </p:cNvPicPr>
          <p:nvPr/>
        </p:nvPicPr>
        <p:blipFill>
          <a:blip r:embed="rId4"/>
          <a:srcRect/>
          <a:stretch>
            <a:fillRect/>
          </a:stretch>
        </p:blipFill>
        <p:spPr bwMode="auto">
          <a:xfrm>
            <a:off x="4832350" y="4283735"/>
            <a:ext cx="3238500" cy="2428875"/>
          </a:xfrm>
          <a:prstGeom prst="rect">
            <a:avLst/>
          </a:prstGeom>
          <a:ln w="28575" cap="sq" cmpd="thickThin">
            <a:noFill/>
            <a:prstDash val="solid"/>
            <a:miter lim="800000"/>
          </a:ln>
          <a:effectLst>
            <a:innerShdw blurRad="76200">
              <a:srgbClr val="000000"/>
            </a:innerShdw>
          </a:effectLst>
        </p:spPr>
      </p:pic>
      <p:cxnSp>
        <p:nvCxnSpPr>
          <p:cNvPr id="12" name="Egyenes összekötő nyíllal 11"/>
          <p:cNvCxnSpPr/>
          <p:nvPr/>
        </p:nvCxnSpPr>
        <p:spPr>
          <a:xfrm flipV="1">
            <a:off x="1153791" y="5828555"/>
            <a:ext cx="642937" cy="5715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680" name="Kép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1" name="Dia számának helye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DB1956-B9F9-428B-80F5-05A334A7AABB}" type="slidenum">
              <a:rPr lang="en-US" smtClean="0"/>
              <a:pPr eaLnBrk="1" hangingPunct="1"/>
              <a:t>30</a:t>
            </a:fld>
            <a:endParaRPr lang="en-US"/>
          </a:p>
        </p:txBody>
      </p:sp>
      <p:cxnSp>
        <p:nvCxnSpPr>
          <p:cNvPr id="19" name="Egyenes összekötő nyíllal 18"/>
          <p:cNvCxnSpPr>
            <a:cxnSpLocks/>
          </p:cNvCxnSpPr>
          <p:nvPr/>
        </p:nvCxnSpPr>
        <p:spPr>
          <a:xfrm>
            <a:off x="3609653" y="5248447"/>
            <a:ext cx="1474386" cy="24972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Szövegdoboz 7">
            <a:extLst>
              <a:ext uri="{FF2B5EF4-FFF2-40B4-BE49-F238E27FC236}">
                <a16:creationId xmlns:a16="http://schemas.microsoft.com/office/drawing/2014/main" id="{F063CD35-4937-0848-9808-581717B5E38D}"/>
              </a:ext>
            </a:extLst>
          </p:cNvPr>
          <p:cNvSpPr txBox="1">
            <a:spLocks noChangeArrowheads="1"/>
          </p:cNvSpPr>
          <p:nvPr/>
        </p:nvSpPr>
        <p:spPr bwMode="auto">
          <a:xfrm>
            <a:off x="323528" y="1523437"/>
            <a:ext cx="35049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542925" indent="-180975"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dirty="0"/>
              <a:t>Go down the stairs behind the control room </a:t>
            </a:r>
          </a:p>
        </p:txBody>
      </p:sp>
      <p:pic>
        <p:nvPicPr>
          <p:cNvPr id="13" name="Kép 10" descr="CIMG6668_s.jpg">
            <a:extLst>
              <a:ext uri="{FF2B5EF4-FFF2-40B4-BE49-F238E27FC236}">
                <a16:creationId xmlns:a16="http://schemas.microsoft.com/office/drawing/2014/main" id="{633C08CE-09DA-3E44-BCB7-C77D5112A1F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373116" y="1083355"/>
            <a:ext cx="2647156" cy="19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Szövegdoboz 11">
            <a:extLst>
              <a:ext uri="{FF2B5EF4-FFF2-40B4-BE49-F238E27FC236}">
                <a16:creationId xmlns:a16="http://schemas.microsoft.com/office/drawing/2014/main" id="{A19A293B-8C96-D043-8884-DCC885115DA6}"/>
              </a:ext>
            </a:extLst>
          </p:cNvPr>
          <p:cNvSpPr txBox="1">
            <a:spLocks noChangeArrowheads="1"/>
          </p:cNvSpPr>
          <p:nvPr/>
        </p:nvSpPr>
        <p:spPr bwMode="auto">
          <a:xfrm>
            <a:off x="4432800" y="1075554"/>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5" name="Szabadkézi sokszög 12">
            <a:extLst>
              <a:ext uri="{FF2B5EF4-FFF2-40B4-BE49-F238E27FC236}">
                <a16:creationId xmlns:a16="http://schemas.microsoft.com/office/drawing/2014/main" id="{4F3F7477-BF2B-AA4D-BFEB-CBD084B60F34}"/>
              </a:ext>
            </a:extLst>
          </p:cNvPr>
          <p:cNvSpPr/>
          <p:nvPr/>
        </p:nvSpPr>
        <p:spPr>
          <a:xfrm>
            <a:off x="5021137" y="2264339"/>
            <a:ext cx="711200" cy="771525"/>
          </a:xfrm>
          <a:custGeom>
            <a:avLst/>
            <a:gdLst>
              <a:gd name="connsiteX0" fmla="*/ 0 w 711200"/>
              <a:gd name="connsiteY0" fmla="*/ 770467 h 770467"/>
              <a:gd name="connsiteX1" fmla="*/ 335280 w 711200"/>
              <a:gd name="connsiteY1" fmla="*/ 89747 h 770467"/>
              <a:gd name="connsiteX2" fmla="*/ 711200 w 711200"/>
              <a:gd name="connsiteY2" fmla="*/ 231987 h 770467"/>
            </a:gdLst>
            <a:ahLst/>
            <a:cxnLst>
              <a:cxn ang="0">
                <a:pos x="connsiteX0" y="connsiteY0"/>
              </a:cxn>
              <a:cxn ang="0">
                <a:pos x="connsiteX1" y="connsiteY1"/>
              </a:cxn>
              <a:cxn ang="0">
                <a:pos x="connsiteX2" y="connsiteY2"/>
              </a:cxn>
            </a:cxnLst>
            <a:rect l="l" t="t" r="r" b="b"/>
            <a:pathLst>
              <a:path w="711200" h="770467">
                <a:moveTo>
                  <a:pt x="0" y="770467"/>
                </a:moveTo>
                <a:cubicBezTo>
                  <a:pt x="108373" y="474980"/>
                  <a:pt x="216747" y="179494"/>
                  <a:pt x="335280" y="89747"/>
                </a:cubicBezTo>
                <a:cubicBezTo>
                  <a:pt x="453813" y="0"/>
                  <a:pt x="582506" y="115993"/>
                  <a:pt x="711200" y="231987"/>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a:spLocks noGrp="1" noChangeArrowheads="1"/>
          </p:cNvSpPr>
          <p:nvPr>
            <p:ph type="title"/>
          </p:nvPr>
        </p:nvSpPr>
        <p:spPr>
          <a:xfrm>
            <a:off x="1143000" y="152400"/>
            <a:ext cx="6093296" cy="792163"/>
          </a:xfrm>
        </p:spPr>
        <p:txBody>
          <a:bodyPr/>
          <a:lstStyle/>
          <a:p>
            <a:pPr marL="342900" indent="-342900" algn="ctr" eaLnBrk="1" hangingPunct="1">
              <a:lnSpc>
                <a:spcPct val="90000"/>
              </a:lnSpc>
            </a:pPr>
            <a:r>
              <a:rPr lang="en-US" sz="3600" b="1" dirty="0"/>
              <a:t>SI2-</a:t>
            </a:r>
            <a:r>
              <a:rPr lang="hu-HU" sz="3600" b="1" dirty="0"/>
              <a:t>7</a:t>
            </a:r>
            <a:r>
              <a:rPr lang="en-US" sz="3600" b="1" dirty="0"/>
              <a:t>: UGX5 (gas room)</a:t>
            </a:r>
          </a:p>
        </p:txBody>
      </p:sp>
      <p:sp>
        <p:nvSpPr>
          <p:cNvPr id="27651" name="Szövegdoboz 7"/>
          <p:cNvSpPr txBox="1">
            <a:spLocks noChangeArrowheads="1"/>
          </p:cNvSpPr>
          <p:nvPr/>
        </p:nvSpPr>
        <p:spPr bwMode="auto">
          <a:xfrm>
            <a:off x="70841" y="4941168"/>
            <a:ext cx="8748464" cy="1754326"/>
          </a:xfrm>
          <a:prstGeom prst="rect">
            <a:avLst/>
          </a:prstGeom>
          <a:noFill/>
          <a:ln w="9525">
            <a:noFill/>
            <a:miter lim="800000"/>
            <a:headEnd/>
            <a:tailEnd/>
          </a:ln>
        </p:spPr>
        <p:txBody>
          <a:bodyPr wrap="square">
            <a:spAutoFit/>
          </a:bodyPr>
          <a:lstStyle/>
          <a:p>
            <a:pPr marL="342900" indent="-342900">
              <a:buFontTx/>
              <a:buAutoNum type="arabicPeriod"/>
              <a:defRPr/>
            </a:pPr>
            <a:r>
              <a:rPr lang="en-US" dirty="0"/>
              <a:t>Check the integrity of the Disable lift’s key glass box</a:t>
            </a:r>
          </a:p>
          <a:p>
            <a:pPr marL="342900" indent="-342900">
              <a:buFontTx/>
              <a:buAutoNum type="arabicPeriod"/>
              <a:defRPr/>
            </a:pPr>
            <a:r>
              <a:rPr lang="en-US" dirty="0"/>
              <a:t>Go to UGX5 at the UPX56 end of USC55 at the S1 level </a:t>
            </a:r>
          </a:p>
          <a:p>
            <a:pPr marL="342900" indent="-342900">
              <a:buFontTx/>
              <a:buAutoNum type="arabicPeriod"/>
              <a:defRPr/>
            </a:pPr>
            <a:r>
              <a:rPr lang="en-US" dirty="0"/>
              <a:t>This is a door of the underground gas room. Use your dosimeter/token to enter. Please note that even though there are radioactive sources present in the room, the area is not classified as “supervised” and </a:t>
            </a:r>
            <a:r>
              <a:rPr lang="en-US" i="1" dirty="0"/>
              <a:t>can be entered without a dosimeter,</a:t>
            </a:r>
            <a:r>
              <a:rPr lang="en-US" dirty="0"/>
              <a:t> just using a token.</a:t>
            </a:r>
            <a:endParaRPr lang="hu-HU" dirty="0"/>
          </a:p>
        </p:txBody>
      </p:sp>
      <p:pic>
        <p:nvPicPr>
          <p:cNvPr id="21509" name="Kép 4"/>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5796136" y="1402261"/>
            <a:ext cx="2484275" cy="3312368"/>
          </a:xfrm>
          <a:prstGeom prst="rect">
            <a:avLst/>
          </a:prstGeom>
          <a:ln w="28575" cap="sq" cmpd="thickThin">
            <a:noFill/>
            <a:prstDash val="solid"/>
            <a:miter lim="800000"/>
          </a:ln>
          <a:effectLst>
            <a:innerShdw blurRad="76200">
              <a:srgbClr val="000000"/>
            </a:innerShdw>
          </a:effectLst>
        </p:spPr>
      </p:pic>
      <p:sp>
        <p:nvSpPr>
          <p:cNvPr id="30729" name="Szövegdoboz 4"/>
          <p:cNvSpPr txBox="1">
            <a:spLocks noChangeArrowheads="1"/>
          </p:cNvSpPr>
          <p:nvPr/>
        </p:nvSpPr>
        <p:spPr bwMode="auto">
          <a:xfrm>
            <a:off x="6156176" y="1402261"/>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30730" name="Dia számának helye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5AB968-3693-4660-BBD6-41B7CD8B7993}" type="slidenum">
              <a:rPr lang="en-US" smtClean="0"/>
              <a:pPr eaLnBrk="1" hangingPunct="1"/>
              <a:t>31</a:t>
            </a:fld>
            <a:endParaRPr lang="en-US"/>
          </a:p>
        </p:txBody>
      </p:sp>
      <p:grpSp>
        <p:nvGrpSpPr>
          <p:cNvPr id="2" name="Group 1"/>
          <p:cNvGrpSpPr/>
          <p:nvPr/>
        </p:nvGrpSpPr>
        <p:grpSpPr>
          <a:xfrm>
            <a:off x="3707904" y="1402262"/>
            <a:ext cx="1872208" cy="3312368"/>
            <a:chOff x="107504" y="1124744"/>
            <a:chExt cx="2186880" cy="3887787"/>
          </a:xfrm>
        </p:grpSpPr>
        <p:pic>
          <p:nvPicPr>
            <p:cNvPr id="30725" name="Kép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rot="5400000">
              <a:off x="-742950" y="1975198"/>
              <a:ext cx="3887787" cy="2186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zabadkézi sokszög 5"/>
            <p:cNvSpPr/>
            <p:nvPr/>
          </p:nvSpPr>
          <p:spPr>
            <a:xfrm>
              <a:off x="369090" y="3091148"/>
              <a:ext cx="220993" cy="1754185"/>
            </a:xfrm>
            <a:custGeom>
              <a:avLst/>
              <a:gdLst>
                <a:gd name="connsiteX0" fmla="*/ 0 w 645160"/>
                <a:gd name="connsiteY0" fmla="*/ 1869440 h 1869440"/>
                <a:gd name="connsiteX1" fmla="*/ 538480 w 645160"/>
                <a:gd name="connsiteY1" fmla="*/ 1219200 h 1869440"/>
                <a:gd name="connsiteX2" fmla="*/ 579120 w 645160"/>
                <a:gd name="connsiteY2" fmla="*/ 274320 h 1869440"/>
                <a:gd name="connsiteX3" fmla="*/ 142240 w 645160"/>
                <a:gd name="connsiteY3" fmla="*/ 0 h 1869440"/>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03635"/>
                <a:gd name="connsiteY0" fmla="*/ 3244438 h 3244438"/>
                <a:gd name="connsiteX1" fmla="*/ 396240 w 403635"/>
                <a:gd name="connsiteY1" fmla="*/ 1219200 h 3244438"/>
                <a:gd name="connsiteX2" fmla="*/ 356674 w 403635"/>
                <a:gd name="connsiteY2" fmla="*/ 216223 h 3244438"/>
                <a:gd name="connsiteX3" fmla="*/ 0 w 403635"/>
                <a:gd name="connsiteY3" fmla="*/ 0 h 3244438"/>
                <a:gd name="connsiteX0" fmla="*/ 85005 w 163021"/>
                <a:gd name="connsiteY0" fmla="*/ 3960988 h 3960988"/>
                <a:gd name="connsiteX1" fmla="*/ 155627 w 163021"/>
                <a:gd name="connsiteY1" fmla="*/ 1935750 h 3960988"/>
                <a:gd name="connsiteX2" fmla="*/ 116061 w 163021"/>
                <a:gd name="connsiteY2" fmla="*/ 932773 h 3960988"/>
                <a:gd name="connsiteX3" fmla="*/ 0 w 163021"/>
                <a:gd name="connsiteY3" fmla="*/ 0 h 3960988"/>
                <a:gd name="connsiteX0" fmla="*/ 167872 w 245888"/>
                <a:gd name="connsiteY0" fmla="*/ 3960988 h 3960988"/>
                <a:gd name="connsiteX1" fmla="*/ 238494 w 245888"/>
                <a:gd name="connsiteY1" fmla="*/ 1935750 h 3960988"/>
                <a:gd name="connsiteX2" fmla="*/ 198928 w 245888"/>
                <a:gd name="connsiteY2" fmla="*/ 932773 h 3960988"/>
                <a:gd name="connsiteX3" fmla="*/ 82867 w 245888"/>
                <a:gd name="connsiteY3" fmla="*/ 0 h 3960988"/>
                <a:gd name="connsiteX0" fmla="*/ 15735 w 171343"/>
                <a:gd name="connsiteY0" fmla="*/ 3941621 h 3941621"/>
                <a:gd name="connsiteX1" fmla="*/ 86357 w 171343"/>
                <a:gd name="connsiteY1" fmla="*/ 1916383 h 3941621"/>
                <a:gd name="connsiteX2" fmla="*/ 46791 w 171343"/>
                <a:gd name="connsiteY2" fmla="*/ 913406 h 3941621"/>
                <a:gd name="connsiteX3" fmla="*/ 171344 w 171343"/>
                <a:gd name="connsiteY3" fmla="*/ 0 h 3941621"/>
                <a:gd name="connsiteX0" fmla="*/ 116974 w 272583"/>
                <a:gd name="connsiteY0" fmla="*/ 3941621 h 3941621"/>
                <a:gd name="connsiteX1" fmla="*/ 187596 w 272583"/>
                <a:gd name="connsiteY1" fmla="*/ 1916383 h 3941621"/>
                <a:gd name="connsiteX2" fmla="*/ 148030 w 272583"/>
                <a:gd name="connsiteY2" fmla="*/ 913406 h 3941621"/>
                <a:gd name="connsiteX3" fmla="*/ 272583 w 272583"/>
                <a:gd name="connsiteY3" fmla="*/ 0 h 3941621"/>
                <a:gd name="connsiteX0" fmla="*/ 159389 w 314998"/>
                <a:gd name="connsiteY0" fmla="*/ 3941621 h 3941621"/>
                <a:gd name="connsiteX1" fmla="*/ 230011 w 314998"/>
                <a:gd name="connsiteY1" fmla="*/ 1916383 h 3941621"/>
                <a:gd name="connsiteX2" fmla="*/ 96873 w 314998"/>
                <a:gd name="connsiteY2" fmla="*/ 1242630 h 3941621"/>
                <a:gd name="connsiteX3" fmla="*/ 314998 w 314998"/>
                <a:gd name="connsiteY3" fmla="*/ 0 h 3941621"/>
                <a:gd name="connsiteX0" fmla="*/ 159389 w 314998"/>
                <a:gd name="connsiteY0" fmla="*/ 3941621 h 3941621"/>
                <a:gd name="connsiteX1" fmla="*/ 82969 w 314998"/>
                <a:gd name="connsiteY1" fmla="*/ 2264974 h 3941621"/>
                <a:gd name="connsiteX2" fmla="*/ 96873 w 314998"/>
                <a:gd name="connsiteY2" fmla="*/ 1242630 h 3941621"/>
                <a:gd name="connsiteX3" fmla="*/ 314998 w 314998"/>
                <a:gd name="connsiteY3" fmla="*/ 0 h 3941621"/>
                <a:gd name="connsiteX0" fmla="*/ 188936 w 344545"/>
                <a:gd name="connsiteY0" fmla="*/ 3941621 h 3941621"/>
                <a:gd name="connsiteX1" fmla="*/ 112516 w 344545"/>
                <a:gd name="connsiteY1" fmla="*/ 2264974 h 3941621"/>
                <a:gd name="connsiteX2" fmla="*/ 72949 w 344545"/>
                <a:gd name="connsiteY2" fmla="*/ 1242630 h 3941621"/>
                <a:gd name="connsiteX3" fmla="*/ 344545 w 344545"/>
                <a:gd name="connsiteY3" fmla="*/ 0 h 3941621"/>
                <a:gd name="connsiteX0" fmla="*/ 81407 w 237016"/>
                <a:gd name="connsiteY0" fmla="*/ 3941621 h 3941621"/>
                <a:gd name="connsiteX1" fmla="*/ 4987 w 237016"/>
                <a:gd name="connsiteY1" fmla="*/ 2264974 h 3941621"/>
                <a:gd name="connsiteX2" fmla="*/ 237016 w 237016"/>
                <a:gd name="connsiteY2" fmla="*/ 0 h 3941621"/>
                <a:gd name="connsiteX0" fmla="*/ 107107 w 262716"/>
                <a:gd name="connsiteY0" fmla="*/ 3941621 h 3941621"/>
                <a:gd name="connsiteX1" fmla="*/ 3952 w 262716"/>
                <a:gd name="connsiteY1" fmla="*/ 870611 h 3941621"/>
                <a:gd name="connsiteX2" fmla="*/ 262716 w 262716"/>
                <a:gd name="connsiteY2" fmla="*/ 0 h 3941621"/>
                <a:gd name="connsiteX0" fmla="*/ 110190 w 332637"/>
                <a:gd name="connsiteY0" fmla="*/ 3825422 h 3825422"/>
                <a:gd name="connsiteX1" fmla="*/ 7035 w 332637"/>
                <a:gd name="connsiteY1" fmla="*/ 754412 h 3825422"/>
                <a:gd name="connsiteX2" fmla="*/ 332637 w 332637"/>
                <a:gd name="connsiteY2" fmla="*/ 0 h 3825422"/>
                <a:gd name="connsiteX0" fmla="*/ 110190 w 332637"/>
                <a:gd name="connsiteY0" fmla="*/ 3825422 h 3825422"/>
                <a:gd name="connsiteX1" fmla="*/ 7035 w 332637"/>
                <a:gd name="connsiteY1" fmla="*/ 754412 h 3825422"/>
                <a:gd name="connsiteX2" fmla="*/ 332637 w 332637"/>
                <a:gd name="connsiteY2" fmla="*/ 0 h 3825422"/>
              </a:gdLst>
              <a:ahLst/>
              <a:cxnLst>
                <a:cxn ang="0">
                  <a:pos x="connsiteX0" y="connsiteY0"/>
                </a:cxn>
                <a:cxn ang="0">
                  <a:pos x="connsiteX1" y="connsiteY1"/>
                </a:cxn>
                <a:cxn ang="0">
                  <a:pos x="connsiteX2" y="connsiteY2"/>
                </a:cxn>
              </a:cxnLst>
              <a:rect l="l" t="t" r="r" b="b"/>
              <a:pathLst>
                <a:path w="332637" h="3825422">
                  <a:moveTo>
                    <a:pt x="110190" y="3825422"/>
                  </a:moveTo>
                  <a:cubicBezTo>
                    <a:pt x="90558" y="3420201"/>
                    <a:pt x="-30039" y="1391982"/>
                    <a:pt x="7035" y="754412"/>
                  </a:cubicBezTo>
                  <a:cubicBezTo>
                    <a:pt x="44109" y="116842"/>
                    <a:pt x="-36520" y="84547"/>
                    <a:pt x="332637"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728" name="Szövegdoboz 4"/>
            <p:cNvSpPr txBox="1">
              <a:spLocks noChangeArrowheads="1"/>
            </p:cNvSpPr>
            <p:nvPr/>
          </p:nvSpPr>
          <p:spPr bwMode="auto">
            <a:xfrm>
              <a:off x="107504" y="1124745"/>
              <a:ext cx="365498" cy="43349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11" name="Szabadkézi sokszög 10"/>
            <p:cNvSpPr/>
            <p:nvPr/>
          </p:nvSpPr>
          <p:spPr>
            <a:xfrm>
              <a:off x="849913" y="3085967"/>
              <a:ext cx="625974" cy="1875712"/>
            </a:xfrm>
            <a:custGeom>
              <a:avLst/>
              <a:gdLst>
                <a:gd name="connsiteX0" fmla="*/ 191069 w 493408"/>
                <a:gd name="connsiteY0" fmla="*/ 0 h 2674961"/>
                <a:gd name="connsiteX1" fmla="*/ 177421 w 493408"/>
                <a:gd name="connsiteY1" fmla="*/ 655093 h 2674961"/>
                <a:gd name="connsiteX2" fmla="*/ 491320 w 493408"/>
                <a:gd name="connsiteY2" fmla="*/ 2156347 h 2674961"/>
                <a:gd name="connsiteX3" fmla="*/ 0 w 493408"/>
                <a:gd name="connsiteY3" fmla="*/ 2674961 h 2674961"/>
                <a:gd name="connsiteX4" fmla="*/ 0 w 493408"/>
                <a:gd name="connsiteY4" fmla="*/ 2674961 h 2674961"/>
                <a:gd name="connsiteX5" fmla="*/ 0 w 493408"/>
                <a:gd name="connsiteY5" fmla="*/ 2674961 h 2674961"/>
                <a:gd name="connsiteX0" fmla="*/ 192337 w 192337"/>
                <a:gd name="connsiteY0" fmla="*/ 0 h 2674961"/>
                <a:gd name="connsiteX1" fmla="*/ 178689 w 192337"/>
                <a:gd name="connsiteY1" fmla="*/ 655093 h 2674961"/>
                <a:gd name="connsiteX2" fmla="*/ 21900 w 192337"/>
                <a:gd name="connsiteY2" fmla="*/ 2147467 h 2674961"/>
                <a:gd name="connsiteX3" fmla="*/ 1268 w 192337"/>
                <a:gd name="connsiteY3" fmla="*/ 2674961 h 2674961"/>
                <a:gd name="connsiteX4" fmla="*/ 1268 w 192337"/>
                <a:gd name="connsiteY4" fmla="*/ 2674961 h 2674961"/>
                <a:gd name="connsiteX5" fmla="*/ 1268 w 192337"/>
                <a:gd name="connsiteY5" fmla="*/ 2674961 h 2674961"/>
                <a:gd name="connsiteX0" fmla="*/ 459772 w 459772"/>
                <a:gd name="connsiteY0" fmla="*/ 0 h 2674961"/>
                <a:gd name="connsiteX1" fmla="*/ 2079 w 459772"/>
                <a:gd name="connsiteY1" fmla="*/ 1099120 h 2674961"/>
                <a:gd name="connsiteX2" fmla="*/ 289335 w 459772"/>
                <a:gd name="connsiteY2" fmla="*/ 2147467 h 2674961"/>
                <a:gd name="connsiteX3" fmla="*/ 268703 w 459772"/>
                <a:gd name="connsiteY3" fmla="*/ 2674961 h 2674961"/>
                <a:gd name="connsiteX4" fmla="*/ 268703 w 459772"/>
                <a:gd name="connsiteY4" fmla="*/ 2674961 h 2674961"/>
                <a:gd name="connsiteX5" fmla="*/ 268703 w 459772"/>
                <a:gd name="connsiteY5" fmla="*/ 2674961 h 2674961"/>
                <a:gd name="connsiteX0" fmla="*/ 3483 w 559045"/>
                <a:gd name="connsiteY0" fmla="*/ 0 h 1778026"/>
                <a:gd name="connsiteX1" fmla="*/ 256262 w 559045"/>
                <a:gd name="connsiteY1" fmla="*/ 202185 h 1778026"/>
                <a:gd name="connsiteX2" fmla="*/ 543518 w 559045"/>
                <a:gd name="connsiteY2" fmla="*/ 1250532 h 1778026"/>
                <a:gd name="connsiteX3" fmla="*/ 522886 w 559045"/>
                <a:gd name="connsiteY3" fmla="*/ 1778026 h 1778026"/>
                <a:gd name="connsiteX4" fmla="*/ 522886 w 559045"/>
                <a:gd name="connsiteY4" fmla="*/ 1778026 h 1778026"/>
                <a:gd name="connsiteX5" fmla="*/ 522886 w 559045"/>
                <a:gd name="connsiteY5" fmla="*/ 1778026 h 1778026"/>
                <a:gd name="connsiteX0" fmla="*/ 52570 w 608132"/>
                <a:gd name="connsiteY0" fmla="*/ 32868 h 1810894"/>
                <a:gd name="connsiteX1" fmla="*/ 305349 w 608132"/>
                <a:gd name="connsiteY1" fmla="*/ 235053 h 1810894"/>
                <a:gd name="connsiteX2" fmla="*/ 592605 w 608132"/>
                <a:gd name="connsiteY2" fmla="*/ 1283400 h 1810894"/>
                <a:gd name="connsiteX3" fmla="*/ 571973 w 608132"/>
                <a:gd name="connsiteY3" fmla="*/ 1810894 h 1810894"/>
                <a:gd name="connsiteX4" fmla="*/ 571973 w 608132"/>
                <a:gd name="connsiteY4" fmla="*/ 1810894 h 1810894"/>
                <a:gd name="connsiteX5" fmla="*/ 571973 w 608132"/>
                <a:gd name="connsiteY5" fmla="*/ 1810894 h 1810894"/>
                <a:gd name="connsiteX0" fmla="*/ 44362 w 706495"/>
                <a:gd name="connsiteY0" fmla="*/ 22424 h 1898136"/>
                <a:gd name="connsiteX1" fmla="*/ 403712 w 706495"/>
                <a:gd name="connsiteY1" fmla="*/ 322295 h 1898136"/>
                <a:gd name="connsiteX2" fmla="*/ 690968 w 706495"/>
                <a:gd name="connsiteY2" fmla="*/ 1370642 h 1898136"/>
                <a:gd name="connsiteX3" fmla="*/ 670336 w 706495"/>
                <a:gd name="connsiteY3" fmla="*/ 1898136 h 1898136"/>
                <a:gd name="connsiteX4" fmla="*/ 670336 w 706495"/>
                <a:gd name="connsiteY4" fmla="*/ 1898136 h 1898136"/>
                <a:gd name="connsiteX5" fmla="*/ 670336 w 706495"/>
                <a:gd name="connsiteY5" fmla="*/ 1898136 h 1898136"/>
                <a:gd name="connsiteX0" fmla="*/ 0 w 662133"/>
                <a:gd name="connsiteY0" fmla="*/ 0 h 1875712"/>
                <a:gd name="connsiteX1" fmla="*/ 359350 w 662133"/>
                <a:gd name="connsiteY1" fmla="*/ 299871 h 1875712"/>
                <a:gd name="connsiteX2" fmla="*/ 646606 w 662133"/>
                <a:gd name="connsiteY2" fmla="*/ 1348218 h 1875712"/>
                <a:gd name="connsiteX3" fmla="*/ 625974 w 662133"/>
                <a:gd name="connsiteY3" fmla="*/ 1875712 h 1875712"/>
                <a:gd name="connsiteX4" fmla="*/ 625974 w 662133"/>
                <a:gd name="connsiteY4" fmla="*/ 1875712 h 1875712"/>
                <a:gd name="connsiteX5" fmla="*/ 625974 w 662133"/>
                <a:gd name="connsiteY5" fmla="*/ 1875712 h 1875712"/>
                <a:gd name="connsiteX0" fmla="*/ 0 w 625974"/>
                <a:gd name="connsiteY0" fmla="*/ 0 h 1875712"/>
                <a:gd name="connsiteX1" fmla="*/ 359350 w 625974"/>
                <a:gd name="connsiteY1" fmla="*/ 299871 h 1875712"/>
                <a:gd name="connsiteX2" fmla="*/ 540035 w 625974"/>
                <a:gd name="connsiteY2" fmla="*/ 1348218 h 1875712"/>
                <a:gd name="connsiteX3" fmla="*/ 625974 w 625974"/>
                <a:gd name="connsiteY3" fmla="*/ 1875712 h 1875712"/>
                <a:gd name="connsiteX4" fmla="*/ 625974 w 625974"/>
                <a:gd name="connsiteY4" fmla="*/ 1875712 h 1875712"/>
                <a:gd name="connsiteX5" fmla="*/ 625974 w 625974"/>
                <a:gd name="connsiteY5" fmla="*/ 1875712 h 1875712"/>
                <a:gd name="connsiteX0" fmla="*/ 0 w 625974"/>
                <a:gd name="connsiteY0" fmla="*/ 0 h 1875712"/>
                <a:gd name="connsiteX1" fmla="*/ 323826 w 625974"/>
                <a:gd name="connsiteY1" fmla="*/ 326512 h 1875712"/>
                <a:gd name="connsiteX2" fmla="*/ 540035 w 625974"/>
                <a:gd name="connsiteY2" fmla="*/ 1348218 h 1875712"/>
                <a:gd name="connsiteX3" fmla="*/ 625974 w 625974"/>
                <a:gd name="connsiteY3" fmla="*/ 1875712 h 1875712"/>
                <a:gd name="connsiteX4" fmla="*/ 625974 w 625974"/>
                <a:gd name="connsiteY4" fmla="*/ 1875712 h 1875712"/>
                <a:gd name="connsiteX5" fmla="*/ 625974 w 625974"/>
                <a:gd name="connsiteY5" fmla="*/ 1875712 h 187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974" h="1875712">
                  <a:moveTo>
                    <a:pt x="0" y="0"/>
                  </a:moveTo>
                  <a:cubicBezTo>
                    <a:pt x="207940" y="121210"/>
                    <a:pt x="233820" y="101809"/>
                    <a:pt x="323826" y="326512"/>
                  </a:cubicBezTo>
                  <a:cubicBezTo>
                    <a:pt x="413832" y="551215"/>
                    <a:pt x="489677" y="1090018"/>
                    <a:pt x="540035" y="1348218"/>
                  </a:cubicBezTo>
                  <a:cubicBezTo>
                    <a:pt x="590393" y="1606418"/>
                    <a:pt x="625974" y="1875712"/>
                    <a:pt x="625974" y="1875712"/>
                  </a:cubicBezTo>
                  <a:lnTo>
                    <a:pt x="625974" y="1875712"/>
                  </a:lnTo>
                  <a:lnTo>
                    <a:pt x="625974" y="1875712"/>
                  </a:ln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hu-HU"/>
            </a:p>
          </p:txBody>
        </p:sp>
      </p:grpSp>
      <p:pic>
        <p:nvPicPr>
          <p:cNvPr id="4" name="Picture 3">
            <a:extLst>
              <a:ext uri="{FF2B5EF4-FFF2-40B4-BE49-F238E27FC236}">
                <a16:creationId xmlns:a16="http://schemas.microsoft.com/office/drawing/2014/main" id="{B5AA86A6-4C0D-D34C-BB7F-48C8595DD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87783" y="1856257"/>
            <a:ext cx="3266711" cy="2450033"/>
          </a:xfrm>
          <a:prstGeom prst="rect">
            <a:avLst/>
          </a:prstGeom>
        </p:spPr>
      </p:pic>
      <p:sp>
        <p:nvSpPr>
          <p:cNvPr id="19" name="Szövegdoboz 4">
            <a:extLst>
              <a:ext uri="{FF2B5EF4-FFF2-40B4-BE49-F238E27FC236}">
                <a16:creationId xmlns:a16="http://schemas.microsoft.com/office/drawing/2014/main" id="{5BB9720A-DCBE-CE46-B0CF-07181AC4313C}"/>
              </a:ext>
            </a:extLst>
          </p:cNvPr>
          <p:cNvSpPr txBox="1">
            <a:spLocks noChangeArrowheads="1"/>
          </p:cNvSpPr>
          <p:nvPr/>
        </p:nvSpPr>
        <p:spPr bwMode="auto">
          <a:xfrm>
            <a:off x="755403" y="1447918"/>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6" name="Rectangle 15">
            <a:extLst>
              <a:ext uri="{FF2B5EF4-FFF2-40B4-BE49-F238E27FC236}">
                <a16:creationId xmlns:a16="http://schemas.microsoft.com/office/drawing/2014/main" id="{7F138924-A2DF-F443-9810-7C41BE4D414E}"/>
              </a:ext>
            </a:extLst>
          </p:cNvPr>
          <p:cNvSpPr/>
          <p:nvPr/>
        </p:nvSpPr>
        <p:spPr>
          <a:xfrm>
            <a:off x="877824" y="2515007"/>
            <a:ext cx="265176" cy="35829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zövegdoboz 10">
            <a:extLst>
              <a:ext uri="{FF2B5EF4-FFF2-40B4-BE49-F238E27FC236}">
                <a16:creationId xmlns:a16="http://schemas.microsoft.com/office/drawing/2014/main" id="{87044ADA-2859-ED4B-A5F9-36401C21CE0F}"/>
              </a:ext>
            </a:extLst>
          </p:cNvPr>
          <p:cNvSpPr txBox="1">
            <a:spLocks noChangeArrowheads="1"/>
          </p:cNvSpPr>
          <p:nvPr/>
        </p:nvSpPr>
        <p:spPr bwMode="auto">
          <a:xfrm>
            <a:off x="696122" y="2971791"/>
            <a:ext cx="1044682" cy="400110"/>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en-US" sz="1000" b="1" dirty="0">
                <a:solidFill>
                  <a:srgbClr val="FFFF00"/>
                </a:solidFill>
              </a:rPr>
              <a:t>Disable lift’s key glass box</a:t>
            </a:r>
          </a:p>
        </p:txBody>
      </p:sp>
    </p:spTree>
    <p:extLst>
      <p:ext uri="{BB962C8B-B14F-4D97-AF65-F5344CB8AC3E}">
        <p14:creationId xmlns:p14="http://schemas.microsoft.com/office/powerpoint/2010/main" val="1414412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a:spLocks noGrp="1" noChangeArrowheads="1"/>
          </p:cNvSpPr>
          <p:nvPr>
            <p:ph type="title"/>
          </p:nvPr>
        </p:nvSpPr>
        <p:spPr>
          <a:xfrm>
            <a:off x="1143000" y="152400"/>
            <a:ext cx="6093296" cy="792163"/>
          </a:xfrm>
        </p:spPr>
        <p:txBody>
          <a:bodyPr/>
          <a:lstStyle/>
          <a:p>
            <a:pPr marL="342900" indent="-342900" algn="ctr" eaLnBrk="1" hangingPunct="1">
              <a:lnSpc>
                <a:spcPct val="90000"/>
              </a:lnSpc>
            </a:pPr>
            <a:r>
              <a:rPr lang="en-US" sz="3600" b="1" dirty="0"/>
              <a:t>SI2-</a:t>
            </a:r>
            <a:r>
              <a:rPr lang="hu-HU" sz="3600" b="1" dirty="0"/>
              <a:t>7</a:t>
            </a:r>
            <a:r>
              <a:rPr lang="en-US" sz="3600" b="1" dirty="0"/>
              <a:t>: UGX5 (gas room)</a:t>
            </a:r>
          </a:p>
        </p:txBody>
      </p:sp>
      <p:sp>
        <p:nvSpPr>
          <p:cNvPr id="27651" name="Szövegdoboz 7"/>
          <p:cNvSpPr txBox="1">
            <a:spLocks noChangeArrowheads="1"/>
          </p:cNvSpPr>
          <p:nvPr/>
        </p:nvSpPr>
        <p:spPr bwMode="auto">
          <a:xfrm>
            <a:off x="137852" y="4509120"/>
            <a:ext cx="8748464" cy="1477328"/>
          </a:xfrm>
          <a:prstGeom prst="rect">
            <a:avLst/>
          </a:prstGeom>
          <a:noFill/>
          <a:ln w="9525">
            <a:noFill/>
            <a:miter lim="800000"/>
            <a:headEnd/>
            <a:tailEnd/>
          </a:ln>
        </p:spPr>
        <p:txBody>
          <a:bodyPr wrap="square">
            <a:spAutoFit/>
          </a:bodyPr>
          <a:lstStyle/>
          <a:p>
            <a:pPr marL="342900" indent="-342900">
              <a:buFont typeface="+mj-lt"/>
              <a:buAutoNum type="arabicPeriod" startAt="4"/>
              <a:defRPr/>
            </a:pPr>
            <a:r>
              <a:rPr lang="hu-HU" dirty="0" err="1"/>
              <a:t>Look</a:t>
            </a:r>
            <a:r>
              <a:rPr lang="hu-HU" dirty="0"/>
              <a:t> around in </a:t>
            </a:r>
            <a:r>
              <a:rPr lang="hu-HU" dirty="0" err="1"/>
              <a:t>the</a:t>
            </a:r>
            <a:r>
              <a:rPr lang="hu-HU" dirty="0"/>
              <a:t> </a:t>
            </a:r>
            <a:r>
              <a:rPr lang="hu-HU" dirty="0" err="1"/>
              <a:t>room</a:t>
            </a:r>
            <a:r>
              <a:rPr lang="hu-HU" dirty="0"/>
              <a:t>.</a:t>
            </a:r>
          </a:p>
          <a:p>
            <a:pPr marL="342900" indent="-342900">
              <a:buFont typeface="+mj-lt"/>
              <a:buAutoNum type="arabicPeriod" startAt="4"/>
              <a:defRPr/>
            </a:pPr>
            <a:r>
              <a:rPr lang="hu-HU" dirty="0"/>
              <a:t>Check the valves of the N2 inertion system. You can find them at end of the second row from the left, on the wall.</a:t>
            </a:r>
            <a:br>
              <a:rPr lang="hu-HU" dirty="0"/>
            </a:br>
            <a:r>
              <a:rPr lang="hu-HU" dirty="0">
                <a:solidFill>
                  <a:srgbClr val="FF0000"/>
                </a:solidFill>
              </a:rPr>
              <a:t>All of these valves should be in open position. If you find a closed one, mention it in the e-log.</a:t>
            </a:r>
          </a:p>
        </p:txBody>
      </p:sp>
      <p:sp>
        <p:nvSpPr>
          <p:cNvPr id="30730" name="Dia számának helye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5AB968-3693-4660-BBD6-41B7CD8B7993}" type="slidenum">
              <a:rPr lang="en-US" smtClean="0"/>
              <a:pPr eaLnBrk="1" hangingPunct="1"/>
              <a:t>32</a:t>
            </a:fld>
            <a:endParaRPr lang="en-US"/>
          </a:p>
        </p:txBody>
      </p:sp>
      <p:pic>
        <p:nvPicPr>
          <p:cNvPr id="13" name="Kép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4788023" y="1496964"/>
            <a:ext cx="3977293" cy="2237226"/>
          </a:xfrm>
          <a:prstGeom prst="rect">
            <a:avLst/>
          </a:prstGeom>
          <a:ln w="28575" cap="sq" cmpd="thickThin">
            <a:solidFill>
              <a:srgbClr val="FFFF00"/>
            </a:solidFill>
            <a:prstDash val="solid"/>
            <a:miter lim="800000"/>
          </a:ln>
          <a:effectLst>
            <a:innerShdw blurRad="76200">
              <a:srgbClr val="000000"/>
            </a:innerShdw>
          </a:effectLst>
        </p:spPr>
      </p:pic>
      <p:pic>
        <p:nvPicPr>
          <p:cNvPr id="14" name="Kép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387536" y="1487672"/>
            <a:ext cx="3968441" cy="2232248"/>
          </a:xfrm>
          <a:prstGeom prst="rect">
            <a:avLst/>
          </a:prstGeom>
          <a:ln w="28575" cap="sq" cmpd="thickThin">
            <a:noFill/>
            <a:prstDash val="solid"/>
            <a:miter lim="800000"/>
          </a:ln>
          <a:effectLst>
            <a:innerShdw blurRad="76200">
              <a:srgbClr val="000000"/>
            </a:innerShdw>
          </a:effectLst>
        </p:spPr>
      </p:pic>
      <p:sp>
        <p:nvSpPr>
          <p:cNvPr id="15" name="Szövegdoboz 4"/>
          <p:cNvSpPr txBox="1">
            <a:spLocks noChangeArrowheads="1"/>
          </p:cNvSpPr>
          <p:nvPr/>
        </p:nvSpPr>
        <p:spPr bwMode="auto">
          <a:xfrm>
            <a:off x="4788023" y="1496964"/>
            <a:ext cx="355575"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5</a:t>
            </a:r>
          </a:p>
        </p:txBody>
      </p:sp>
      <p:sp>
        <p:nvSpPr>
          <p:cNvPr id="16" name="Szövegdoboz 4"/>
          <p:cNvSpPr txBox="1">
            <a:spLocks noChangeArrowheads="1"/>
          </p:cNvSpPr>
          <p:nvPr/>
        </p:nvSpPr>
        <p:spPr bwMode="auto">
          <a:xfrm>
            <a:off x="387536" y="1487672"/>
            <a:ext cx="34846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4</a:t>
            </a:r>
          </a:p>
        </p:txBody>
      </p:sp>
      <p:sp>
        <p:nvSpPr>
          <p:cNvPr id="17" name="Ellipszis 29"/>
          <p:cNvSpPr/>
          <p:nvPr/>
        </p:nvSpPr>
        <p:spPr>
          <a:xfrm>
            <a:off x="5337903" y="1844824"/>
            <a:ext cx="2906505"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Szabadkézi sokszög 5"/>
          <p:cNvSpPr/>
          <p:nvPr/>
        </p:nvSpPr>
        <p:spPr>
          <a:xfrm>
            <a:off x="1619672" y="2761289"/>
            <a:ext cx="515543" cy="811727"/>
          </a:xfrm>
          <a:custGeom>
            <a:avLst/>
            <a:gdLst>
              <a:gd name="connsiteX0" fmla="*/ 0 w 645160"/>
              <a:gd name="connsiteY0" fmla="*/ 1869440 h 1869440"/>
              <a:gd name="connsiteX1" fmla="*/ 538480 w 645160"/>
              <a:gd name="connsiteY1" fmla="*/ 1219200 h 1869440"/>
              <a:gd name="connsiteX2" fmla="*/ 579120 w 645160"/>
              <a:gd name="connsiteY2" fmla="*/ 274320 h 1869440"/>
              <a:gd name="connsiteX3" fmla="*/ 142240 w 645160"/>
              <a:gd name="connsiteY3" fmla="*/ 0 h 1869440"/>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03635"/>
              <a:gd name="connsiteY0" fmla="*/ 3244438 h 3244438"/>
              <a:gd name="connsiteX1" fmla="*/ 396240 w 403635"/>
              <a:gd name="connsiteY1" fmla="*/ 1219200 h 3244438"/>
              <a:gd name="connsiteX2" fmla="*/ 356674 w 403635"/>
              <a:gd name="connsiteY2" fmla="*/ 216223 h 3244438"/>
              <a:gd name="connsiteX3" fmla="*/ 0 w 403635"/>
              <a:gd name="connsiteY3" fmla="*/ 0 h 3244438"/>
              <a:gd name="connsiteX0" fmla="*/ 85005 w 163021"/>
              <a:gd name="connsiteY0" fmla="*/ 3960988 h 3960988"/>
              <a:gd name="connsiteX1" fmla="*/ 155627 w 163021"/>
              <a:gd name="connsiteY1" fmla="*/ 1935750 h 3960988"/>
              <a:gd name="connsiteX2" fmla="*/ 116061 w 163021"/>
              <a:gd name="connsiteY2" fmla="*/ 932773 h 3960988"/>
              <a:gd name="connsiteX3" fmla="*/ 0 w 163021"/>
              <a:gd name="connsiteY3" fmla="*/ 0 h 3960988"/>
              <a:gd name="connsiteX0" fmla="*/ 167872 w 245888"/>
              <a:gd name="connsiteY0" fmla="*/ 3960988 h 3960988"/>
              <a:gd name="connsiteX1" fmla="*/ 238494 w 245888"/>
              <a:gd name="connsiteY1" fmla="*/ 1935750 h 3960988"/>
              <a:gd name="connsiteX2" fmla="*/ 198928 w 245888"/>
              <a:gd name="connsiteY2" fmla="*/ 932773 h 3960988"/>
              <a:gd name="connsiteX3" fmla="*/ 82867 w 245888"/>
              <a:gd name="connsiteY3" fmla="*/ 0 h 3960988"/>
              <a:gd name="connsiteX0" fmla="*/ 15735 w 171343"/>
              <a:gd name="connsiteY0" fmla="*/ 3941621 h 3941621"/>
              <a:gd name="connsiteX1" fmla="*/ 86357 w 171343"/>
              <a:gd name="connsiteY1" fmla="*/ 1916383 h 3941621"/>
              <a:gd name="connsiteX2" fmla="*/ 46791 w 171343"/>
              <a:gd name="connsiteY2" fmla="*/ 913406 h 3941621"/>
              <a:gd name="connsiteX3" fmla="*/ 171344 w 171343"/>
              <a:gd name="connsiteY3" fmla="*/ 0 h 3941621"/>
              <a:gd name="connsiteX0" fmla="*/ 116974 w 272583"/>
              <a:gd name="connsiteY0" fmla="*/ 3941621 h 3941621"/>
              <a:gd name="connsiteX1" fmla="*/ 187596 w 272583"/>
              <a:gd name="connsiteY1" fmla="*/ 1916383 h 3941621"/>
              <a:gd name="connsiteX2" fmla="*/ 148030 w 272583"/>
              <a:gd name="connsiteY2" fmla="*/ 913406 h 3941621"/>
              <a:gd name="connsiteX3" fmla="*/ 272583 w 272583"/>
              <a:gd name="connsiteY3" fmla="*/ 0 h 3941621"/>
              <a:gd name="connsiteX0" fmla="*/ 159389 w 314998"/>
              <a:gd name="connsiteY0" fmla="*/ 3941621 h 3941621"/>
              <a:gd name="connsiteX1" fmla="*/ 230011 w 314998"/>
              <a:gd name="connsiteY1" fmla="*/ 1916383 h 3941621"/>
              <a:gd name="connsiteX2" fmla="*/ 96873 w 314998"/>
              <a:gd name="connsiteY2" fmla="*/ 1242630 h 3941621"/>
              <a:gd name="connsiteX3" fmla="*/ 314998 w 314998"/>
              <a:gd name="connsiteY3" fmla="*/ 0 h 3941621"/>
              <a:gd name="connsiteX0" fmla="*/ 159389 w 314998"/>
              <a:gd name="connsiteY0" fmla="*/ 3941621 h 3941621"/>
              <a:gd name="connsiteX1" fmla="*/ 82969 w 314998"/>
              <a:gd name="connsiteY1" fmla="*/ 2264974 h 3941621"/>
              <a:gd name="connsiteX2" fmla="*/ 96873 w 314998"/>
              <a:gd name="connsiteY2" fmla="*/ 1242630 h 3941621"/>
              <a:gd name="connsiteX3" fmla="*/ 314998 w 314998"/>
              <a:gd name="connsiteY3" fmla="*/ 0 h 3941621"/>
              <a:gd name="connsiteX0" fmla="*/ 188936 w 344545"/>
              <a:gd name="connsiteY0" fmla="*/ 3941621 h 3941621"/>
              <a:gd name="connsiteX1" fmla="*/ 112516 w 344545"/>
              <a:gd name="connsiteY1" fmla="*/ 2264974 h 3941621"/>
              <a:gd name="connsiteX2" fmla="*/ 72949 w 344545"/>
              <a:gd name="connsiteY2" fmla="*/ 1242630 h 3941621"/>
              <a:gd name="connsiteX3" fmla="*/ 344545 w 344545"/>
              <a:gd name="connsiteY3" fmla="*/ 0 h 3941621"/>
              <a:gd name="connsiteX0" fmla="*/ 81407 w 237016"/>
              <a:gd name="connsiteY0" fmla="*/ 3941621 h 3941621"/>
              <a:gd name="connsiteX1" fmla="*/ 4987 w 237016"/>
              <a:gd name="connsiteY1" fmla="*/ 2264974 h 3941621"/>
              <a:gd name="connsiteX2" fmla="*/ 237016 w 237016"/>
              <a:gd name="connsiteY2" fmla="*/ 0 h 3941621"/>
              <a:gd name="connsiteX0" fmla="*/ 107107 w 262716"/>
              <a:gd name="connsiteY0" fmla="*/ 3941621 h 3941621"/>
              <a:gd name="connsiteX1" fmla="*/ 3952 w 262716"/>
              <a:gd name="connsiteY1" fmla="*/ 870611 h 3941621"/>
              <a:gd name="connsiteX2" fmla="*/ 262716 w 262716"/>
              <a:gd name="connsiteY2" fmla="*/ 0 h 3941621"/>
              <a:gd name="connsiteX0" fmla="*/ 110190 w 332637"/>
              <a:gd name="connsiteY0" fmla="*/ 3825422 h 3825422"/>
              <a:gd name="connsiteX1" fmla="*/ 7035 w 332637"/>
              <a:gd name="connsiteY1" fmla="*/ 754412 h 3825422"/>
              <a:gd name="connsiteX2" fmla="*/ 332637 w 332637"/>
              <a:gd name="connsiteY2" fmla="*/ 0 h 3825422"/>
              <a:gd name="connsiteX0" fmla="*/ 110190 w 332637"/>
              <a:gd name="connsiteY0" fmla="*/ 3825422 h 3825422"/>
              <a:gd name="connsiteX1" fmla="*/ 7035 w 332637"/>
              <a:gd name="connsiteY1" fmla="*/ 754412 h 3825422"/>
              <a:gd name="connsiteX2" fmla="*/ 332637 w 332637"/>
              <a:gd name="connsiteY2" fmla="*/ 0 h 3825422"/>
              <a:gd name="connsiteX0" fmla="*/ 137774 w 215502"/>
              <a:gd name="connsiteY0" fmla="*/ 4216671 h 4216671"/>
              <a:gd name="connsiteX1" fmla="*/ 34619 w 215502"/>
              <a:gd name="connsiteY1" fmla="*/ 1145661 h 4216671"/>
              <a:gd name="connsiteX2" fmla="*/ 215502 w 215502"/>
              <a:gd name="connsiteY2" fmla="*/ 0 h 4216671"/>
              <a:gd name="connsiteX0" fmla="*/ 110190 w 187918"/>
              <a:gd name="connsiteY0" fmla="*/ 4216671 h 4216671"/>
              <a:gd name="connsiteX1" fmla="*/ 7035 w 187918"/>
              <a:gd name="connsiteY1" fmla="*/ 1145661 h 4216671"/>
              <a:gd name="connsiteX2" fmla="*/ 187918 w 187918"/>
              <a:gd name="connsiteY2" fmla="*/ 0 h 4216671"/>
              <a:gd name="connsiteX0" fmla="*/ 518486 w 518486"/>
              <a:gd name="connsiteY0" fmla="*/ 1869173 h 1869173"/>
              <a:gd name="connsiteX1" fmla="*/ 1845 w 518486"/>
              <a:gd name="connsiteY1" fmla="*/ 1145661 h 1869173"/>
              <a:gd name="connsiteX2" fmla="*/ 182728 w 518486"/>
              <a:gd name="connsiteY2" fmla="*/ 0 h 1869173"/>
              <a:gd name="connsiteX0" fmla="*/ 424425 w 424425"/>
              <a:gd name="connsiteY0" fmla="*/ 1869173 h 1869173"/>
              <a:gd name="connsiteX1" fmla="*/ 31830 w 424425"/>
              <a:gd name="connsiteY1" fmla="*/ 1115565 h 1869173"/>
              <a:gd name="connsiteX2" fmla="*/ 88667 w 424425"/>
              <a:gd name="connsiteY2" fmla="*/ 0 h 1869173"/>
              <a:gd name="connsiteX0" fmla="*/ 399311 w 399311"/>
              <a:gd name="connsiteY0" fmla="*/ 1869173 h 1869173"/>
              <a:gd name="connsiteX1" fmla="*/ 6716 w 399311"/>
              <a:gd name="connsiteY1" fmla="*/ 1115565 h 1869173"/>
              <a:gd name="connsiteX2" fmla="*/ 63553 w 399311"/>
              <a:gd name="connsiteY2" fmla="*/ 0 h 1869173"/>
              <a:gd name="connsiteX0" fmla="*/ 416891 w 416891"/>
              <a:gd name="connsiteY0" fmla="*/ 1869173 h 1869173"/>
              <a:gd name="connsiteX1" fmla="*/ 24296 w 416891"/>
              <a:gd name="connsiteY1" fmla="*/ 1115565 h 1869173"/>
              <a:gd name="connsiteX2" fmla="*/ 81133 w 416891"/>
              <a:gd name="connsiteY2" fmla="*/ 0 h 1869173"/>
              <a:gd name="connsiteX0" fmla="*/ 416891 w 416891"/>
              <a:gd name="connsiteY0" fmla="*/ 1869173 h 1869173"/>
              <a:gd name="connsiteX1" fmla="*/ 24296 w 416891"/>
              <a:gd name="connsiteY1" fmla="*/ 1115565 h 1869173"/>
              <a:gd name="connsiteX2" fmla="*/ 81133 w 416891"/>
              <a:gd name="connsiteY2" fmla="*/ 0 h 1869173"/>
              <a:gd name="connsiteX0" fmla="*/ 498617 w 498617"/>
              <a:gd name="connsiteY0" fmla="*/ 1869173 h 1869173"/>
              <a:gd name="connsiteX1" fmla="*/ 106022 w 498617"/>
              <a:gd name="connsiteY1" fmla="*/ 1115565 h 1869173"/>
              <a:gd name="connsiteX2" fmla="*/ 162859 w 498617"/>
              <a:gd name="connsiteY2" fmla="*/ 0 h 1869173"/>
              <a:gd name="connsiteX0" fmla="*/ 657959 w 657959"/>
              <a:gd name="connsiteY0" fmla="*/ 1869173 h 1869173"/>
              <a:gd name="connsiteX1" fmla="*/ 17274 w 657959"/>
              <a:gd name="connsiteY1" fmla="*/ 1296141 h 1869173"/>
              <a:gd name="connsiteX2" fmla="*/ 322201 w 657959"/>
              <a:gd name="connsiteY2" fmla="*/ 0 h 1869173"/>
              <a:gd name="connsiteX0" fmla="*/ 657959 w 657959"/>
              <a:gd name="connsiteY0" fmla="*/ 1869173 h 1869173"/>
              <a:gd name="connsiteX1" fmla="*/ 17274 w 657959"/>
              <a:gd name="connsiteY1" fmla="*/ 1296141 h 1869173"/>
              <a:gd name="connsiteX2" fmla="*/ 322201 w 657959"/>
              <a:gd name="connsiteY2" fmla="*/ 0 h 1869173"/>
              <a:gd name="connsiteX0" fmla="*/ 640685 w 640685"/>
              <a:gd name="connsiteY0" fmla="*/ 1869173 h 1869173"/>
              <a:gd name="connsiteX1" fmla="*/ 0 w 640685"/>
              <a:gd name="connsiteY1" fmla="*/ 1296141 h 1869173"/>
              <a:gd name="connsiteX2" fmla="*/ 304927 w 640685"/>
              <a:gd name="connsiteY2" fmla="*/ 0 h 1869173"/>
              <a:gd name="connsiteX0" fmla="*/ 335758 w 335758"/>
              <a:gd name="connsiteY0" fmla="*/ 1869173 h 1869173"/>
              <a:gd name="connsiteX1" fmla="*/ 0 w 335758"/>
              <a:gd name="connsiteY1" fmla="*/ 0 h 1869173"/>
              <a:gd name="connsiteX0" fmla="*/ 335758 w 335758"/>
              <a:gd name="connsiteY0" fmla="*/ 1869173 h 1869173"/>
              <a:gd name="connsiteX1" fmla="*/ 183405 w 335758"/>
              <a:gd name="connsiteY1" fmla="*/ 1180842 h 1869173"/>
              <a:gd name="connsiteX2" fmla="*/ 0 w 335758"/>
              <a:gd name="connsiteY2" fmla="*/ 0 h 1869173"/>
              <a:gd name="connsiteX0" fmla="*/ 751905 w 751905"/>
              <a:gd name="connsiteY0" fmla="*/ 1869173 h 1869173"/>
              <a:gd name="connsiteX1" fmla="*/ 0 w 751905"/>
              <a:gd name="connsiteY1" fmla="*/ 1391515 h 1869173"/>
              <a:gd name="connsiteX2" fmla="*/ 416147 w 751905"/>
              <a:gd name="connsiteY2" fmla="*/ 0 h 1869173"/>
              <a:gd name="connsiteX0" fmla="*/ 871945 w 871945"/>
              <a:gd name="connsiteY0" fmla="*/ 1869173 h 1902107"/>
              <a:gd name="connsiteX1" fmla="*/ 120040 w 871945"/>
              <a:gd name="connsiteY1" fmla="*/ 1391515 h 1902107"/>
              <a:gd name="connsiteX2" fmla="*/ 536187 w 871945"/>
              <a:gd name="connsiteY2" fmla="*/ 0 h 1902107"/>
              <a:gd name="connsiteX0" fmla="*/ 871945 w 871945"/>
              <a:gd name="connsiteY0" fmla="*/ 1869173 h 1869173"/>
              <a:gd name="connsiteX1" fmla="*/ 120040 w 871945"/>
              <a:gd name="connsiteY1" fmla="*/ 909977 h 1869173"/>
              <a:gd name="connsiteX2" fmla="*/ 536187 w 871945"/>
              <a:gd name="connsiteY2" fmla="*/ 0 h 1869173"/>
              <a:gd name="connsiteX0" fmla="*/ 928516 w 928516"/>
              <a:gd name="connsiteY0" fmla="*/ 1869173 h 1869173"/>
              <a:gd name="connsiteX1" fmla="*/ 114589 w 928516"/>
              <a:gd name="connsiteY1" fmla="*/ 1271133 h 1869173"/>
              <a:gd name="connsiteX2" fmla="*/ 592758 w 928516"/>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815718 w 815718"/>
              <a:gd name="connsiteY0" fmla="*/ 1869173 h 1869173"/>
              <a:gd name="connsiteX1" fmla="*/ 1791 w 815718"/>
              <a:gd name="connsiteY1" fmla="*/ 1271133 h 1869173"/>
              <a:gd name="connsiteX2" fmla="*/ 479960 w 815718"/>
              <a:gd name="connsiteY2" fmla="*/ 0 h 1869173"/>
              <a:gd name="connsiteX0" fmla="*/ 813926 w 813926"/>
              <a:gd name="connsiteY0" fmla="*/ 1869173 h 1869173"/>
              <a:gd name="connsiteX1" fmla="*/ -1 w 813926"/>
              <a:gd name="connsiteY1" fmla="*/ 1271133 h 1869173"/>
              <a:gd name="connsiteX2" fmla="*/ 478168 w 813926"/>
              <a:gd name="connsiteY2" fmla="*/ 0 h 1869173"/>
            </a:gdLst>
            <a:ahLst/>
            <a:cxnLst>
              <a:cxn ang="0">
                <a:pos x="connsiteX0" y="connsiteY0"/>
              </a:cxn>
              <a:cxn ang="0">
                <a:pos x="connsiteX1" y="connsiteY1"/>
              </a:cxn>
              <a:cxn ang="0">
                <a:pos x="connsiteX2" y="connsiteY2"/>
              </a:cxn>
            </a:cxnLst>
            <a:rect l="l" t="t" r="r" b="b"/>
            <a:pathLst>
              <a:path w="813926" h="1869173">
                <a:moveTo>
                  <a:pt x="813926" y="1869173"/>
                </a:moveTo>
                <a:cubicBezTo>
                  <a:pt x="563291" y="1709954"/>
                  <a:pt x="105916" y="1911890"/>
                  <a:pt x="-1" y="1271133"/>
                </a:cubicBezTo>
                <a:cubicBezTo>
                  <a:pt x="143803" y="704385"/>
                  <a:pt x="93905" y="592959"/>
                  <a:pt x="478168"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Tree>
    <p:extLst>
      <p:ext uri="{BB962C8B-B14F-4D97-AF65-F5344CB8AC3E}">
        <p14:creationId xmlns:p14="http://schemas.microsoft.com/office/powerpoint/2010/main" val="2442070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Rectangle 2"/>
          <p:cNvSpPr>
            <a:spLocks noGrp="1" noChangeArrowheads="1"/>
          </p:cNvSpPr>
          <p:nvPr>
            <p:ph type="title"/>
          </p:nvPr>
        </p:nvSpPr>
        <p:spPr>
          <a:xfrm>
            <a:off x="1143000" y="152400"/>
            <a:ext cx="6237312" cy="792163"/>
          </a:xfrm>
        </p:spPr>
        <p:txBody>
          <a:bodyPr/>
          <a:lstStyle/>
          <a:p>
            <a:pPr marL="342900" indent="-342900" algn="ctr" eaLnBrk="1" hangingPunct="1">
              <a:lnSpc>
                <a:spcPct val="90000"/>
              </a:lnSpc>
            </a:pPr>
            <a:r>
              <a:rPr lang="en-US" sz="3600" b="1" dirty="0"/>
              <a:t>SI2-</a:t>
            </a:r>
            <a:r>
              <a:rPr lang="hu-HU" sz="3600" b="1" dirty="0"/>
              <a:t>8</a:t>
            </a:r>
            <a:r>
              <a:rPr lang="en-US" sz="3600" b="1" dirty="0"/>
              <a:t>: UPX56 access device</a:t>
            </a:r>
          </a:p>
        </p:txBody>
      </p:sp>
      <p:sp>
        <p:nvSpPr>
          <p:cNvPr id="31748" name="Szövegdoboz 7"/>
          <p:cNvSpPr txBox="1">
            <a:spLocks noChangeArrowheads="1"/>
          </p:cNvSpPr>
          <p:nvPr/>
        </p:nvSpPr>
        <p:spPr bwMode="auto">
          <a:xfrm>
            <a:off x="4287962" y="1357313"/>
            <a:ext cx="4820542" cy="183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522288" indent="-342900" eaLnBrk="0" hangingPunct="0">
              <a:defRPr>
                <a:solidFill>
                  <a:schemeClr val="tx1"/>
                </a:solidFill>
                <a:latin typeface="Arial" charset="0"/>
              </a:defRPr>
            </a:lvl2pPr>
            <a:lvl3pPr marL="979488" indent="-3429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lnSpc>
                <a:spcPct val="90000"/>
              </a:lnSpc>
              <a:buFontTx/>
              <a:buAutoNum type="arabicPeriod"/>
            </a:pPr>
            <a:r>
              <a:rPr lang="en-US" dirty="0"/>
              <a:t>Go to the UPX56 gate. Turn to left, then turn right.</a:t>
            </a:r>
          </a:p>
          <a:p>
            <a:pPr lvl="1" eaLnBrk="1" hangingPunct="1">
              <a:lnSpc>
                <a:spcPct val="90000"/>
              </a:lnSpc>
              <a:buFontTx/>
              <a:buAutoNum type="arabicPeriod"/>
            </a:pPr>
            <a:endParaRPr lang="en-US" dirty="0"/>
          </a:p>
          <a:p>
            <a:pPr lvl="1" eaLnBrk="1" hangingPunct="1">
              <a:lnSpc>
                <a:spcPct val="90000"/>
              </a:lnSpc>
              <a:buFont typeface="Arial" charset="0"/>
              <a:buAutoNum type="arabicPeriod"/>
            </a:pPr>
            <a:r>
              <a:rPr lang="en-US" dirty="0"/>
              <a:t>Check the UPX56 access device:</a:t>
            </a:r>
          </a:p>
          <a:p>
            <a:pPr lvl="2" eaLnBrk="1" hangingPunct="1">
              <a:lnSpc>
                <a:spcPct val="90000"/>
              </a:lnSpc>
              <a:buFont typeface="Arial" charset="0"/>
              <a:buChar char="•"/>
            </a:pPr>
            <a:r>
              <a:rPr lang="en-US" dirty="0"/>
              <a:t>Check the </a:t>
            </a:r>
            <a:r>
              <a:rPr lang="hu-HU" dirty="0" err="1"/>
              <a:t>green</a:t>
            </a:r>
            <a:r>
              <a:rPr lang="hu-HU" dirty="0"/>
              <a:t> </a:t>
            </a:r>
            <a:r>
              <a:rPr lang="hu-HU" dirty="0" err="1"/>
              <a:t>handle</a:t>
            </a:r>
            <a:r>
              <a:rPr lang="hu-HU" dirty="0"/>
              <a:t>. </a:t>
            </a:r>
            <a:r>
              <a:rPr lang="hu-HU" dirty="0" err="1"/>
              <a:t>If</a:t>
            </a:r>
            <a:r>
              <a:rPr lang="hu-HU" dirty="0"/>
              <a:t> it is </a:t>
            </a:r>
            <a:r>
              <a:rPr lang="hu-HU" dirty="0" err="1"/>
              <a:t>broken</a:t>
            </a:r>
            <a:r>
              <a:rPr lang="hu-HU" dirty="0"/>
              <a:t> </a:t>
            </a:r>
            <a:r>
              <a:rPr lang="hu-HU" dirty="0" err="1"/>
              <a:t>to</a:t>
            </a:r>
            <a:r>
              <a:rPr lang="hu-HU" dirty="0"/>
              <a:t> </a:t>
            </a:r>
            <a:r>
              <a:rPr lang="hu-HU" dirty="0" err="1"/>
              <a:t>open</a:t>
            </a:r>
            <a:r>
              <a:rPr lang="hu-HU" dirty="0"/>
              <a:t>, </a:t>
            </a:r>
            <a:r>
              <a:rPr lang="hu-HU" dirty="0" err="1"/>
              <a:t>please</a:t>
            </a:r>
            <a:r>
              <a:rPr lang="hu-HU" dirty="0"/>
              <a:t> </a:t>
            </a:r>
            <a:r>
              <a:rPr lang="hu-HU" dirty="0" err="1"/>
              <a:t>write</a:t>
            </a:r>
            <a:r>
              <a:rPr lang="hu-HU" dirty="0"/>
              <a:t> an e-log </a:t>
            </a:r>
            <a:r>
              <a:rPr lang="hu-HU" dirty="0" err="1"/>
              <a:t>entry</a:t>
            </a:r>
            <a:endParaRPr lang="en-US" sz="1050" dirty="0"/>
          </a:p>
        </p:txBody>
      </p:sp>
      <p:pic>
        <p:nvPicPr>
          <p:cNvPr id="26628" name="Kép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4355976" y="3573016"/>
            <a:ext cx="4736527" cy="2664296"/>
          </a:xfrm>
          <a:prstGeom prst="rect">
            <a:avLst/>
          </a:prstGeom>
          <a:ln w="28575" cap="sq" cmpd="thickThin">
            <a:solidFill>
              <a:srgbClr val="FFFF00"/>
            </a:solidFill>
            <a:prstDash val="solid"/>
            <a:miter lim="800000"/>
          </a:ln>
          <a:effectLst>
            <a:innerShdw blurRad="76200">
              <a:srgbClr val="000000"/>
            </a:innerShdw>
          </a:effectLst>
        </p:spPr>
      </p:pic>
      <p:pic>
        <p:nvPicPr>
          <p:cNvPr id="31750" name="Kép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61913" y="1268760"/>
            <a:ext cx="4127500" cy="2321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zabadkézi sokszög 9"/>
          <p:cNvSpPr/>
          <p:nvPr/>
        </p:nvSpPr>
        <p:spPr>
          <a:xfrm>
            <a:off x="1343853" y="2772581"/>
            <a:ext cx="631309" cy="775457"/>
          </a:xfrm>
          <a:custGeom>
            <a:avLst/>
            <a:gdLst>
              <a:gd name="connsiteX0" fmla="*/ 0 w 812800"/>
              <a:gd name="connsiteY0" fmla="*/ 1026160 h 1065107"/>
              <a:gd name="connsiteX1" fmla="*/ 345440 w 812800"/>
              <a:gd name="connsiteY1" fmla="*/ 894080 h 1065107"/>
              <a:gd name="connsiteX2" fmla="*/ 812800 w 812800"/>
              <a:gd name="connsiteY2" fmla="*/ 0 h 1065107"/>
              <a:gd name="connsiteX3" fmla="*/ 812800 w 812800"/>
              <a:gd name="connsiteY3" fmla="*/ 0 h 1065107"/>
              <a:gd name="connsiteX0" fmla="*/ 0 w 635336"/>
              <a:gd name="connsiteY0" fmla="*/ 2073231 h 2073558"/>
              <a:gd name="connsiteX1" fmla="*/ 167976 w 635336"/>
              <a:gd name="connsiteY1" fmla="*/ 894080 h 2073558"/>
              <a:gd name="connsiteX2" fmla="*/ 635336 w 635336"/>
              <a:gd name="connsiteY2" fmla="*/ 0 h 2073558"/>
              <a:gd name="connsiteX3" fmla="*/ 635336 w 635336"/>
              <a:gd name="connsiteY3" fmla="*/ 0 h 2073558"/>
              <a:gd name="connsiteX0" fmla="*/ 0 w 635336"/>
              <a:gd name="connsiteY0" fmla="*/ 2073231 h 2073550"/>
              <a:gd name="connsiteX1" fmla="*/ 500720 w 635336"/>
              <a:gd name="connsiteY1" fmla="*/ 873550 h 2073550"/>
              <a:gd name="connsiteX2" fmla="*/ 635336 w 635336"/>
              <a:gd name="connsiteY2" fmla="*/ 0 h 2073550"/>
              <a:gd name="connsiteX3" fmla="*/ 635336 w 635336"/>
              <a:gd name="connsiteY3" fmla="*/ 0 h 2073550"/>
              <a:gd name="connsiteX0" fmla="*/ 0 w 812800"/>
              <a:gd name="connsiteY0" fmla="*/ 2155356 h 2155676"/>
              <a:gd name="connsiteX1" fmla="*/ 500720 w 812800"/>
              <a:gd name="connsiteY1" fmla="*/ 955675 h 2155676"/>
              <a:gd name="connsiteX2" fmla="*/ 635336 w 812800"/>
              <a:gd name="connsiteY2" fmla="*/ 82125 h 2155676"/>
              <a:gd name="connsiteX3" fmla="*/ 812800 w 812800"/>
              <a:gd name="connsiteY3" fmla="*/ 0 h 2155676"/>
              <a:gd name="connsiteX0" fmla="*/ 0 w 812800"/>
              <a:gd name="connsiteY0" fmla="*/ 2155356 h 2155662"/>
              <a:gd name="connsiteX1" fmla="*/ 500720 w 812800"/>
              <a:gd name="connsiteY1" fmla="*/ 955675 h 2155662"/>
              <a:gd name="connsiteX2" fmla="*/ 768433 w 812800"/>
              <a:gd name="connsiteY2" fmla="*/ 307963 h 2155662"/>
              <a:gd name="connsiteX3" fmla="*/ 812800 w 812800"/>
              <a:gd name="connsiteY3" fmla="*/ 0 h 2155662"/>
              <a:gd name="connsiteX0" fmla="*/ 0 w 901532"/>
              <a:gd name="connsiteY0" fmla="*/ 2463319 h 2463626"/>
              <a:gd name="connsiteX1" fmla="*/ 500720 w 901532"/>
              <a:gd name="connsiteY1" fmla="*/ 1263638 h 2463626"/>
              <a:gd name="connsiteX2" fmla="*/ 768433 w 901532"/>
              <a:gd name="connsiteY2" fmla="*/ 615926 h 2463626"/>
              <a:gd name="connsiteX3" fmla="*/ 901532 w 901532"/>
              <a:gd name="connsiteY3" fmla="*/ 0 h 2463626"/>
              <a:gd name="connsiteX0" fmla="*/ 0 w 790616"/>
              <a:gd name="connsiteY0" fmla="*/ 2750749 h 2751056"/>
              <a:gd name="connsiteX1" fmla="*/ 500720 w 790616"/>
              <a:gd name="connsiteY1" fmla="*/ 1551068 h 2751056"/>
              <a:gd name="connsiteX2" fmla="*/ 768433 w 790616"/>
              <a:gd name="connsiteY2" fmla="*/ 903356 h 2751056"/>
              <a:gd name="connsiteX3" fmla="*/ 790616 w 790616"/>
              <a:gd name="connsiteY3" fmla="*/ 0 h 2751056"/>
              <a:gd name="connsiteX0" fmla="*/ 0 w 968080"/>
              <a:gd name="connsiteY0" fmla="*/ 2750749 h 2751088"/>
              <a:gd name="connsiteX1" fmla="*/ 500720 w 968080"/>
              <a:gd name="connsiteY1" fmla="*/ 1551068 h 2751088"/>
              <a:gd name="connsiteX2" fmla="*/ 968080 w 968080"/>
              <a:gd name="connsiteY2" fmla="*/ 390086 h 2751088"/>
              <a:gd name="connsiteX3" fmla="*/ 790616 w 968080"/>
              <a:gd name="connsiteY3" fmla="*/ 0 h 2751088"/>
              <a:gd name="connsiteX0" fmla="*/ 0 w 1056812"/>
              <a:gd name="connsiteY0" fmla="*/ 2750749 h 2751106"/>
              <a:gd name="connsiteX1" fmla="*/ 500720 w 1056812"/>
              <a:gd name="connsiteY1" fmla="*/ 1551068 h 2751106"/>
              <a:gd name="connsiteX2" fmla="*/ 1056812 w 1056812"/>
              <a:gd name="connsiteY2" fmla="*/ 123185 h 2751106"/>
              <a:gd name="connsiteX3" fmla="*/ 790616 w 1056812"/>
              <a:gd name="connsiteY3" fmla="*/ 0 h 2751106"/>
              <a:gd name="connsiteX0" fmla="*/ 0 w 1056812"/>
              <a:gd name="connsiteY0" fmla="*/ 2750749 h 2751011"/>
              <a:gd name="connsiteX1" fmla="*/ 766918 w 1056812"/>
              <a:gd name="connsiteY1" fmla="*/ 1263638 h 2751011"/>
              <a:gd name="connsiteX2" fmla="*/ 1056812 w 1056812"/>
              <a:gd name="connsiteY2" fmla="*/ 123185 h 2751011"/>
              <a:gd name="connsiteX3" fmla="*/ 790616 w 1056812"/>
              <a:gd name="connsiteY3" fmla="*/ 0 h 2751011"/>
              <a:gd name="connsiteX0" fmla="*/ 0 w 724067"/>
              <a:gd name="connsiteY0" fmla="*/ 2709688 h 2709959"/>
              <a:gd name="connsiteX1" fmla="*/ 434173 w 724067"/>
              <a:gd name="connsiteY1" fmla="*/ 1263638 h 2709959"/>
              <a:gd name="connsiteX2" fmla="*/ 724067 w 724067"/>
              <a:gd name="connsiteY2" fmla="*/ 123185 h 2709959"/>
              <a:gd name="connsiteX3" fmla="*/ 457871 w 724067"/>
              <a:gd name="connsiteY3" fmla="*/ 0 h 2709959"/>
              <a:gd name="connsiteX0" fmla="*/ 0 w 724067"/>
              <a:gd name="connsiteY0" fmla="*/ 2812341 h 2812612"/>
              <a:gd name="connsiteX1" fmla="*/ 434173 w 724067"/>
              <a:gd name="connsiteY1" fmla="*/ 1366291 h 2812612"/>
              <a:gd name="connsiteX2" fmla="*/ 724067 w 724067"/>
              <a:gd name="connsiteY2" fmla="*/ 225838 h 2812612"/>
              <a:gd name="connsiteX3" fmla="*/ 346956 w 724067"/>
              <a:gd name="connsiteY3" fmla="*/ 0 h 2812612"/>
              <a:gd name="connsiteX0" fmla="*/ 0 w 1300826"/>
              <a:gd name="connsiteY0" fmla="*/ 3140834 h 3141049"/>
              <a:gd name="connsiteX1" fmla="*/ 1010932 w 1300826"/>
              <a:gd name="connsiteY1" fmla="*/ 1366291 h 3141049"/>
              <a:gd name="connsiteX2" fmla="*/ 1300826 w 1300826"/>
              <a:gd name="connsiteY2" fmla="*/ 225838 h 3141049"/>
              <a:gd name="connsiteX3" fmla="*/ 923715 w 1300826"/>
              <a:gd name="connsiteY3" fmla="*/ 0 h 3141049"/>
              <a:gd name="connsiteX0" fmla="*/ 0 w 1300826"/>
              <a:gd name="connsiteY0" fmla="*/ 3140834 h 3140834"/>
              <a:gd name="connsiteX1" fmla="*/ 1010932 w 1300826"/>
              <a:gd name="connsiteY1" fmla="*/ 1366291 h 3140834"/>
              <a:gd name="connsiteX2" fmla="*/ 1300826 w 1300826"/>
              <a:gd name="connsiteY2" fmla="*/ 225838 h 3140834"/>
              <a:gd name="connsiteX3" fmla="*/ 923715 w 1300826"/>
              <a:gd name="connsiteY3" fmla="*/ 0 h 3140834"/>
              <a:gd name="connsiteX0" fmla="*/ 0 w 1145544"/>
              <a:gd name="connsiteY0" fmla="*/ 2935525 h 2935525"/>
              <a:gd name="connsiteX1" fmla="*/ 855650 w 1145544"/>
              <a:gd name="connsiteY1" fmla="*/ 1366291 h 2935525"/>
              <a:gd name="connsiteX2" fmla="*/ 1145544 w 1145544"/>
              <a:gd name="connsiteY2" fmla="*/ 225838 h 2935525"/>
              <a:gd name="connsiteX3" fmla="*/ 768433 w 1145544"/>
              <a:gd name="connsiteY3" fmla="*/ 0 h 2935525"/>
              <a:gd name="connsiteX0" fmla="*/ 0 w 1147911"/>
              <a:gd name="connsiteY0" fmla="*/ 2935525 h 2935525"/>
              <a:gd name="connsiteX1" fmla="*/ 988747 w 1147911"/>
              <a:gd name="connsiteY1" fmla="*/ 1366291 h 2935525"/>
              <a:gd name="connsiteX2" fmla="*/ 1145544 w 1147911"/>
              <a:gd name="connsiteY2" fmla="*/ 225838 h 2935525"/>
              <a:gd name="connsiteX3" fmla="*/ 768433 w 1147911"/>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746251"/>
              <a:gd name="connsiteY0" fmla="*/ 2607033 h 2607033"/>
              <a:gd name="connsiteX1" fmla="*/ 522903 w 746251"/>
              <a:gd name="connsiteY1" fmla="*/ 1366291 h 2607033"/>
              <a:gd name="connsiteX2" fmla="*/ 746251 w 746251"/>
              <a:gd name="connsiteY2" fmla="*/ 328492 h 2607033"/>
              <a:gd name="connsiteX3" fmla="*/ 302589 w 746251"/>
              <a:gd name="connsiteY3" fmla="*/ 0 h 2607033"/>
              <a:gd name="connsiteX0" fmla="*/ 22785 w 769036"/>
              <a:gd name="connsiteY0" fmla="*/ 2607033 h 2652425"/>
              <a:gd name="connsiteX1" fmla="*/ 545688 w 769036"/>
              <a:gd name="connsiteY1" fmla="*/ 1366291 h 2652425"/>
              <a:gd name="connsiteX2" fmla="*/ 769036 w 769036"/>
              <a:gd name="connsiteY2" fmla="*/ 328492 h 2652425"/>
              <a:gd name="connsiteX3" fmla="*/ 325374 w 769036"/>
              <a:gd name="connsiteY3" fmla="*/ 0 h 2652425"/>
              <a:gd name="connsiteX0" fmla="*/ 0 w 746251"/>
              <a:gd name="connsiteY0" fmla="*/ 2607033 h 2607033"/>
              <a:gd name="connsiteX1" fmla="*/ 746251 w 746251"/>
              <a:gd name="connsiteY1" fmla="*/ 328492 h 2607033"/>
              <a:gd name="connsiteX2" fmla="*/ 302589 w 746251"/>
              <a:gd name="connsiteY2" fmla="*/ 0 h 2607033"/>
              <a:gd name="connsiteX0" fmla="*/ 0 w 701884"/>
              <a:gd name="connsiteY0" fmla="*/ 2607033 h 2607033"/>
              <a:gd name="connsiteX1" fmla="*/ 701884 w 701884"/>
              <a:gd name="connsiteY1" fmla="*/ 574862 h 2607033"/>
              <a:gd name="connsiteX2" fmla="*/ 302589 w 701884"/>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958276"/>
              <a:gd name="connsiteY0" fmla="*/ 1874591 h 1874591"/>
              <a:gd name="connsiteX1" fmla="*/ 952811 w 958276"/>
              <a:gd name="connsiteY1" fmla="*/ 574862 h 1874591"/>
              <a:gd name="connsiteX2" fmla="*/ 553516 w 958276"/>
              <a:gd name="connsiteY2" fmla="*/ 0 h 1874591"/>
              <a:gd name="connsiteX0" fmla="*/ 0 w 960852"/>
              <a:gd name="connsiteY0" fmla="*/ 1874591 h 1874591"/>
              <a:gd name="connsiteX1" fmla="*/ 952811 w 960852"/>
              <a:gd name="connsiteY1" fmla="*/ 574862 h 1874591"/>
              <a:gd name="connsiteX2" fmla="*/ 553516 w 960852"/>
              <a:gd name="connsiteY2" fmla="*/ 0 h 1874591"/>
              <a:gd name="connsiteX0" fmla="*/ 0 w 962879"/>
              <a:gd name="connsiteY0" fmla="*/ 1874591 h 1874591"/>
              <a:gd name="connsiteX1" fmla="*/ 952811 w 962879"/>
              <a:gd name="connsiteY1" fmla="*/ 574862 h 1874591"/>
              <a:gd name="connsiteX2" fmla="*/ 553516 w 962879"/>
              <a:gd name="connsiteY2" fmla="*/ 0 h 1874591"/>
              <a:gd name="connsiteX0" fmla="*/ 0 w 766799"/>
              <a:gd name="connsiteY0" fmla="*/ 2422322 h 2422322"/>
              <a:gd name="connsiteX1" fmla="*/ 750720 w 766799"/>
              <a:gd name="connsiteY1" fmla="*/ 574862 h 2422322"/>
              <a:gd name="connsiteX2" fmla="*/ 351425 w 766799"/>
              <a:gd name="connsiteY2" fmla="*/ 0 h 2422322"/>
              <a:gd name="connsiteX0" fmla="*/ 0 w 383551"/>
              <a:gd name="connsiteY0" fmla="*/ 2422322 h 2422322"/>
              <a:gd name="connsiteX1" fmla="*/ 144451 w 383551"/>
              <a:gd name="connsiteY1" fmla="*/ 1550092 h 2422322"/>
              <a:gd name="connsiteX2" fmla="*/ 351425 w 383551"/>
              <a:gd name="connsiteY2" fmla="*/ 0 h 2422322"/>
              <a:gd name="connsiteX0" fmla="*/ 976593 w 1311132"/>
              <a:gd name="connsiteY0" fmla="*/ 1166547 h 1166547"/>
              <a:gd name="connsiteX1" fmla="*/ 1121044 w 1311132"/>
              <a:gd name="connsiteY1" fmla="*/ 294317 h 1166547"/>
              <a:gd name="connsiteX2" fmla="*/ 0 w 1311132"/>
              <a:gd name="connsiteY2" fmla="*/ 0 h 1166547"/>
              <a:gd name="connsiteX0" fmla="*/ 976593 w 1311132"/>
              <a:gd name="connsiteY0" fmla="*/ 1166547 h 1166547"/>
              <a:gd name="connsiteX1" fmla="*/ 1121044 w 1311132"/>
              <a:gd name="connsiteY1" fmla="*/ 294317 h 1166547"/>
              <a:gd name="connsiteX2" fmla="*/ 0 w 1311132"/>
              <a:gd name="connsiteY2" fmla="*/ 0 h 1166547"/>
              <a:gd name="connsiteX0" fmla="*/ 976593 w 1150653"/>
              <a:gd name="connsiteY0" fmla="*/ 1166547 h 1166547"/>
              <a:gd name="connsiteX1" fmla="*/ 1121044 w 1150653"/>
              <a:gd name="connsiteY1" fmla="*/ 294317 h 1166547"/>
              <a:gd name="connsiteX2" fmla="*/ 0 w 1150653"/>
              <a:gd name="connsiteY2" fmla="*/ 0 h 1166547"/>
              <a:gd name="connsiteX0" fmla="*/ 976593 w 1141622"/>
              <a:gd name="connsiteY0" fmla="*/ 1166547 h 1166547"/>
              <a:gd name="connsiteX1" fmla="*/ 1121044 w 1141622"/>
              <a:gd name="connsiteY1" fmla="*/ 294317 h 1166547"/>
              <a:gd name="connsiteX2" fmla="*/ 0 w 1141622"/>
              <a:gd name="connsiteY2" fmla="*/ 0 h 1166547"/>
              <a:gd name="connsiteX0" fmla="*/ 976593 w 1006981"/>
              <a:gd name="connsiteY0" fmla="*/ 1166547 h 1166547"/>
              <a:gd name="connsiteX1" fmla="*/ 947825 w 1006981"/>
              <a:gd name="connsiteY1" fmla="*/ 267599 h 1166547"/>
              <a:gd name="connsiteX2" fmla="*/ 0 w 1006981"/>
              <a:gd name="connsiteY2" fmla="*/ 0 h 1166547"/>
              <a:gd name="connsiteX0" fmla="*/ 976593 w 1032487"/>
              <a:gd name="connsiteY0" fmla="*/ 1166547 h 1166547"/>
              <a:gd name="connsiteX1" fmla="*/ 991130 w 1032487"/>
              <a:gd name="connsiteY1" fmla="*/ 267599 h 1166547"/>
              <a:gd name="connsiteX2" fmla="*/ 0 w 1032487"/>
              <a:gd name="connsiteY2" fmla="*/ 0 h 1166547"/>
              <a:gd name="connsiteX0" fmla="*/ 976593 w 1077241"/>
              <a:gd name="connsiteY0" fmla="*/ 1166547 h 1166547"/>
              <a:gd name="connsiteX1" fmla="*/ 991130 w 1077241"/>
              <a:gd name="connsiteY1" fmla="*/ 267599 h 1166547"/>
              <a:gd name="connsiteX2" fmla="*/ 0 w 1077241"/>
              <a:gd name="connsiteY2" fmla="*/ 0 h 1166547"/>
              <a:gd name="connsiteX0" fmla="*/ 976593 w 1007351"/>
              <a:gd name="connsiteY0" fmla="*/ 1166547 h 1166547"/>
              <a:gd name="connsiteX1" fmla="*/ 991130 w 1007351"/>
              <a:gd name="connsiteY1" fmla="*/ 267599 h 1166547"/>
              <a:gd name="connsiteX2" fmla="*/ 0 w 1007351"/>
              <a:gd name="connsiteY2" fmla="*/ 0 h 1166547"/>
              <a:gd name="connsiteX0" fmla="*/ 976593 w 1026128"/>
              <a:gd name="connsiteY0" fmla="*/ 1166547 h 1166547"/>
              <a:gd name="connsiteX1" fmla="*/ 991130 w 1026128"/>
              <a:gd name="connsiteY1" fmla="*/ 267599 h 1166547"/>
              <a:gd name="connsiteX2" fmla="*/ 0 w 1026128"/>
              <a:gd name="connsiteY2" fmla="*/ 0 h 1166547"/>
            </a:gdLst>
            <a:ahLst/>
            <a:cxnLst>
              <a:cxn ang="0">
                <a:pos x="connsiteX0" y="connsiteY0"/>
              </a:cxn>
              <a:cxn ang="0">
                <a:pos x="connsiteX1" y="connsiteY1"/>
              </a:cxn>
              <a:cxn ang="0">
                <a:pos x="connsiteX2" y="connsiteY2"/>
              </a:cxn>
            </a:cxnLst>
            <a:rect l="l" t="t" r="r" b="b"/>
            <a:pathLst>
              <a:path w="1026128" h="1166547">
                <a:moveTo>
                  <a:pt x="976593" y="1166547"/>
                </a:moveTo>
                <a:cubicBezTo>
                  <a:pt x="1013047" y="616980"/>
                  <a:pt x="1059362" y="497494"/>
                  <a:pt x="991130" y="267599"/>
                </a:cubicBezTo>
                <a:cubicBezTo>
                  <a:pt x="931975" y="-26676"/>
                  <a:pt x="234496" y="56059"/>
                  <a:pt x="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752" name="Szövegdoboz 4"/>
          <p:cNvSpPr txBox="1">
            <a:spLocks noChangeArrowheads="1"/>
          </p:cNvSpPr>
          <p:nvPr/>
        </p:nvSpPr>
        <p:spPr bwMode="auto">
          <a:xfrm>
            <a:off x="61913" y="1268760"/>
            <a:ext cx="312737"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31753" name="Szövegdoboz 4"/>
          <p:cNvSpPr txBox="1">
            <a:spLocks noChangeArrowheads="1"/>
          </p:cNvSpPr>
          <p:nvPr/>
        </p:nvSpPr>
        <p:spPr bwMode="auto">
          <a:xfrm>
            <a:off x="4355976" y="3573016"/>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31754" name="Dia számának helye 10"/>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C662D-142A-481A-BC77-BB39EAC8C8A5}" type="slidenum">
              <a:rPr lang="en-US" smtClean="0"/>
              <a:pPr eaLnBrk="1" hangingPunct="1"/>
              <a:t>33</a:t>
            </a:fld>
            <a:endParaRPr lang="en-US"/>
          </a:p>
        </p:txBody>
      </p:sp>
      <p:pic>
        <p:nvPicPr>
          <p:cNvPr id="12" name="Kép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84461" y="3789040"/>
            <a:ext cx="4127498" cy="2321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zabadkézi sokszög 9"/>
          <p:cNvSpPr/>
          <p:nvPr/>
        </p:nvSpPr>
        <p:spPr>
          <a:xfrm>
            <a:off x="1837929" y="4997343"/>
            <a:ext cx="401483" cy="979710"/>
          </a:xfrm>
          <a:custGeom>
            <a:avLst/>
            <a:gdLst>
              <a:gd name="connsiteX0" fmla="*/ 0 w 812800"/>
              <a:gd name="connsiteY0" fmla="*/ 1026160 h 1065107"/>
              <a:gd name="connsiteX1" fmla="*/ 345440 w 812800"/>
              <a:gd name="connsiteY1" fmla="*/ 894080 h 1065107"/>
              <a:gd name="connsiteX2" fmla="*/ 812800 w 812800"/>
              <a:gd name="connsiteY2" fmla="*/ 0 h 1065107"/>
              <a:gd name="connsiteX3" fmla="*/ 812800 w 812800"/>
              <a:gd name="connsiteY3" fmla="*/ 0 h 1065107"/>
              <a:gd name="connsiteX0" fmla="*/ 0 w 635336"/>
              <a:gd name="connsiteY0" fmla="*/ 2073231 h 2073558"/>
              <a:gd name="connsiteX1" fmla="*/ 167976 w 635336"/>
              <a:gd name="connsiteY1" fmla="*/ 894080 h 2073558"/>
              <a:gd name="connsiteX2" fmla="*/ 635336 w 635336"/>
              <a:gd name="connsiteY2" fmla="*/ 0 h 2073558"/>
              <a:gd name="connsiteX3" fmla="*/ 635336 w 635336"/>
              <a:gd name="connsiteY3" fmla="*/ 0 h 2073558"/>
              <a:gd name="connsiteX0" fmla="*/ 0 w 635336"/>
              <a:gd name="connsiteY0" fmla="*/ 2073231 h 2073550"/>
              <a:gd name="connsiteX1" fmla="*/ 500720 w 635336"/>
              <a:gd name="connsiteY1" fmla="*/ 873550 h 2073550"/>
              <a:gd name="connsiteX2" fmla="*/ 635336 w 635336"/>
              <a:gd name="connsiteY2" fmla="*/ 0 h 2073550"/>
              <a:gd name="connsiteX3" fmla="*/ 635336 w 635336"/>
              <a:gd name="connsiteY3" fmla="*/ 0 h 2073550"/>
              <a:gd name="connsiteX0" fmla="*/ 0 w 812800"/>
              <a:gd name="connsiteY0" fmla="*/ 2155356 h 2155676"/>
              <a:gd name="connsiteX1" fmla="*/ 500720 w 812800"/>
              <a:gd name="connsiteY1" fmla="*/ 955675 h 2155676"/>
              <a:gd name="connsiteX2" fmla="*/ 635336 w 812800"/>
              <a:gd name="connsiteY2" fmla="*/ 82125 h 2155676"/>
              <a:gd name="connsiteX3" fmla="*/ 812800 w 812800"/>
              <a:gd name="connsiteY3" fmla="*/ 0 h 2155676"/>
              <a:gd name="connsiteX0" fmla="*/ 0 w 812800"/>
              <a:gd name="connsiteY0" fmla="*/ 2155356 h 2155662"/>
              <a:gd name="connsiteX1" fmla="*/ 500720 w 812800"/>
              <a:gd name="connsiteY1" fmla="*/ 955675 h 2155662"/>
              <a:gd name="connsiteX2" fmla="*/ 768433 w 812800"/>
              <a:gd name="connsiteY2" fmla="*/ 307963 h 2155662"/>
              <a:gd name="connsiteX3" fmla="*/ 812800 w 812800"/>
              <a:gd name="connsiteY3" fmla="*/ 0 h 2155662"/>
              <a:gd name="connsiteX0" fmla="*/ 0 w 901532"/>
              <a:gd name="connsiteY0" fmla="*/ 2463319 h 2463626"/>
              <a:gd name="connsiteX1" fmla="*/ 500720 w 901532"/>
              <a:gd name="connsiteY1" fmla="*/ 1263638 h 2463626"/>
              <a:gd name="connsiteX2" fmla="*/ 768433 w 901532"/>
              <a:gd name="connsiteY2" fmla="*/ 615926 h 2463626"/>
              <a:gd name="connsiteX3" fmla="*/ 901532 w 901532"/>
              <a:gd name="connsiteY3" fmla="*/ 0 h 2463626"/>
              <a:gd name="connsiteX0" fmla="*/ 0 w 790616"/>
              <a:gd name="connsiteY0" fmla="*/ 2750749 h 2751056"/>
              <a:gd name="connsiteX1" fmla="*/ 500720 w 790616"/>
              <a:gd name="connsiteY1" fmla="*/ 1551068 h 2751056"/>
              <a:gd name="connsiteX2" fmla="*/ 768433 w 790616"/>
              <a:gd name="connsiteY2" fmla="*/ 903356 h 2751056"/>
              <a:gd name="connsiteX3" fmla="*/ 790616 w 790616"/>
              <a:gd name="connsiteY3" fmla="*/ 0 h 2751056"/>
              <a:gd name="connsiteX0" fmla="*/ 0 w 968080"/>
              <a:gd name="connsiteY0" fmla="*/ 2750749 h 2751088"/>
              <a:gd name="connsiteX1" fmla="*/ 500720 w 968080"/>
              <a:gd name="connsiteY1" fmla="*/ 1551068 h 2751088"/>
              <a:gd name="connsiteX2" fmla="*/ 968080 w 968080"/>
              <a:gd name="connsiteY2" fmla="*/ 390086 h 2751088"/>
              <a:gd name="connsiteX3" fmla="*/ 790616 w 968080"/>
              <a:gd name="connsiteY3" fmla="*/ 0 h 2751088"/>
              <a:gd name="connsiteX0" fmla="*/ 0 w 1056812"/>
              <a:gd name="connsiteY0" fmla="*/ 2750749 h 2751106"/>
              <a:gd name="connsiteX1" fmla="*/ 500720 w 1056812"/>
              <a:gd name="connsiteY1" fmla="*/ 1551068 h 2751106"/>
              <a:gd name="connsiteX2" fmla="*/ 1056812 w 1056812"/>
              <a:gd name="connsiteY2" fmla="*/ 123185 h 2751106"/>
              <a:gd name="connsiteX3" fmla="*/ 790616 w 1056812"/>
              <a:gd name="connsiteY3" fmla="*/ 0 h 2751106"/>
              <a:gd name="connsiteX0" fmla="*/ 0 w 1056812"/>
              <a:gd name="connsiteY0" fmla="*/ 2750749 h 2751011"/>
              <a:gd name="connsiteX1" fmla="*/ 766918 w 1056812"/>
              <a:gd name="connsiteY1" fmla="*/ 1263638 h 2751011"/>
              <a:gd name="connsiteX2" fmla="*/ 1056812 w 1056812"/>
              <a:gd name="connsiteY2" fmla="*/ 123185 h 2751011"/>
              <a:gd name="connsiteX3" fmla="*/ 790616 w 1056812"/>
              <a:gd name="connsiteY3" fmla="*/ 0 h 2751011"/>
              <a:gd name="connsiteX0" fmla="*/ 0 w 724067"/>
              <a:gd name="connsiteY0" fmla="*/ 2709688 h 2709959"/>
              <a:gd name="connsiteX1" fmla="*/ 434173 w 724067"/>
              <a:gd name="connsiteY1" fmla="*/ 1263638 h 2709959"/>
              <a:gd name="connsiteX2" fmla="*/ 724067 w 724067"/>
              <a:gd name="connsiteY2" fmla="*/ 123185 h 2709959"/>
              <a:gd name="connsiteX3" fmla="*/ 457871 w 724067"/>
              <a:gd name="connsiteY3" fmla="*/ 0 h 2709959"/>
              <a:gd name="connsiteX0" fmla="*/ 0 w 724067"/>
              <a:gd name="connsiteY0" fmla="*/ 2812341 h 2812612"/>
              <a:gd name="connsiteX1" fmla="*/ 434173 w 724067"/>
              <a:gd name="connsiteY1" fmla="*/ 1366291 h 2812612"/>
              <a:gd name="connsiteX2" fmla="*/ 724067 w 724067"/>
              <a:gd name="connsiteY2" fmla="*/ 225838 h 2812612"/>
              <a:gd name="connsiteX3" fmla="*/ 346956 w 724067"/>
              <a:gd name="connsiteY3" fmla="*/ 0 h 2812612"/>
              <a:gd name="connsiteX0" fmla="*/ 0 w 1300826"/>
              <a:gd name="connsiteY0" fmla="*/ 3140834 h 3141049"/>
              <a:gd name="connsiteX1" fmla="*/ 1010932 w 1300826"/>
              <a:gd name="connsiteY1" fmla="*/ 1366291 h 3141049"/>
              <a:gd name="connsiteX2" fmla="*/ 1300826 w 1300826"/>
              <a:gd name="connsiteY2" fmla="*/ 225838 h 3141049"/>
              <a:gd name="connsiteX3" fmla="*/ 923715 w 1300826"/>
              <a:gd name="connsiteY3" fmla="*/ 0 h 3141049"/>
              <a:gd name="connsiteX0" fmla="*/ 0 w 1300826"/>
              <a:gd name="connsiteY0" fmla="*/ 3140834 h 3140834"/>
              <a:gd name="connsiteX1" fmla="*/ 1010932 w 1300826"/>
              <a:gd name="connsiteY1" fmla="*/ 1366291 h 3140834"/>
              <a:gd name="connsiteX2" fmla="*/ 1300826 w 1300826"/>
              <a:gd name="connsiteY2" fmla="*/ 225838 h 3140834"/>
              <a:gd name="connsiteX3" fmla="*/ 923715 w 1300826"/>
              <a:gd name="connsiteY3" fmla="*/ 0 h 3140834"/>
              <a:gd name="connsiteX0" fmla="*/ 0 w 1145544"/>
              <a:gd name="connsiteY0" fmla="*/ 2935525 h 2935525"/>
              <a:gd name="connsiteX1" fmla="*/ 855650 w 1145544"/>
              <a:gd name="connsiteY1" fmla="*/ 1366291 h 2935525"/>
              <a:gd name="connsiteX2" fmla="*/ 1145544 w 1145544"/>
              <a:gd name="connsiteY2" fmla="*/ 225838 h 2935525"/>
              <a:gd name="connsiteX3" fmla="*/ 768433 w 1145544"/>
              <a:gd name="connsiteY3" fmla="*/ 0 h 2935525"/>
              <a:gd name="connsiteX0" fmla="*/ 0 w 1147911"/>
              <a:gd name="connsiteY0" fmla="*/ 2935525 h 2935525"/>
              <a:gd name="connsiteX1" fmla="*/ 988747 w 1147911"/>
              <a:gd name="connsiteY1" fmla="*/ 1366291 h 2935525"/>
              <a:gd name="connsiteX2" fmla="*/ 1145544 w 1147911"/>
              <a:gd name="connsiteY2" fmla="*/ 225838 h 2935525"/>
              <a:gd name="connsiteX3" fmla="*/ 768433 w 1147911"/>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746251"/>
              <a:gd name="connsiteY0" fmla="*/ 2607033 h 2607033"/>
              <a:gd name="connsiteX1" fmla="*/ 522903 w 746251"/>
              <a:gd name="connsiteY1" fmla="*/ 1366291 h 2607033"/>
              <a:gd name="connsiteX2" fmla="*/ 746251 w 746251"/>
              <a:gd name="connsiteY2" fmla="*/ 328492 h 2607033"/>
              <a:gd name="connsiteX3" fmla="*/ 302589 w 746251"/>
              <a:gd name="connsiteY3" fmla="*/ 0 h 2607033"/>
              <a:gd name="connsiteX0" fmla="*/ 22785 w 769036"/>
              <a:gd name="connsiteY0" fmla="*/ 2607033 h 2652425"/>
              <a:gd name="connsiteX1" fmla="*/ 545688 w 769036"/>
              <a:gd name="connsiteY1" fmla="*/ 1366291 h 2652425"/>
              <a:gd name="connsiteX2" fmla="*/ 769036 w 769036"/>
              <a:gd name="connsiteY2" fmla="*/ 328492 h 2652425"/>
              <a:gd name="connsiteX3" fmla="*/ 325374 w 769036"/>
              <a:gd name="connsiteY3" fmla="*/ 0 h 2652425"/>
              <a:gd name="connsiteX0" fmla="*/ 0 w 746251"/>
              <a:gd name="connsiteY0" fmla="*/ 2607033 h 2607033"/>
              <a:gd name="connsiteX1" fmla="*/ 746251 w 746251"/>
              <a:gd name="connsiteY1" fmla="*/ 328492 h 2607033"/>
              <a:gd name="connsiteX2" fmla="*/ 302589 w 746251"/>
              <a:gd name="connsiteY2" fmla="*/ 0 h 2607033"/>
              <a:gd name="connsiteX0" fmla="*/ 0 w 701884"/>
              <a:gd name="connsiteY0" fmla="*/ 2607033 h 2607033"/>
              <a:gd name="connsiteX1" fmla="*/ 701884 w 701884"/>
              <a:gd name="connsiteY1" fmla="*/ 574862 h 2607033"/>
              <a:gd name="connsiteX2" fmla="*/ 302589 w 701884"/>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958276"/>
              <a:gd name="connsiteY0" fmla="*/ 1874591 h 1874591"/>
              <a:gd name="connsiteX1" fmla="*/ 952811 w 958276"/>
              <a:gd name="connsiteY1" fmla="*/ 574862 h 1874591"/>
              <a:gd name="connsiteX2" fmla="*/ 553516 w 958276"/>
              <a:gd name="connsiteY2" fmla="*/ 0 h 1874591"/>
              <a:gd name="connsiteX0" fmla="*/ 0 w 960852"/>
              <a:gd name="connsiteY0" fmla="*/ 1874591 h 1874591"/>
              <a:gd name="connsiteX1" fmla="*/ 952811 w 960852"/>
              <a:gd name="connsiteY1" fmla="*/ 574862 h 1874591"/>
              <a:gd name="connsiteX2" fmla="*/ 553516 w 960852"/>
              <a:gd name="connsiteY2" fmla="*/ 0 h 1874591"/>
              <a:gd name="connsiteX0" fmla="*/ 0 w 962879"/>
              <a:gd name="connsiteY0" fmla="*/ 1874591 h 1874591"/>
              <a:gd name="connsiteX1" fmla="*/ 952811 w 962879"/>
              <a:gd name="connsiteY1" fmla="*/ 574862 h 1874591"/>
              <a:gd name="connsiteX2" fmla="*/ 553516 w 962879"/>
              <a:gd name="connsiteY2" fmla="*/ 0 h 1874591"/>
              <a:gd name="connsiteX0" fmla="*/ 0 w 766799"/>
              <a:gd name="connsiteY0" fmla="*/ 2422322 h 2422322"/>
              <a:gd name="connsiteX1" fmla="*/ 750720 w 766799"/>
              <a:gd name="connsiteY1" fmla="*/ 574862 h 2422322"/>
              <a:gd name="connsiteX2" fmla="*/ 351425 w 766799"/>
              <a:gd name="connsiteY2" fmla="*/ 0 h 2422322"/>
              <a:gd name="connsiteX0" fmla="*/ 0 w 383551"/>
              <a:gd name="connsiteY0" fmla="*/ 2422322 h 2422322"/>
              <a:gd name="connsiteX1" fmla="*/ 144451 w 383551"/>
              <a:gd name="connsiteY1" fmla="*/ 1550092 h 2422322"/>
              <a:gd name="connsiteX2" fmla="*/ 351425 w 383551"/>
              <a:gd name="connsiteY2" fmla="*/ 0 h 2422322"/>
              <a:gd name="connsiteX0" fmla="*/ 976593 w 1311132"/>
              <a:gd name="connsiteY0" fmla="*/ 1166547 h 1166547"/>
              <a:gd name="connsiteX1" fmla="*/ 1121044 w 1311132"/>
              <a:gd name="connsiteY1" fmla="*/ 294317 h 1166547"/>
              <a:gd name="connsiteX2" fmla="*/ 0 w 1311132"/>
              <a:gd name="connsiteY2" fmla="*/ 0 h 1166547"/>
              <a:gd name="connsiteX0" fmla="*/ 976593 w 1311132"/>
              <a:gd name="connsiteY0" fmla="*/ 1166547 h 1166547"/>
              <a:gd name="connsiteX1" fmla="*/ 1121044 w 1311132"/>
              <a:gd name="connsiteY1" fmla="*/ 294317 h 1166547"/>
              <a:gd name="connsiteX2" fmla="*/ 0 w 1311132"/>
              <a:gd name="connsiteY2" fmla="*/ 0 h 1166547"/>
              <a:gd name="connsiteX0" fmla="*/ 976593 w 1150653"/>
              <a:gd name="connsiteY0" fmla="*/ 1166547 h 1166547"/>
              <a:gd name="connsiteX1" fmla="*/ 1121044 w 1150653"/>
              <a:gd name="connsiteY1" fmla="*/ 294317 h 1166547"/>
              <a:gd name="connsiteX2" fmla="*/ 0 w 1150653"/>
              <a:gd name="connsiteY2" fmla="*/ 0 h 1166547"/>
              <a:gd name="connsiteX0" fmla="*/ 976593 w 1141622"/>
              <a:gd name="connsiteY0" fmla="*/ 1166547 h 1166547"/>
              <a:gd name="connsiteX1" fmla="*/ 1121044 w 1141622"/>
              <a:gd name="connsiteY1" fmla="*/ 294317 h 1166547"/>
              <a:gd name="connsiteX2" fmla="*/ 0 w 1141622"/>
              <a:gd name="connsiteY2" fmla="*/ 0 h 1166547"/>
              <a:gd name="connsiteX0" fmla="*/ 976593 w 1006981"/>
              <a:gd name="connsiteY0" fmla="*/ 1166547 h 1166547"/>
              <a:gd name="connsiteX1" fmla="*/ 947825 w 1006981"/>
              <a:gd name="connsiteY1" fmla="*/ 267599 h 1166547"/>
              <a:gd name="connsiteX2" fmla="*/ 0 w 1006981"/>
              <a:gd name="connsiteY2" fmla="*/ 0 h 1166547"/>
              <a:gd name="connsiteX0" fmla="*/ 32981 w 353366"/>
              <a:gd name="connsiteY0" fmla="*/ 1407015 h 1407015"/>
              <a:gd name="connsiteX1" fmla="*/ 4213 w 353366"/>
              <a:gd name="connsiteY1" fmla="*/ 508067 h 1407015"/>
              <a:gd name="connsiteX2" fmla="*/ 297796 w 353366"/>
              <a:gd name="connsiteY2" fmla="*/ 0 h 1407015"/>
              <a:gd name="connsiteX0" fmla="*/ 115133 w 379948"/>
              <a:gd name="connsiteY0" fmla="*/ 1407015 h 1407015"/>
              <a:gd name="connsiteX1" fmla="*/ 86365 w 379948"/>
              <a:gd name="connsiteY1" fmla="*/ 508067 h 1407015"/>
              <a:gd name="connsiteX2" fmla="*/ 379948 w 379948"/>
              <a:gd name="connsiteY2" fmla="*/ 0 h 1407015"/>
              <a:gd name="connsiteX0" fmla="*/ 216178 w 379948"/>
              <a:gd name="connsiteY0" fmla="*/ 1473812 h 1473812"/>
              <a:gd name="connsiteX1" fmla="*/ 86365 w 379948"/>
              <a:gd name="connsiteY1" fmla="*/ 508067 h 1473812"/>
              <a:gd name="connsiteX2" fmla="*/ 379948 w 379948"/>
              <a:gd name="connsiteY2" fmla="*/ 0 h 1473812"/>
              <a:gd name="connsiteX0" fmla="*/ 216178 w 379948"/>
              <a:gd name="connsiteY0" fmla="*/ 1473812 h 1473812"/>
              <a:gd name="connsiteX1" fmla="*/ 86365 w 379948"/>
              <a:gd name="connsiteY1" fmla="*/ 508067 h 1473812"/>
              <a:gd name="connsiteX2" fmla="*/ 379948 w 379948"/>
              <a:gd name="connsiteY2" fmla="*/ 0 h 1473812"/>
              <a:gd name="connsiteX0" fmla="*/ 322711 w 486481"/>
              <a:gd name="connsiteY0" fmla="*/ 1473812 h 1473812"/>
              <a:gd name="connsiteX1" fmla="*/ 34113 w 486481"/>
              <a:gd name="connsiteY1" fmla="*/ 508067 h 1473812"/>
              <a:gd name="connsiteX2" fmla="*/ 486481 w 486481"/>
              <a:gd name="connsiteY2" fmla="*/ 0 h 1473812"/>
              <a:gd name="connsiteX0" fmla="*/ 496359 w 660129"/>
              <a:gd name="connsiteY0" fmla="*/ 1473812 h 1473812"/>
              <a:gd name="connsiteX1" fmla="*/ 8240 w 660129"/>
              <a:gd name="connsiteY1" fmla="*/ 591425 h 1473812"/>
              <a:gd name="connsiteX2" fmla="*/ 207761 w 660129"/>
              <a:gd name="connsiteY2" fmla="*/ 508067 h 1473812"/>
              <a:gd name="connsiteX3" fmla="*/ 660129 w 660129"/>
              <a:gd name="connsiteY3" fmla="*/ 0 h 1473812"/>
              <a:gd name="connsiteX0" fmla="*/ 322713 w 486483"/>
              <a:gd name="connsiteY0" fmla="*/ 1473812 h 1473812"/>
              <a:gd name="connsiteX1" fmla="*/ 34115 w 486483"/>
              <a:gd name="connsiteY1" fmla="*/ 508067 h 1473812"/>
              <a:gd name="connsiteX2" fmla="*/ 486483 w 486483"/>
              <a:gd name="connsiteY2" fmla="*/ 0 h 1473812"/>
              <a:gd name="connsiteX0" fmla="*/ 488799 w 652569"/>
              <a:gd name="connsiteY0" fmla="*/ 1473812 h 1473812"/>
              <a:gd name="connsiteX1" fmla="*/ 12546 w 652569"/>
              <a:gd name="connsiteY1" fmla="*/ 534785 h 1473812"/>
              <a:gd name="connsiteX2" fmla="*/ 652569 w 652569"/>
              <a:gd name="connsiteY2" fmla="*/ 0 h 1473812"/>
              <a:gd name="connsiteX0" fmla="*/ 488799 w 652569"/>
              <a:gd name="connsiteY0" fmla="*/ 1473812 h 1473812"/>
              <a:gd name="connsiteX1" fmla="*/ 12546 w 652569"/>
              <a:gd name="connsiteY1" fmla="*/ 534785 h 1473812"/>
              <a:gd name="connsiteX2" fmla="*/ 652569 w 652569"/>
              <a:gd name="connsiteY2" fmla="*/ 0 h 1473812"/>
            </a:gdLst>
            <a:ahLst/>
            <a:cxnLst>
              <a:cxn ang="0">
                <a:pos x="connsiteX0" y="connsiteY0"/>
              </a:cxn>
              <a:cxn ang="0">
                <a:pos x="connsiteX1" y="connsiteY1"/>
              </a:cxn>
              <a:cxn ang="0">
                <a:pos x="connsiteX2" y="connsiteY2"/>
              </a:cxn>
            </a:cxnLst>
            <a:rect l="l" t="t" r="r" b="b"/>
            <a:pathLst>
              <a:path w="652569" h="1473812">
                <a:moveTo>
                  <a:pt x="488799" y="1473812"/>
                </a:moveTo>
                <a:cubicBezTo>
                  <a:pt x="428674" y="1272615"/>
                  <a:pt x="57427" y="833857"/>
                  <a:pt x="12546" y="534785"/>
                </a:cubicBezTo>
                <a:cubicBezTo>
                  <a:pt x="-46609" y="240510"/>
                  <a:pt x="93139" y="29341"/>
                  <a:pt x="652569"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2" name="Rectangle 2"/>
          <p:cNvSpPr>
            <a:spLocks noGrp="1" noChangeArrowheads="1"/>
          </p:cNvSpPr>
          <p:nvPr>
            <p:ph type="title"/>
          </p:nvPr>
        </p:nvSpPr>
        <p:spPr>
          <a:xfrm>
            <a:off x="1143000" y="152400"/>
            <a:ext cx="6172200" cy="792163"/>
          </a:xfrm>
        </p:spPr>
        <p:txBody>
          <a:bodyPr/>
          <a:lstStyle/>
          <a:p>
            <a:pPr marL="342900" indent="-342900" algn="ctr" eaLnBrk="1" hangingPunct="1">
              <a:lnSpc>
                <a:spcPct val="90000"/>
              </a:lnSpc>
            </a:pPr>
            <a:r>
              <a:rPr lang="en-US" sz="3600" b="1" dirty="0"/>
              <a:t>SI2-9a: on the way to S1</a:t>
            </a:r>
          </a:p>
        </p:txBody>
      </p:sp>
      <p:sp>
        <p:nvSpPr>
          <p:cNvPr id="28675" name="Szövegdoboz 7"/>
          <p:cNvSpPr txBox="1">
            <a:spLocks noChangeArrowheads="1"/>
          </p:cNvSpPr>
          <p:nvPr/>
        </p:nvSpPr>
        <p:spPr bwMode="auto">
          <a:xfrm>
            <a:off x="432047" y="4463241"/>
            <a:ext cx="7812361" cy="2062103"/>
          </a:xfrm>
          <a:prstGeom prst="rect">
            <a:avLst/>
          </a:prstGeom>
          <a:noFill/>
          <a:ln w="9525">
            <a:noFill/>
            <a:miter lim="800000"/>
            <a:headEnd/>
            <a:tailEnd/>
          </a:ln>
        </p:spPr>
        <p:txBody>
          <a:bodyPr wrap="square">
            <a:spAutoFit/>
          </a:bodyPr>
          <a:lstStyle/>
          <a:p>
            <a:pPr>
              <a:defRPr/>
            </a:pPr>
            <a:r>
              <a:rPr lang="en-US" sz="1600" dirty="0"/>
              <a:t>Go back towards the S1 counting room</a:t>
            </a:r>
          </a:p>
          <a:p>
            <a:pPr>
              <a:defRPr/>
            </a:pPr>
            <a:endParaRPr lang="en-US" sz="1600" dirty="0"/>
          </a:p>
          <a:p>
            <a:pPr marL="342900" indent="-342900">
              <a:buFontTx/>
              <a:buAutoNum type="arabicPeriod"/>
              <a:defRPr/>
            </a:pPr>
            <a:r>
              <a:rPr lang="en-US" sz="1600" dirty="0"/>
              <a:t>Check the Fire detection panels. Call 165000 if you see any abnormalities. (call only during working hours)</a:t>
            </a:r>
          </a:p>
          <a:p>
            <a:pPr marL="342900" indent="-342900">
              <a:buFontTx/>
              <a:buAutoNum type="arabicPeriod"/>
              <a:defRPr/>
            </a:pPr>
            <a:r>
              <a:rPr lang="en-US" sz="1600" dirty="0"/>
              <a:t>Check the Red and First Aid cabinet here </a:t>
            </a:r>
            <a:r>
              <a:rPr lang="en-US" sz="1050" dirty="0"/>
              <a:t>(instructions at the end of itinerary)</a:t>
            </a:r>
          </a:p>
          <a:p>
            <a:pPr marL="342900" indent="-342900">
              <a:buFontTx/>
              <a:buAutoNum type="arabicPeriod"/>
              <a:defRPr/>
            </a:pPr>
            <a:r>
              <a:rPr lang="en-US" sz="1600" dirty="0"/>
              <a:t>Check the defibrillator on the wall. Instructions below</a:t>
            </a:r>
          </a:p>
          <a:p>
            <a:pPr marL="342900" indent="-342900">
              <a:buFontTx/>
              <a:buAutoNum type="arabicPeriod"/>
              <a:defRPr/>
            </a:pPr>
            <a:r>
              <a:rPr lang="en-US" sz="1600" dirty="0"/>
              <a:t>Test the Hand-Foot-Monitor by standing on it a putting both your hands on the corresponding spaces</a:t>
            </a:r>
          </a:p>
        </p:txBody>
      </p:sp>
      <p:pic>
        <p:nvPicPr>
          <p:cNvPr id="32774" name="Kép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1354286" y="1120406"/>
            <a:ext cx="5749627" cy="3234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Egyenes összekötő nyíllal 9"/>
          <p:cNvCxnSpPr>
            <a:stCxn id="32776" idx="1"/>
          </p:cNvCxnSpPr>
          <p:nvPr/>
        </p:nvCxnSpPr>
        <p:spPr>
          <a:xfrm flipH="1" flipV="1">
            <a:off x="3380781" y="2276400"/>
            <a:ext cx="438736" cy="36543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776" name="Szövegdoboz 14"/>
          <p:cNvSpPr txBox="1">
            <a:spLocks noChangeArrowheads="1"/>
          </p:cNvSpPr>
          <p:nvPr/>
        </p:nvSpPr>
        <p:spPr bwMode="auto">
          <a:xfrm>
            <a:off x="3819517" y="2226705"/>
            <a:ext cx="12858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FFFF00"/>
                </a:solidFill>
              </a:rPr>
              <a:t>Fire detection units</a:t>
            </a:r>
          </a:p>
        </p:txBody>
      </p:sp>
      <p:sp>
        <p:nvSpPr>
          <p:cNvPr id="32777" name="Dia számának helye 2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9A178B-6CA0-481A-83D8-C3FE94BE5D30}" type="slidenum">
              <a:rPr lang="en-US" smtClean="0"/>
              <a:pPr eaLnBrk="1" hangingPunct="1"/>
              <a:t>34</a:t>
            </a:fld>
            <a:endParaRPr lang="en-US"/>
          </a:p>
        </p:txBody>
      </p:sp>
      <p:sp>
        <p:nvSpPr>
          <p:cNvPr id="32779" name="Szövegdoboz 14"/>
          <p:cNvSpPr txBox="1">
            <a:spLocks noChangeArrowheads="1"/>
          </p:cNvSpPr>
          <p:nvPr/>
        </p:nvSpPr>
        <p:spPr bwMode="auto">
          <a:xfrm>
            <a:off x="3819517" y="3203452"/>
            <a:ext cx="15716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FF0000"/>
                </a:solidFill>
              </a:rPr>
              <a:t>Defibrillator and self-rescue masks cabinet</a:t>
            </a:r>
          </a:p>
        </p:txBody>
      </p:sp>
      <p:sp>
        <p:nvSpPr>
          <p:cNvPr id="22" name="Szövegdoboz 15"/>
          <p:cNvSpPr txBox="1">
            <a:spLocks noChangeArrowheads="1"/>
          </p:cNvSpPr>
          <p:nvPr/>
        </p:nvSpPr>
        <p:spPr bwMode="auto">
          <a:xfrm>
            <a:off x="2339752" y="3068911"/>
            <a:ext cx="752738" cy="646331"/>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de-DE" sz="1200" b="1" dirty="0">
                <a:solidFill>
                  <a:srgbClr val="FFFF00"/>
                </a:solidFill>
              </a:rPr>
              <a:t>Hand-Foot-Monitor</a:t>
            </a:r>
            <a:endParaRPr lang="en-US" sz="1200" b="1" dirty="0">
              <a:solidFill>
                <a:srgbClr val="FF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24392" y="1189346"/>
            <a:ext cx="4604073" cy="283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Defibrillator check:</a:t>
            </a:r>
          </a:p>
          <a:p>
            <a:pPr eaLnBrk="1" hangingPunct="1"/>
            <a:r>
              <a:rPr lang="en-US" sz="1600" i="1" dirty="0"/>
              <a:t>This cabinet is on the right wall, near to the entrance door of gas room.</a:t>
            </a:r>
            <a:endParaRPr lang="en-US" sz="1600" dirty="0"/>
          </a:p>
          <a:p>
            <a:pPr eaLnBrk="1" hangingPunct="1">
              <a:buFontTx/>
              <a:buChar char="-"/>
            </a:pPr>
            <a:r>
              <a:rPr lang="en-US" sz="1600" dirty="0"/>
              <a:t> Check the seal on the box (red seal) should be intact</a:t>
            </a:r>
            <a:endParaRPr lang="en-US" sz="1600" b="1" strike="sngStrike" dirty="0">
              <a:solidFill>
                <a:srgbClr val="FF0000"/>
              </a:solidFill>
            </a:endParaRPr>
          </a:p>
          <a:p>
            <a:pPr eaLnBrk="1" hangingPunct="1">
              <a:buFontTx/>
              <a:buChar char="-"/>
            </a:pPr>
            <a:r>
              <a:rPr lang="en-US" sz="1600" dirty="0"/>
              <a:t> Check that the green light is blinking</a:t>
            </a:r>
          </a:p>
          <a:p>
            <a:pPr eaLnBrk="1" hangingPunct="1"/>
            <a:r>
              <a:rPr lang="en-US" sz="1600" dirty="0">
                <a:solidFill>
                  <a:srgbClr val="FF0000"/>
                </a:solidFill>
              </a:rPr>
              <a:t>If you see that one of the seal is broken or missing or the green light is not blinking, take a note in your e-log and inform </a:t>
            </a:r>
            <a:r>
              <a:rPr lang="en-US" sz="1600" u="sng" dirty="0">
                <a:solidFill>
                  <a:srgbClr val="FF0000"/>
                </a:solidFill>
              </a:rPr>
              <a:t>Davide </a:t>
            </a:r>
            <a:r>
              <a:rPr lang="en-US" sz="1600" u="sng" dirty="0" err="1">
                <a:solidFill>
                  <a:srgbClr val="FF0000"/>
                </a:solidFill>
              </a:rPr>
              <a:t>Pagnani</a:t>
            </a:r>
            <a:r>
              <a:rPr lang="en-US" sz="1600" u="sng" dirty="0">
                <a:solidFill>
                  <a:srgbClr val="FF0000"/>
                </a:solidFill>
              </a:rPr>
              <a:t> (164813) </a:t>
            </a:r>
            <a:r>
              <a:rPr lang="en-US" sz="1600" dirty="0">
                <a:solidFill>
                  <a:srgbClr val="FF0000"/>
                </a:solidFill>
              </a:rPr>
              <a:t>or  Niels Dupont (165186) (Call only during working hours)</a:t>
            </a:r>
          </a:p>
        </p:txBody>
      </p:sp>
      <p:sp>
        <p:nvSpPr>
          <p:cNvPr id="32772" name="Rectangle 2"/>
          <p:cNvSpPr>
            <a:spLocks noGrp="1" noChangeArrowheads="1"/>
          </p:cNvSpPr>
          <p:nvPr>
            <p:ph type="title"/>
          </p:nvPr>
        </p:nvSpPr>
        <p:spPr>
          <a:xfrm>
            <a:off x="1143000" y="152400"/>
            <a:ext cx="6172200" cy="792163"/>
          </a:xfrm>
        </p:spPr>
        <p:txBody>
          <a:bodyPr/>
          <a:lstStyle/>
          <a:p>
            <a:pPr marL="342900" indent="-342900" algn="ctr" eaLnBrk="1" hangingPunct="1">
              <a:lnSpc>
                <a:spcPct val="90000"/>
              </a:lnSpc>
            </a:pPr>
            <a:r>
              <a:rPr lang="en-US" sz="3600" b="1" dirty="0"/>
              <a:t>SI2-9a: on the way to S1</a:t>
            </a:r>
          </a:p>
        </p:txBody>
      </p:sp>
      <p:sp>
        <p:nvSpPr>
          <p:cNvPr id="32777" name="Dia számának helye 2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9A178B-6CA0-481A-83D8-C3FE94BE5D30}" type="slidenum">
              <a:rPr lang="en-US" smtClean="0"/>
              <a:pPr eaLnBrk="1" hangingPunct="1"/>
              <a:t>35</a:t>
            </a:fld>
            <a:endParaRPr lang="en-US"/>
          </a:p>
        </p:txBody>
      </p:sp>
      <p:pic>
        <p:nvPicPr>
          <p:cNvPr id="32780" name="Kép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4607095" y="1340768"/>
            <a:ext cx="4351118" cy="2447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Ellipszis 15"/>
          <p:cNvSpPr/>
          <p:nvPr/>
        </p:nvSpPr>
        <p:spPr>
          <a:xfrm>
            <a:off x="7518053" y="1484017"/>
            <a:ext cx="285750" cy="2880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2" name="Szövegdoboz 14"/>
          <p:cNvSpPr txBox="1">
            <a:spLocks noChangeArrowheads="1"/>
          </p:cNvSpPr>
          <p:nvPr/>
        </p:nvSpPr>
        <p:spPr bwMode="auto">
          <a:xfrm>
            <a:off x="5645845" y="3203496"/>
            <a:ext cx="157162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FFFF00"/>
                </a:solidFill>
              </a:rPr>
              <a:t>Red and First Aid cabinets</a:t>
            </a:r>
          </a:p>
        </p:txBody>
      </p:sp>
      <p:sp>
        <p:nvSpPr>
          <p:cNvPr id="32783" name="Szövegdoboz 14"/>
          <p:cNvSpPr txBox="1">
            <a:spLocks noChangeArrowheads="1"/>
          </p:cNvSpPr>
          <p:nvPr/>
        </p:nvSpPr>
        <p:spPr bwMode="auto">
          <a:xfrm>
            <a:off x="6725965" y="2298007"/>
            <a:ext cx="14287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FFFF00"/>
                </a:solidFill>
              </a:rPr>
              <a:t>Defibrillator</a:t>
            </a:r>
          </a:p>
        </p:txBody>
      </p:sp>
      <p:sp>
        <p:nvSpPr>
          <p:cNvPr id="32784" name="Szövegdoboz 14"/>
          <p:cNvSpPr txBox="1">
            <a:spLocks noChangeArrowheads="1"/>
          </p:cNvSpPr>
          <p:nvPr/>
        </p:nvSpPr>
        <p:spPr bwMode="auto">
          <a:xfrm>
            <a:off x="4572000" y="3284216"/>
            <a:ext cx="64179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i="1">
                <a:solidFill>
                  <a:srgbClr val="FFFF00"/>
                </a:solidFill>
              </a:rPr>
              <a:t>door of gas room</a:t>
            </a:r>
          </a:p>
        </p:txBody>
      </p:sp>
      <p:sp>
        <p:nvSpPr>
          <p:cNvPr id="30" name="Ellipszis 29"/>
          <p:cNvSpPr/>
          <p:nvPr/>
        </p:nvSpPr>
        <p:spPr>
          <a:xfrm>
            <a:off x="5357813" y="2276104"/>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 Box 3">
            <a:extLst>
              <a:ext uri="{FF2B5EF4-FFF2-40B4-BE49-F238E27FC236}">
                <a16:creationId xmlns:a16="http://schemas.microsoft.com/office/drawing/2014/main" id="{5B287DE6-BEFF-704A-BD54-202DD51992E6}"/>
              </a:ext>
            </a:extLst>
          </p:cNvPr>
          <p:cNvSpPr txBox="1">
            <a:spLocks noChangeArrowheads="1"/>
          </p:cNvSpPr>
          <p:nvPr/>
        </p:nvSpPr>
        <p:spPr bwMode="auto">
          <a:xfrm>
            <a:off x="539552" y="4913292"/>
            <a:ext cx="476363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TETRA charger check</a:t>
            </a:r>
          </a:p>
          <a:p>
            <a:pPr marL="171450" indent="-171450" eaLnBrk="1" hangingPunct="1">
              <a:buFont typeface="Lucida Grande"/>
              <a:buChar char="-"/>
            </a:pPr>
            <a:r>
              <a:rPr lang="en-US" sz="1600" dirty="0"/>
              <a:t>Check that all LEDs of the battery charger are ON (green or orange are OK)</a:t>
            </a:r>
            <a:endParaRPr lang="en-US" sz="1600" dirty="0">
              <a:solidFill>
                <a:srgbClr val="7030A0"/>
              </a:solidFill>
            </a:endParaRPr>
          </a:p>
          <a:p>
            <a:pPr marL="171450" indent="-171450" eaLnBrk="1" hangingPunct="1">
              <a:buFont typeface="Lucida Grande"/>
              <a:buChar char="-"/>
            </a:pPr>
            <a:r>
              <a:rPr lang="en-US" sz="1600" dirty="0">
                <a:solidFill>
                  <a:srgbClr val="FF0000"/>
                </a:solidFill>
              </a:rPr>
              <a:t>If not, mention it in your e-log</a:t>
            </a:r>
          </a:p>
        </p:txBody>
      </p:sp>
      <p:pic>
        <p:nvPicPr>
          <p:cNvPr id="3" name="Picture 2">
            <a:extLst>
              <a:ext uri="{FF2B5EF4-FFF2-40B4-BE49-F238E27FC236}">
                <a16:creationId xmlns:a16="http://schemas.microsoft.com/office/drawing/2014/main" id="{305DA47B-9BB7-7E4F-9BDD-72EE5938C032}"/>
              </a:ext>
            </a:extLst>
          </p:cNvPr>
          <p:cNvPicPr>
            <a:picLocks noChangeAspect="1"/>
          </p:cNvPicPr>
          <p:nvPr/>
        </p:nvPicPr>
        <p:blipFill rotWithShape="1">
          <a:blip r:embed="rId5">
            <a:extLst>
              <a:ext uri="{28A0092B-C50C-407E-A947-70E740481C1C}">
                <a14:useLocalDpi xmlns:a14="http://schemas.microsoft.com/office/drawing/2010/main" val="0"/>
              </a:ext>
            </a:extLst>
          </a:blip>
          <a:srcRect l="9741" t="-3536" r="5224" b="1"/>
          <a:stretch/>
        </p:blipFill>
        <p:spPr>
          <a:xfrm rot="5400000">
            <a:off x="5358785" y="4059786"/>
            <a:ext cx="2734359" cy="2496944"/>
          </a:xfrm>
          <a:prstGeom prst="rect">
            <a:avLst/>
          </a:prstGeom>
        </p:spPr>
      </p:pic>
      <p:sp>
        <p:nvSpPr>
          <p:cNvPr id="21" name="Ellipszis 29">
            <a:extLst>
              <a:ext uri="{FF2B5EF4-FFF2-40B4-BE49-F238E27FC236}">
                <a16:creationId xmlns:a16="http://schemas.microsoft.com/office/drawing/2014/main" id="{9EBB350F-B78A-6A41-9D7B-BB6611C17EAA}"/>
              </a:ext>
            </a:extLst>
          </p:cNvPr>
          <p:cNvSpPr/>
          <p:nvPr/>
        </p:nvSpPr>
        <p:spPr>
          <a:xfrm>
            <a:off x="5836359" y="5445224"/>
            <a:ext cx="1381111" cy="7621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31623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kerekített téglalap 1"/>
          <p:cNvSpPr/>
          <p:nvPr/>
        </p:nvSpPr>
        <p:spPr>
          <a:xfrm>
            <a:off x="7524328" y="4077072"/>
            <a:ext cx="1511722" cy="245268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600" b="1" dirty="0">
                <a:solidFill>
                  <a:srgbClr val="FF0000"/>
                </a:solidFill>
              </a:rPr>
              <a:t>Don’t check this type of temperature sensor</a:t>
            </a:r>
          </a:p>
        </p:txBody>
      </p:sp>
      <p:pic>
        <p:nvPicPr>
          <p:cNvPr id="33795"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Cím 4"/>
          <p:cNvSpPr>
            <a:spLocks noGrp="1"/>
          </p:cNvSpPr>
          <p:nvPr>
            <p:ph type="title"/>
          </p:nvPr>
        </p:nvSpPr>
        <p:spPr>
          <a:xfrm>
            <a:off x="1143000" y="-27384"/>
            <a:ext cx="5876925" cy="1143000"/>
          </a:xfrm>
        </p:spPr>
        <p:txBody>
          <a:bodyPr/>
          <a:lstStyle/>
          <a:p>
            <a:pPr algn="ctr"/>
            <a:r>
              <a:rPr lang="en-US" sz="3600" b="1" dirty="0"/>
              <a:t>SI2-</a:t>
            </a:r>
            <a:r>
              <a:rPr lang="hu-HU" sz="3600" b="1" dirty="0"/>
              <a:t>9</a:t>
            </a:r>
            <a:r>
              <a:rPr lang="en-US" sz="3600" b="1" dirty="0"/>
              <a:t>b - S1 counting room</a:t>
            </a:r>
          </a:p>
        </p:txBody>
      </p:sp>
      <p:sp>
        <p:nvSpPr>
          <p:cNvPr id="33797"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F10261-203E-47A8-AF73-95B161F3173D}" type="slidenum">
              <a:rPr lang="en-US" smtClean="0"/>
              <a:pPr eaLnBrk="1" hangingPunct="1"/>
              <a:t>36</a:t>
            </a:fld>
            <a:endParaRPr lang="en-US"/>
          </a:p>
        </p:txBody>
      </p:sp>
      <p:pic>
        <p:nvPicPr>
          <p:cNvPr id="33798" name="Kép 5" descr="CIMG6683_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5" y="4143375"/>
            <a:ext cx="28575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Kép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3059832" y="4149080"/>
            <a:ext cx="4352484" cy="2448272"/>
          </a:xfrm>
          <a:prstGeom prst="rect">
            <a:avLst/>
          </a:prstGeom>
          <a:ln w="28575" cap="sq" cmpd="thickThin">
            <a:solidFill>
              <a:srgbClr val="FFFF00"/>
            </a:solidFill>
            <a:prstDash val="solid"/>
            <a:miter lim="800000"/>
          </a:ln>
          <a:effectLst>
            <a:innerShdw blurRad="76200">
              <a:srgbClr val="000000"/>
            </a:innerShdw>
          </a:effectLst>
        </p:spPr>
      </p:pic>
      <p:sp>
        <p:nvSpPr>
          <p:cNvPr id="33800" name="Szövegdoboz 4"/>
          <p:cNvSpPr txBox="1">
            <a:spLocks noChangeArrowheads="1"/>
          </p:cNvSpPr>
          <p:nvPr/>
        </p:nvSpPr>
        <p:spPr bwMode="auto">
          <a:xfrm>
            <a:off x="142875" y="4143375"/>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2060"/>
                </a:solidFill>
              </a:rPr>
              <a:t>3</a:t>
            </a:r>
            <a:endParaRPr lang="en-US" b="1">
              <a:solidFill>
                <a:srgbClr val="002060"/>
              </a:solidFill>
            </a:endParaRPr>
          </a:p>
        </p:txBody>
      </p:sp>
      <p:sp>
        <p:nvSpPr>
          <p:cNvPr id="33801" name="Szövegdoboz 4"/>
          <p:cNvSpPr txBox="1">
            <a:spLocks noChangeArrowheads="1"/>
          </p:cNvSpPr>
          <p:nvPr/>
        </p:nvSpPr>
        <p:spPr bwMode="auto">
          <a:xfrm>
            <a:off x="3059832" y="4149080"/>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4</a:t>
            </a:r>
            <a:endParaRPr lang="en-US" b="1" dirty="0">
              <a:solidFill>
                <a:srgbClr val="002060"/>
              </a:solidFill>
            </a:endParaRPr>
          </a:p>
        </p:txBody>
      </p:sp>
      <p:cxnSp>
        <p:nvCxnSpPr>
          <p:cNvPr id="11" name="Egyenes összekötő nyíllal 10"/>
          <p:cNvCxnSpPr/>
          <p:nvPr/>
        </p:nvCxnSpPr>
        <p:spPr>
          <a:xfrm rot="16200000" flipV="1">
            <a:off x="4752876" y="5624388"/>
            <a:ext cx="785812" cy="5715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V="1">
            <a:off x="5292080" y="5949280"/>
            <a:ext cx="417513" cy="68263"/>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rot="10800000" flipV="1">
            <a:off x="4499992" y="5013176"/>
            <a:ext cx="285750"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Szövegdoboz 14"/>
          <p:cNvSpPr txBox="1">
            <a:spLocks noChangeArrowheads="1"/>
          </p:cNvSpPr>
          <p:nvPr/>
        </p:nvSpPr>
        <p:spPr bwMode="auto">
          <a:xfrm>
            <a:off x="4505697" y="4407197"/>
            <a:ext cx="714375" cy="461963"/>
          </a:xfrm>
          <a:prstGeom prst="rect">
            <a:avLst/>
          </a:prstGeom>
          <a:solidFill>
            <a:schemeClr val="tx1">
              <a:lumMod val="50000"/>
              <a:lumOff val="50000"/>
              <a:alpha val="40000"/>
            </a:schemeClr>
          </a:solidFill>
          <a:ln w="9525">
            <a:noFill/>
            <a:miter lim="800000"/>
            <a:headEnd/>
            <a:tailEnd/>
          </a:ln>
        </p:spPr>
        <p:txBody>
          <a:bodyPr>
            <a:spAutoFit/>
          </a:bodyPr>
          <a:lstStyle/>
          <a:p>
            <a:pPr>
              <a:defRPr/>
            </a:pPr>
            <a:r>
              <a:rPr lang="hu-HU" sz="1200" b="1" dirty="0" err="1">
                <a:solidFill>
                  <a:srgbClr val="FFFF00"/>
                </a:solidFill>
              </a:rPr>
              <a:t>Temp</a:t>
            </a:r>
            <a:r>
              <a:rPr lang="hu-HU" sz="1200" b="1" dirty="0">
                <a:solidFill>
                  <a:srgbClr val="FFFF00"/>
                </a:solidFill>
              </a:rPr>
              <a:t> </a:t>
            </a:r>
            <a:r>
              <a:rPr lang="hu-HU" sz="1200" b="1" dirty="0" err="1">
                <a:solidFill>
                  <a:srgbClr val="FFFF00"/>
                </a:solidFill>
              </a:rPr>
              <a:t>sensor</a:t>
            </a:r>
            <a:endParaRPr lang="en-US" sz="1200" b="1" dirty="0">
              <a:solidFill>
                <a:srgbClr val="FFFF00"/>
              </a:solidFill>
            </a:endParaRPr>
          </a:p>
        </p:txBody>
      </p:sp>
      <p:cxnSp>
        <p:nvCxnSpPr>
          <p:cNvPr id="15" name="Egyenes összekötő nyíllal 14"/>
          <p:cNvCxnSpPr/>
          <p:nvPr/>
        </p:nvCxnSpPr>
        <p:spPr>
          <a:xfrm rot="10800000" flipV="1">
            <a:off x="1143000" y="4714875"/>
            <a:ext cx="642938"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Szövegdoboz 7"/>
          <p:cNvSpPr txBox="1">
            <a:spLocks noChangeArrowheads="1"/>
          </p:cNvSpPr>
          <p:nvPr/>
        </p:nvSpPr>
        <p:spPr bwMode="auto">
          <a:xfrm>
            <a:off x="4357688" y="1285875"/>
            <a:ext cx="4357687" cy="2385268"/>
          </a:xfrm>
          <a:prstGeom prst="rect">
            <a:avLst/>
          </a:prstGeom>
          <a:noFill/>
          <a:ln w="9525">
            <a:noFill/>
            <a:miter lim="800000"/>
            <a:headEnd/>
            <a:tailEnd/>
          </a:ln>
        </p:spPr>
        <p:txBody>
          <a:bodyPr>
            <a:spAutoFit/>
          </a:bodyPr>
          <a:lstStyle/>
          <a:p>
            <a:pPr marL="342900" indent="-342900">
              <a:buFont typeface="+mj-lt"/>
              <a:buAutoNum type="arabicPeriod" startAt="3"/>
              <a:defRPr/>
            </a:pPr>
            <a:r>
              <a:rPr lang="hu-HU" sz="1600" dirty="0"/>
              <a:t>C</a:t>
            </a:r>
            <a:r>
              <a:rPr lang="en-US" sz="1600" dirty="0"/>
              <a:t>heck the area below the false floor (look for water leaks)</a:t>
            </a:r>
            <a:endParaRPr lang="hu-HU" sz="1600" dirty="0"/>
          </a:p>
          <a:p>
            <a:pPr marL="342900" indent="-342900">
              <a:buFont typeface="+mj-lt"/>
              <a:buAutoNum type="arabicPeriod" startAt="3"/>
              <a:defRPr/>
            </a:pPr>
            <a:r>
              <a:rPr lang="en-US" sz="1600" dirty="0"/>
              <a:t>Check the S1 counting room:</a:t>
            </a:r>
            <a:br>
              <a:rPr lang="en-US" sz="1600" dirty="0"/>
            </a:br>
            <a:r>
              <a:rPr lang="en-US" sz="1600" dirty="0"/>
              <a:t>listen for strange noise, vibrations, look for water leak.</a:t>
            </a:r>
            <a:endParaRPr lang="hu-HU" sz="1600" dirty="0"/>
          </a:p>
          <a:p>
            <a:pPr marL="342900" indent="-342900">
              <a:defRPr/>
            </a:pPr>
            <a:r>
              <a:rPr lang="hu-HU" sz="1600" dirty="0"/>
              <a:t>	</a:t>
            </a:r>
          </a:p>
          <a:p>
            <a:pPr>
              <a:defRPr/>
            </a:pPr>
            <a:r>
              <a:rPr lang="en-US" sz="1600" dirty="0"/>
              <a:t>Check the temperature sensor on the wall:</a:t>
            </a:r>
            <a:r>
              <a:rPr lang="hu-HU" sz="1600" dirty="0"/>
              <a:t> </a:t>
            </a:r>
            <a:r>
              <a:rPr lang="en-US" sz="1600" dirty="0"/>
              <a:t>The usual temperature</a:t>
            </a:r>
            <a:r>
              <a:rPr lang="en-GB" sz="1600" dirty="0"/>
              <a:t> = 18-25°C</a:t>
            </a:r>
            <a:br>
              <a:rPr lang="en-GB" sz="3200" dirty="0"/>
            </a:br>
            <a:r>
              <a:rPr lang="en-GB" sz="1100" dirty="0">
                <a:solidFill>
                  <a:srgbClr val="FF0000"/>
                </a:solidFill>
              </a:rPr>
              <a:t>If the </a:t>
            </a:r>
            <a:r>
              <a:rPr lang="en-US" sz="1100" dirty="0">
                <a:solidFill>
                  <a:srgbClr val="FF0000"/>
                </a:solidFill>
              </a:rPr>
              <a:t>difference between temperature and </a:t>
            </a:r>
            <a:r>
              <a:rPr lang="en-US" sz="1100" dirty="0" err="1">
                <a:solidFill>
                  <a:srgbClr val="FF0000"/>
                </a:solidFill>
              </a:rPr>
              <a:t>dewpoint</a:t>
            </a:r>
            <a:r>
              <a:rPr lang="en-US" sz="1100" dirty="0">
                <a:solidFill>
                  <a:srgbClr val="FF0000"/>
                </a:solidFill>
              </a:rPr>
              <a:t> less than 5, call 165000 </a:t>
            </a:r>
            <a:r>
              <a:rPr lang="en-GB" sz="1100" i="1" dirty="0">
                <a:solidFill>
                  <a:srgbClr val="FF0000"/>
                </a:solidFill>
              </a:rPr>
              <a:t>(more details</a:t>
            </a:r>
            <a:r>
              <a:rPr lang="hu-HU" sz="1100" dirty="0">
                <a:solidFill>
                  <a:srgbClr val="FF0000"/>
                </a:solidFill>
              </a:rPr>
              <a:t> </a:t>
            </a:r>
            <a:r>
              <a:rPr lang="en-US" sz="1100" i="1" dirty="0">
                <a:solidFill>
                  <a:srgbClr val="FF0000"/>
                </a:solidFill>
              </a:rPr>
              <a:t>at the end of itinerary</a:t>
            </a:r>
            <a:r>
              <a:rPr lang="en-GB" sz="1100" i="1" dirty="0">
                <a:solidFill>
                  <a:srgbClr val="FF0000"/>
                </a:solidFill>
              </a:rPr>
              <a:t>)</a:t>
            </a:r>
            <a:endParaRPr lang="hu-HU" sz="1100" dirty="0">
              <a:solidFill>
                <a:srgbClr val="FF0000"/>
              </a:solidFill>
            </a:endParaRPr>
          </a:p>
        </p:txBody>
      </p:sp>
      <p:pic>
        <p:nvPicPr>
          <p:cNvPr id="33808" name="Kép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214313" y="1488281"/>
            <a:ext cx="3683000" cy="20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Egyenes összekötő nyíllal 18"/>
          <p:cNvCxnSpPr/>
          <p:nvPr/>
        </p:nvCxnSpPr>
        <p:spPr>
          <a:xfrm flipV="1">
            <a:off x="1331640" y="2564904"/>
            <a:ext cx="290313" cy="50405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rot="5400000" flipH="1" flipV="1">
            <a:off x="1586806" y="2309738"/>
            <a:ext cx="785812"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Szövegdoboz 14"/>
          <p:cNvSpPr txBox="1">
            <a:spLocks noChangeArrowheads="1"/>
          </p:cNvSpPr>
          <p:nvPr/>
        </p:nvSpPr>
        <p:spPr bwMode="auto">
          <a:xfrm>
            <a:off x="1331640" y="2895029"/>
            <a:ext cx="1071562" cy="461963"/>
          </a:xfrm>
          <a:prstGeom prst="rect">
            <a:avLst/>
          </a:prstGeom>
          <a:solidFill>
            <a:schemeClr val="tx1">
              <a:lumMod val="50000"/>
              <a:lumOff val="50000"/>
              <a:alpha val="40000"/>
            </a:schemeClr>
          </a:solidFill>
          <a:ln w="9525">
            <a:noFill/>
            <a:miter lim="800000"/>
            <a:headEnd/>
            <a:tailEnd/>
          </a:ln>
        </p:spPr>
        <p:txBody>
          <a:bodyPr>
            <a:spAutoFit/>
          </a:bodyPr>
          <a:lstStyle/>
          <a:p>
            <a:pPr>
              <a:defRPr/>
            </a:pPr>
            <a:r>
              <a:rPr lang="hu-HU" sz="1200" b="1" dirty="0" err="1">
                <a:solidFill>
                  <a:srgbClr val="FFFF00"/>
                </a:solidFill>
              </a:rPr>
              <a:t>to</a:t>
            </a:r>
            <a:r>
              <a:rPr lang="hu-HU" sz="1200" b="1" dirty="0">
                <a:solidFill>
                  <a:srgbClr val="FFFF00"/>
                </a:solidFill>
              </a:rPr>
              <a:t> S1 </a:t>
            </a:r>
            <a:r>
              <a:rPr lang="hu-HU" sz="1200" b="1" dirty="0" err="1">
                <a:solidFill>
                  <a:srgbClr val="FFFF00"/>
                </a:solidFill>
              </a:rPr>
              <a:t>false</a:t>
            </a:r>
            <a:r>
              <a:rPr lang="hu-HU" sz="1200" b="1" dirty="0">
                <a:solidFill>
                  <a:srgbClr val="FFFF00"/>
                </a:solidFill>
              </a:rPr>
              <a:t> </a:t>
            </a:r>
            <a:r>
              <a:rPr lang="hu-HU" sz="1200" b="1" dirty="0" err="1">
                <a:solidFill>
                  <a:srgbClr val="FFFF00"/>
                </a:solidFill>
              </a:rPr>
              <a:t>floor</a:t>
            </a:r>
            <a:r>
              <a:rPr lang="hu-HU" sz="1200" b="1" dirty="0">
                <a:solidFill>
                  <a:srgbClr val="FFFF00"/>
                </a:solidFill>
              </a:rPr>
              <a:t> </a:t>
            </a:r>
            <a:r>
              <a:rPr lang="hu-HU" sz="1200" b="1" dirty="0" err="1">
                <a:solidFill>
                  <a:srgbClr val="FFFF00"/>
                </a:solidFill>
              </a:rPr>
              <a:t>area</a:t>
            </a:r>
            <a:endParaRPr lang="en-US" sz="1200" b="1" dirty="0">
              <a:solidFill>
                <a:srgbClr val="FFFF00"/>
              </a:solidFill>
            </a:endParaRPr>
          </a:p>
        </p:txBody>
      </p:sp>
      <p:sp>
        <p:nvSpPr>
          <p:cNvPr id="24" name="Szövegdoboz 14"/>
          <p:cNvSpPr txBox="1">
            <a:spLocks noChangeArrowheads="1"/>
          </p:cNvSpPr>
          <p:nvPr/>
        </p:nvSpPr>
        <p:spPr bwMode="auto">
          <a:xfrm>
            <a:off x="1857375" y="2648719"/>
            <a:ext cx="571500" cy="276225"/>
          </a:xfrm>
          <a:prstGeom prst="rect">
            <a:avLst/>
          </a:prstGeom>
          <a:solidFill>
            <a:schemeClr val="tx1">
              <a:lumMod val="50000"/>
              <a:lumOff val="50000"/>
              <a:alpha val="40000"/>
            </a:schemeClr>
          </a:solidFill>
          <a:ln w="9525">
            <a:noFill/>
            <a:miter lim="800000"/>
            <a:headEnd/>
            <a:tailEnd/>
          </a:ln>
        </p:spPr>
        <p:txBody>
          <a:bodyPr>
            <a:spAutoFit/>
          </a:bodyPr>
          <a:lstStyle/>
          <a:p>
            <a:pPr>
              <a:defRPr/>
            </a:pPr>
            <a:r>
              <a:rPr lang="hu-HU" sz="1200" b="1" dirty="0" err="1">
                <a:solidFill>
                  <a:srgbClr val="FFFF00"/>
                </a:solidFill>
              </a:rPr>
              <a:t>to</a:t>
            </a:r>
            <a:r>
              <a:rPr lang="hu-HU" sz="1200" b="1" dirty="0">
                <a:solidFill>
                  <a:srgbClr val="FFFF00"/>
                </a:solidFill>
              </a:rPr>
              <a:t> S1</a:t>
            </a:r>
            <a:endParaRPr lang="en-US" sz="1200" b="1" dirty="0">
              <a:solidFill>
                <a:srgbClr val="FFFF00"/>
              </a:solidFill>
            </a:endParaRPr>
          </a:p>
        </p:txBody>
      </p:sp>
      <p:pic>
        <p:nvPicPr>
          <p:cNvPr id="33813" name="Kép 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39646" y="5250234"/>
            <a:ext cx="1081087" cy="118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4" name="Picture 4" descr="DSC0097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1391" y="4149080"/>
            <a:ext cx="1050925" cy="78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Kép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5200" y="130175"/>
            <a:ext cx="1511300"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2"/>
          <p:cNvSpPr>
            <a:spLocks noGrp="1" noChangeArrowheads="1"/>
          </p:cNvSpPr>
          <p:nvPr>
            <p:ph type="title"/>
          </p:nvPr>
        </p:nvSpPr>
        <p:spPr>
          <a:xfrm>
            <a:off x="1143000" y="152400"/>
            <a:ext cx="6093296" cy="792163"/>
          </a:xfrm>
        </p:spPr>
        <p:txBody>
          <a:bodyPr/>
          <a:lstStyle/>
          <a:p>
            <a:pPr algn="ctr" eaLnBrk="1" hangingPunct="1">
              <a:lnSpc>
                <a:spcPct val="90000"/>
              </a:lnSpc>
            </a:pPr>
            <a:r>
              <a:rPr lang="en-US" sz="3600" b="1" dirty="0"/>
              <a:t>SI2-10: Check the platform and check the toilet</a:t>
            </a:r>
            <a:r>
              <a:rPr lang="hu-HU" sz="3600" b="1" dirty="0"/>
              <a:t>s</a:t>
            </a:r>
            <a:endParaRPr lang="en-US" sz="3600" b="1" dirty="0"/>
          </a:p>
        </p:txBody>
      </p:sp>
      <p:sp>
        <p:nvSpPr>
          <p:cNvPr id="34820" name="Szövegdoboz 7"/>
          <p:cNvSpPr txBox="1">
            <a:spLocks noChangeArrowheads="1"/>
          </p:cNvSpPr>
          <p:nvPr/>
        </p:nvSpPr>
        <p:spPr bwMode="auto">
          <a:xfrm>
            <a:off x="3995936" y="1076251"/>
            <a:ext cx="5148064" cy="3000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522288"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lnSpc>
                <a:spcPct val="90000"/>
              </a:lnSpc>
              <a:buFont typeface="+mj-lt"/>
              <a:buAutoNum type="arabicPeriod"/>
            </a:pPr>
            <a:r>
              <a:rPr lang="en-US" sz="1400" dirty="0"/>
              <a:t>Turn to right, go towards to the toilet</a:t>
            </a:r>
            <a:r>
              <a:rPr lang="hu-HU" sz="1400" dirty="0"/>
              <a:t>s</a:t>
            </a:r>
            <a:r>
              <a:rPr lang="en-US" sz="1400" dirty="0"/>
              <a:t> (near to the staircase) </a:t>
            </a:r>
          </a:p>
          <a:p>
            <a:pPr lvl="1" eaLnBrk="1" hangingPunct="1">
              <a:lnSpc>
                <a:spcPct val="90000"/>
              </a:lnSpc>
              <a:buFont typeface="+mj-lt"/>
              <a:buAutoNum type="arabicPeriod"/>
            </a:pPr>
            <a:r>
              <a:rPr lang="en-US" sz="1400" dirty="0"/>
              <a:t>Check the platform on the left</a:t>
            </a:r>
          </a:p>
          <a:p>
            <a:pPr marL="717550" lvl="2" indent="-176213" eaLnBrk="1" hangingPunct="1">
              <a:lnSpc>
                <a:spcPct val="90000"/>
              </a:lnSpc>
              <a:buFont typeface="Lucida Grande"/>
              <a:buChar char="-"/>
            </a:pPr>
            <a:r>
              <a:rPr lang="en-US" sz="1400" dirty="0"/>
              <a:t>Check that nothing is stored on this platform</a:t>
            </a:r>
          </a:p>
          <a:p>
            <a:pPr marL="717550" lvl="2" indent="-176213" eaLnBrk="1" hangingPunct="1">
              <a:lnSpc>
                <a:spcPct val="90000"/>
              </a:lnSpc>
              <a:buFont typeface="Lucida Grande"/>
              <a:buChar char="-"/>
            </a:pPr>
            <a:r>
              <a:rPr lang="en-US" sz="1400" dirty="0"/>
              <a:t>Check that nobody is on the platform</a:t>
            </a:r>
          </a:p>
          <a:p>
            <a:pPr marL="717550" lvl="2" indent="-176213" eaLnBrk="1" hangingPunct="1">
              <a:lnSpc>
                <a:spcPct val="90000"/>
              </a:lnSpc>
              <a:buFont typeface="Lucida Grande"/>
              <a:buChar char="-"/>
            </a:pPr>
            <a:r>
              <a:rPr lang="en-US" sz="1400" dirty="0"/>
              <a:t>Check that the door to the platform is closed and locked with a padlock</a:t>
            </a:r>
            <a:endParaRPr lang="en-US" sz="1400" dirty="0">
              <a:solidFill>
                <a:srgbClr val="FF0000"/>
              </a:solidFill>
            </a:endParaRPr>
          </a:p>
          <a:p>
            <a:pPr marL="541337" lvl="2" indent="0" eaLnBrk="1" hangingPunct="1">
              <a:lnSpc>
                <a:spcPct val="90000"/>
              </a:lnSpc>
            </a:pPr>
            <a:r>
              <a:rPr lang="en-US" sz="1400" dirty="0">
                <a:solidFill>
                  <a:srgbClr val="FF0000"/>
                </a:solidFill>
              </a:rPr>
              <a:t>In case of abnormalities, report it in your e-log</a:t>
            </a:r>
          </a:p>
          <a:p>
            <a:pPr marL="541337" lvl="2" indent="0" eaLnBrk="1" hangingPunct="1">
              <a:lnSpc>
                <a:spcPct val="90000"/>
              </a:lnSpc>
            </a:pPr>
            <a:r>
              <a:rPr lang="en-US" sz="1400" dirty="0"/>
              <a:t>Note: during Technical Stops the platform can be opened</a:t>
            </a:r>
          </a:p>
          <a:p>
            <a:pPr lvl="1" eaLnBrk="1" hangingPunct="1">
              <a:lnSpc>
                <a:spcPct val="90000"/>
              </a:lnSpc>
              <a:buFont typeface="+mj-lt"/>
              <a:buAutoNum type="arabicPeriod"/>
            </a:pPr>
            <a:r>
              <a:rPr lang="en-US" sz="1400" dirty="0"/>
              <a:t>Continue your way and check the toilettes. Open each door and take a look inside. Look for people.</a:t>
            </a:r>
            <a:br>
              <a:rPr lang="en-US" sz="1400" dirty="0"/>
            </a:br>
            <a:r>
              <a:rPr lang="en-US" sz="1400" dirty="0"/>
              <a:t>Test the water flow. Check the soap and paper towels supplies.</a:t>
            </a:r>
          </a:p>
          <a:p>
            <a:pPr lvl="1" eaLnBrk="1" hangingPunct="1">
              <a:lnSpc>
                <a:spcPct val="90000"/>
              </a:lnSpc>
              <a:buFont typeface="+mj-lt"/>
              <a:buAutoNum type="arabicPeriod"/>
            </a:pPr>
            <a:r>
              <a:rPr lang="en-US" sz="1400" dirty="0"/>
              <a:t>Then go to the pressurized zone and go to level -3</a:t>
            </a:r>
          </a:p>
        </p:txBody>
      </p:sp>
      <p:pic>
        <p:nvPicPr>
          <p:cNvPr id="26628" name="Kép 4" descr="CIMG6681_s.jpg"/>
          <p:cNvPicPr>
            <a:picLocks noChangeAspect="1"/>
          </p:cNvPicPr>
          <p:nvPr/>
        </p:nvPicPr>
        <p:blipFill>
          <a:blip r:embed="rId4"/>
          <a:stretch>
            <a:fillRect/>
          </a:stretch>
        </p:blipFill>
        <p:spPr bwMode="auto">
          <a:xfrm>
            <a:off x="4965136" y="4203908"/>
            <a:ext cx="3383281" cy="2537460"/>
          </a:xfrm>
          <a:prstGeom prst="rect">
            <a:avLst/>
          </a:prstGeom>
          <a:ln w="28575" cap="sq" cmpd="thickThin">
            <a:solidFill>
              <a:srgbClr val="FFFF00"/>
            </a:solidFill>
            <a:prstDash val="solid"/>
            <a:miter lim="800000"/>
          </a:ln>
          <a:effectLst>
            <a:innerShdw blurRad="76200">
              <a:srgbClr val="000000"/>
            </a:innerShdw>
          </a:effectLst>
        </p:spPr>
      </p:pic>
      <p:pic>
        <p:nvPicPr>
          <p:cNvPr id="34822" name="Kép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107504" y="1196753"/>
            <a:ext cx="4009405" cy="2255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3" name="Szövegdoboz 4"/>
          <p:cNvSpPr txBox="1">
            <a:spLocks noChangeArrowheads="1"/>
          </p:cNvSpPr>
          <p:nvPr/>
        </p:nvSpPr>
        <p:spPr bwMode="auto">
          <a:xfrm>
            <a:off x="84460" y="1196752"/>
            <a:ext cx="312737"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34824" name="Szövegdoboz 4"/>
          <p:cNvSpPr txBox="1">
            <a:spLocks noChangeArrowheads="1"/>
          </p:cNvSpPr>
          <p:nvPr/>
        </p:nvSpPr>
        <p:spPr bwMode="auto">
          <a:xfrm>
            <a:off x="4966275" y="4168758"/>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34825" name="Dia számának helye 10"/>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DC9160-4B14-43FA-B8BB-55A0C59E2A5D}" type="slidenum">
              <a:rPr lang="en-US" smtClean="0"/>
              <a:pPr eaLnBrk="1" hangingPunct="1"/>
              <a:t>37</a:t>
            </a:fld>
            <a:endParaRPr lang="en-US"/>
          </a:p>
        </p:txBody>
      </p:sp>
      <p:sp>
        <p:nvSpPr>
          <p:cNvPr id="14" name="Szabadkézi sokszög 13"/>
          <p:cNvSpPr/>
          <p:nvPr/>
        </p:nvSpPr>
        <p:spPr>
          <a:xfrm>
            <a:off x="1475657" y="2996952"/>
            <a:ext cx="1296144" cy="366712"/>
          </a:xfrm>
          <a:custGeom>
            <a:avLst/>
            <a:gdLst>
              <a:gd name="connsiteX0" fmla="*/ 90377 w 1589567"/>
              <a:gd name="connsiteY0" fmla="*/ 425302 h 425302"/>
              <a:gd name="connsiteX1" fmla="*/ 249865 w 1589567"/>
              <a:gd name="connsiteY1" fmla="*/ 191386 h 425302"/>
              <a:gd name="connsiteX2" fmla="*/ 1589567 w 1589567"/>
              <a:gd name="connsiteY2" fmla="*/ 0 h 425302"/>
            </a:gdLst>
            <a:ahLst/>
            <a:cxnLst>
              <a:cxn ang="0">
                <a:pos x="connsiteX0" y="connsiteY0"/>
              </a:cxn>
              <a:cxn ang="0">
                <a:pos x="connsiteX1" y="connsiteY1"/>
              </a:cxn>
              <a:cxn ang="0">
                <a:pos x="connsiteX2" y="connsiteY2"/>
              </a:cxn>
            </a:cxnLst>
            <a:rect l="l" t="t" r="r" b="b"/>
            <a:pathLst>
              <a:path w="1589567" h="425302">
                <a:moveTo>
                  <a:pt x="90377" y="425302"/>
                </a:moveTo>
                <a:cubicBezTo>
                  <a:pt x="45188" y="343786"/>
                  <a:pt x="0" y="262270"/>
                  <a:pt x="249865" y="191386"/>
                </a:cubicBezTo>
                <a:cubicBezTo>
                  <a:pt x="499730" y="120502"/>
                  <a:pt x="1044648" y="60251"/>
                  <a:pt x="1589567"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7" name="Egyenes összekötő nyíllal 16"/>
          <p:cNvCxnSpPr/>
          <p:nvPr/>
        </p:nvCxnSpPr>
        <p:spPr>
          <a:xfrm flipH="1" flipV="1">
            <a:off x="323528" y="2780928"/>
            <a:ext cx="144016" cy="50405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Kép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107505" y="4077073"/>
            <a:ext cx="4352481" cy="2448271"/>
          </a:xfrm>
          <a:prstGeom prst="rect">
            <a:avLst/>
          </a:prstGeom>
          <a:ln w="28575" cap="sq" cmpd="thickThin">
            <a:solidFill>
              <a:srgbClr val="FFFF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
        <p:nvSpPr>
          <p:cNvPr id="15" name="Szövegdoboz 14"/>
          <p:cNvSpPr txBox="1">
            <a:spLocks noChangeArrowheads="1"/>
          </p:cNvSpPr>
          <p:nvPr/>
        </p:nvSpPr>
        <p:spPr bwMode="auto">
          <a:xfrm>
            <a:off x="2123728" y="1844824"/>
            <a:ext cx="936104"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200" b="1" dirty="0">
                <a:solidFill>
                  <a:srgbClr val="FFFF00"/>
                </a:solidFill>
              </a:rPr>
              <a:t>Platform</a:t>
            </a:r>
            <a:endParaRPr lang="en-US" sz="1200" b="1" dirty="0">
              <a:solidFill>
                <a:srgbClr val="FFFF00"/>
              </a:solidFill>
            </a:endParaRPr>
          </a:p>
        </p:txBody>
      </p:sp>
      <p:cxnSp>
        <p:nvCxnSpPr>
          <p:cNvPr id="16" name="Egyenes összekötő nyíllal 16"/>
          <p:cNvCxnSpPr/>
          <p:nvPr/>
        </p:nvCxnSpPr>
        <p:spPr>
          <a:xfrm>
            <a:off x="2627784" y="2132856"/>
            <a:ext cx="0" cy="432048"/>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Szövegdoboz 4"/>
          <p:cNvSpPr txBox="1">
            <a:spLocks noChangeArrowheads="1"/>
          </p:cNvSpPr>
          <p:nvPr/>
        </p:nvSpPr>
        <p:spPr bwMode="auto">
          <a:xfrm>
            <a:off x="107504" y="4077073"/>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2</a:t>
            </a:r>
          </a:p>
        </p:txBody>
      </p:sp>
      <p:pic>
        <p:nvPicPr>
          <p:cNvPr id="4" name="Grafi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8" y="5206158"/>
            <a:ext cx="315235" cy="21602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43000" y="152400"/>
            <a:ext cx="6781800" cy="792163"/>
          </a:xfrm>
        </p:spPr>
        <p:txBody>
          <a:bodyPr/>
          <a:lstStyle/>
          <a:p>
            <a:pPr marL="342900" indent="-342900" algn="ctr" eaLnBrk="1" hangingPunct="1">
              <a:lnSpc>
                <a:spcPct val="90000"/>
              </a:lnSpc>
            </a:pPr>
            <a:r>
              <a:rPr lang="en-US" sz="3600" b="1" dirty="0"/>
              <a:t>SI2- 1</a:t>
            </a:r>
            <a:r>
              <a:rPr lang="hu-HU" sz="3600" b="1" dirty="0"/>
              <a:t>1</a:t>
            </a:r>
            <a:r>
              <a:rPr lang="en-US" sz="3600" b="1" dirty="0"/>
              <a:t>: UP55 access devices</a:t>
            </a:r>
          </a:p>
        </p:txBody>
      </p:sp>
      <p:sp>
        <p:nvSpPr>
          <p:cNvPr id="29699" name="Szövegdoboz 7"/>
          <p:cNvSpPr txBox="1">
            <a:spLocks noChangeArrowheads="1"/>
          </p:cNvSpPr>
          <p:nvPr/>
        </p:nvSpPr>
        <p:spPr bwMode="auto">
          <a:xfrm>
            <a:off x="93147" y="4149080"/>
            <a:ext cx="7110828" cy="2585323"/>
          </a:xfrm>
          <a:prstGeom prst="rect">
            <a:avLst/>
          </a:prstGeom>
          <a:noFill/>
          <a:ln w="9525">
            <a:noFill/>
            <a:miter lim="800000"/>
            <a:headEnd/>
            <a:tailEnd/>
          </a:ln>
        </p:spPr>
        <p:txBody>
          <a:bodyPr wrap="square">
            <a:spAutoFit/>
          </a:bodyPr>
          <a:lstStyle/>
          <a:p>
            <a:pPr>
              <a:defRPr/>
            </a:pPr>
            <a:r>
              <a:rPr lang="en-US" sz="1600" dirty="0"/>
              <a:t>Go to the lift. Go to lift level -3. </a:t>
            </a:r>
            <a:endParaRPr lang="en-US" sz="1400" dirty="0"/>
          </a:p>
          <a:p>
            <a:pPr marL="342900" indent="-342900">
              <a:buFontTx/>
              <a:buAutoNum type="arabicPeriod"/>
              <a:defRPr/>
            </a:pPr>
            <a:r>
              <a:rPr lang="en-US" sz="1600" dirty="0"/>
              <a:t>Make sure the pressurized area is kept empty – no materials may be stored here. Make a note in your </a:t>
            </a:r>
            <a:r>
              <a:rPr lang="en-US" sz="1600" dirty="0" err="1"/>
              <a:t>Elog</a:t>
            </a:r>
            <a:r>
              <a:rPr lang="en-US" sz="1600" dirty="0"/>
              <a:t> and inform 165000 (during working hours) if this area is not completely free.</a:t>
            </a:r>
          </a:p>
          <a:p>
            <a:pPr marL="342900" indent="-342900">
              <a:buFontTx/>
              <a:buAutoNum type="arabicPeriod"/>
              <a:defRPr/>
            </a:pPr>
            <a:r>
              <a:rPr lang="en-US" sz="1600" dirty="0"/>
              <a:t>Turn to the right and you will see the access device. Check the UP55 access gate. Check if the door of MAD (blue door) is closed</a:t>
            </a:r>
          </a:p>
          <a:p>
            <a:pPr marL="342900" indent="-342900">
              <a:buFontTx/>
              <a:buAutoNum type="arabicPeriod"/>
              <a:defRPr/>
            </a:pPr>
            <a:r>
              <a:rPr lang="en-US" sz="1600" dirty="0"/>
              <a:t>Test the Hand-Foot-Monitor by standing on it a putting both your hands on the corresponding spaces</a:t>
            </a:r>
          </a:p>
          <a:p>
            <a:pPr marL="342900" indent="-342900" fontAlgn="auto">
              <a:spcBef>
                <a:spcPts val="0"/>
              </a:spcBef>
              <a:spcAft>
                <a:spcPts val="0"/>
              </a:spcAft>
              <a:buFont typeface="+mj-lt"/>
              <a:buAutoNum type="arabicPeriod"/>
              <a:defRPr/>
            </a:pPr>
            <a:r>
              <a:rPr lang="en-US" sz="1600" dirty="0">
                <a:latin typeface="+mn-lt"/>
              </a:rPr>
              <a:t>Check the First Aid box </a:t>
            </a:r>
            <a:r>
              <a:rPr lang="en-US" sz="1050" dirty="0"/>
              <a:t>(instructions</a:t>
            </a:r>
            <a:r>
              <a:rPr lang="hu-HU" sz="1050" dirty="0"/>
              <a:t> </a:t>
            </a:r>
            <a:r>
              <a:rPr lang="en-US" sz="1050" dirty="0"/>
              <a:t>at the end of itinerary)</a:t>
            </a:r>
          </a:p>
          <a:p>
            <a:pPr marL="342900" indent="-342900" fontAlgn="auto">
              <a:spcBef>
                <a:spcPts val="0"/>
              </a:spcBef>
              <a:spcAft>
                <a:spcPts val="0"/>
              </a:spcAft>
              <a:buFont typeface="+mj-lt"/>
              <a:buAutoNum type="arabicPeriod"/>
              <a:defRPr/>
            </a:pPr>
            <a:r>
              <a:rPr lang="hu-HU" sz="1600" dirty="0">
                <a:latin typeface="+mn-lt"/>
              </a:rPr>
              <a:t>Go to the RP Buffer zone (next page)</a:t>
            </a:r>
          </a:p>
        </p:txBody>
      </p:sp>
      <p:pic>
        <p:nvPicPr>
          <p:cNvPr id="35845" name="Kép 5" descr="CIMG6690_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5398" y="1143000"/>
            <a:ext cx="406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Szövegdoboz 4"/>
          <p:cNvSpPr txBox="1">
            <a:spLocks noChangeArrowheads="1"/>
          </p:cNvSpPr>
          <p:nvPr/>
        </p:nvSpPr>
        <p:spPr bwMode="auto">
          <a:xfrm>
            <a:off x="296986" y="1143000"/>
            <a:ext cx="312737"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1</a:t>
            </a:r>
          </a:p>
        </p:txBody>
      </p:sp>
      <p:grpSp>
        <p:nvGrpSpPr>
          <p:cNvPr id="3" name="Group 2"/>
          <p:cNvGrpSpPr/>
          <p:nvPr/>
        </p:nvGrpSpPr>
        <p:grpSpPr>
          <a:xfrm>
            <a:off x="4492918" y="1124744"/>
            <a:ext cx="3895505" cy="3060276"/>
            <a:chOff x="4283968" y="1124743"/>
            <a:chExt cx="3895505" cy="3060276"/>
          </a:xfrm>
        </p:grpSpPr>
        <p:pic>
          <p:nvPicPr>
            <p:cNvPr id="28676" name="Kép 4" descr="CIMG6689_s.jpg"/>
            <p:cNvPicPr>
              <a:picLocks noChangeAspect="1"/>
            </p:cNvPicPr>
            <p:nvPr/>
          </p:nvPicPr>
          <p:blipFill>
            <a:blip r:embed="rId4"/>
            <a:srcRect/>
            <a:stretch>
              <a:fillRect/>
            </a:stretch>
          </p:blipFill>
          <p:spPr bwMode="auto">
            <a:xfrm>
              <a:off x="4283968" y="1124744"/>
              <a:ext cx="3895505" cy="3060275"/>
            </a:xfrm>
            <a:prstGeom prst="rect">
              <a:avLst/>
            </a:prstGeom>
            <a:ln w="28575" cap="sq" cmpd="thickThin">
              <a:solidFill>
                <a:srgbClr val="FFFF00"/>
              </a:solidFill>
              <a:prstDash val="solid"/>
              <a:miter lim="800000"/>
            </a:ln>
            <a:effectLst>
              <a:innerShdw blurRad="76200">
                <a:srgbClr val="000000"/>
              </a:innerShdw>
            </a:effectLst>
          </p:spPr>
        </p:pic>
        <p:sp>
          <p:nvSpPr>
            <p:cNvPr id="35847" name="Szövegdoboz 4"/>
            <p:cNvSpPr txBox="1">
              <a:spLocks noChangeArrowheads="1"/>
            </p:cNvSpPr>
            <p:nvPr/>
          </p:nvSpPr>
          <p:spPr bwMode="auto">
            <a:xfrm>
              <a:off x="4283971" y="1124743"/>
              <a:ext cx="312737"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grpSp>
      <p:sp>
        <p:nvSpPr>
          <p:cNvPr id="8" name="Szabadkézi sokszög 7"/>
          <p:cNvSpPr/>
          <p:nvPr/>
        </p:nvSpPr>
        <p:spPr>
          <a:xfrm>
            <a:off x="3144961" y="3857625"/>
            <a:ext cx="385762" cy="285750"/>
          </a:xfrm>
          <a:custGeom>
            <a:avLst/>
            <a:gdLst>
              <a:gd name="connsiteX0" fmla="*/ 0 w 386080"/>
              <a:gd name="connsiteY0" fmla="*/ 162560 h 162560"/>
              <a:gd name="connsiteX1" fmla="*/ 91440 w 386080"/>
              <a:gd name="connsiteY1" fmla="*/ 30480 h 162560"/>
              <a:gd name="connsiteX2" fmla="*/ 386080 w 386080"/>
              <a:gd name="connsiteY2" fmla="*/ 0 h 162560"/>
            </a:gdLst>
            <a:ahLst/>
            <a:cxnLst>
              <a:cxn ang="0">
                <a:pos x="connsiteX0" y="connsiteY0"/>
              </a:cxn>
              <a:cxn ang="0">
                <a:pos x="connsiteX1" y="connsiteY1"/>
              </a:cxn>
              <a:cxn ang="0">
                <a:pos x="connsiteX2" y="connsiteY2"/>
              </a:cxn>
            </a:cxnLst>
            <a:rect l="l" t="t" r="r" b="b"/>
            <a:pathLst>
              <a:path w="386080" h="162560">
                <a:moveTo>
                  <a:pt x="0" y="162560"/>
                </a:moveTo>
                <a:cubicBezTo>
                  <a:pt x="13546" y="110066"/>
                  <a:pt x="27093" y="57573"/>
                  <a:pt x="91440" y="30480"/>
                </a:cubicBezTo>
                <a:cubicBezTo>
                  <a:pt x="155787" y="3387"/>
                  <a:pt x="270933" y="1693"/>
                  <a:pt x="38608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849" name="Dia számának helye 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66E36A-D0C6-4A4A-9339-CF80D82D89D2}" type="slidenum">
              <a:rPr lang="en-US" smtClean="0"/>
              <a:pPr eaLnBrk="1" hangingPunct="1"/>
              <a:t>38</a:t>
            </a:fld>
            <a:endParaRPr lang="en-US"/>
          </a:p>
        </p:txBody>
      </p:sp>
      <p:pic>
        <p:nvPicPr>
          <p:cNvPr id="35850" name="Kép 9" descr="FirstAi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97423" y="1143000"/>
            <a:ext cx="55403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zövegdoboz 10"/>
          <p:cNvSpPr txBox="1">
            <a:spLocks noChangeArrowheads="1"/>
          </p:cNvSpPr>
          <p:nvPr/>
        </p:nvSpPr>
        <p:spPr bwMode="auto">
          <a:xfrm>
            <a:off x="2957636" y="1143000"/>
            <a:ext cx="839787" cy="276225"/>
          </a:xfrm>
          <a:prstGeom prst="rect">
            <a:avLst/>
          </a:prstGeom>
          <a:solidFill>
            <a:schemeClr val="tx1">
              <a:lumMod val="50000"/>
              <a:lumOff val="50000"/>
              <a:alpha val="40000"/>
            </a:schemeClr>
          </a:solidFill>
          <a:ln w="9525">
            <a:noFill/>
            <a:miter lim="800000"/>
            <a:headEnd/>
            <a:tailEnd/>
          </a:ln>
        </p:spPr>
        <p:txBody>
          <a:bodyPr>
            <a:spAutoFit/>
          </a:bodyPr>
          <a:lstStyle/>
          <a:p>
            <a:pPr>
              <a:defRPr/>
            </a:pPr>
            <a:r>
              <a:rPr lang="en-US" sz="1200" b="1" dirty="0">
                <a:solidFill>
                  <a:srgbClr val="FFFF00"/>
                </a:solidFill>
              </a:rPr>
              <a:t>First Aid</a:t>
            </a:r>
          </a:p>
        </p:txBody>
      </p:sp>
      <p:cxnSp>
        <p:nvCxnSpPr>
          <p:cNvPr id="13" name="Egyenes összekötő nyíllal 12"/>
          <p:cNvCxnSpPr>
            <a:stCxn id="11" idx="2"/>
          </p:cNvCxnSpPr>
          <p:nvPr/>
        </p:nvCxnSpPr>
        <p:spPr>
          <a:xfrm rot="16200000" flipH="1">
            <a:off x="3291805" y="1504156"/>
            <a:ext cx="509588" cy="33972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Szövegdoboz 15"/>
          <p:cNvSpPr txBox="1">
            <a:spLocks noChangeArrowheads="1"/>
          </p:cNvSpPr>
          <p:nvPr/>
        </p:nvSpPr>
        <p:spPr bwMode="auto">
          <a:xfrm>
            <a:off x="3144960" y="3905250"/>
            <a:ext cx="1143001"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200" b="1" dirty="0">
                <a:solidFill>
                  <a:srgbClr val="FFFF00"/>
                </a:solidFill>
              </a:rPr>
              <a:t>UP55 </a:t>
            </a:r>
            <a:r>
              <a:rPr lang="hu-HU" sz="1200" b="1" dirty="0" err="1">
                <a:solidFill>
                  <a:srgbClr val="FFFF00"/>
                </a:solidFill>
              </a:rPr>
              <a:t>access</a:t>
            </a:r>
            <a:endParaRPr lang="en-US" sz="1200" b="1" dirty="0">
              <a:solidFill>
                <a:srgbClr val="FFFF00"/>
              </a:solidFill>
            </a:endParaRPr>
          </a:p>
        </p:txBody>
      </p:sp>
      <p:sp>
        <p:nvSpPr>
          <p:cNvPr id="14" name="Szövegdoboz 10"/>
          <p:cNvSpPr txBox="1">
            <a:spLocks noChangeArrowheads="1"/>
          </p:cNvSpPr>
          <p:nvPr/>
        </p:nvSpPr>
        <p:spPr bwMode="auto">
          <a:xfrm>
            <a:off x="1259631" y="3861048"/>
            <a:ext cx="1368152"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en-US" sz="1200" b="1" dirty="0">
                <a:solidFill>
                  <a:srgbClr val="FFFF00"/>
                </a:solidFill>
              </a:rPr>
              <a:t>RP Buffer Zone</a:t>
            </a:r>
          </a:p>
        </p:txBody>
      </p:sp>
      <p:cxnSp>
        <p:nvCxnSpPr>
          <p:cNvPr id="15" name="Egyenes összekötő nyíllal 12"/>
          <p:cNvCxnSpPr/>
          <p:nvPr/>
        </p:nvCxnSpPr>
        <p:spPr>
          <a:xfrm flipV="1">
            <a:off x="2555775" y="3501008"/>
            <a:ext cx="252028" cy="576064"/>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zabadkézi sokszög 7"/>
          <p:cNvSpPr/>
          <p:nvPr/>
        </p:nvSpPr>
        <p:spPr>
          <a:xfrm>
            <a:off x="6732239" y="2852936"/>
            <a:ext cx="1510354" cy="355243"/>
          </a:xfrm>
          <a:custGeom>
            <a:avLst/>
            <a:gdLst>
              <a:gd name="connsiteX0" fmla="*/ 0 w 386080"/>
              <a:gd name="connsiteY0" fmla="*/ 162560 h 162560"/>
              <a:gd name="connsiteX1" fmla="*/ 91440 w 386080"/>
              <a:gd name="connsiteY1" fmla="*/ 30480 h 162560"/>
              <a:gd name="connsiteX2" fmla="*/ 386080 w 386080"/>
              <a:gd name="connsiteY2" fmla="*/ 0 h 162560"/>
            </a:gdLst>
            <a:ahLst/>
            <a:cxnLst>
              <a:cxn ang="0">
                <a:pos x="connsiteX0" y="connsiteY0"/>
              </a:cxn>
              <a:cxn ang="0">
                <a:pos x="connsiteX1" y="connsiteY1"/>
              </a:cxn>
              <a:cxn ang="0">
                <a:pos x="connsiteX2" y="connsiteY2"/>
              </a:cxn>
            </a:cxnLst>
            <a:rect l="l" t="t" r="r" b="b"/>
            <a:pathLst>
              <a:path w="386080" h="162560">
                <a:moveTo>
                  <a:pt x="0" y="162560"/>
                </a:moveTo>
                <a:cubicBezTo>
                  <a:pt x="13546" y="110066"/>
                  <a:pt x="27093" y="57573"/>
                  <a:pt x="91440" y="30480"/>
                </a:cubicBezTo>
                <a:cubicBezTo>
                  <a:pt x="155787" y="3387"/>
                  <a:pt x="270933" y="1693"/>
                  <a:pt x="38608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Szövegdoboz 15"/>
          <p:cNvSpPr txBox="1">
            <a:spLocks noChangeArrowheads="1"/>
          </p:cNvSpPr>
          <p:nvPr/>
        </p:nvSpPr>
        <p:spPr bwMode="auto">
          <a:xfrm>
            <a:off x="6732240" y="2503810"/>
            <a:ext cx="1656184"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de-DE" sz="1200" b="1" dirty="0">
                <a:solidFill>
                  <a:srgbClr val="FFFF00"/>
                </a:solidFill>
              </a:rPr>
              <a:t>Hand-Foot-Monitor</a:t>
            </a:r>
            <a:endParaRPr lang="en-US" sz="1200" b="1" dirty="0">
              <a:solidFill>
                <a:srgbClr val="FFFF00"/>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0704" y="3717031"/>
            <a:ext cx="1877853" cy="2827331"/>
          </a:xfrm>
          <a:prstGeom prst="rect">
            <a:avLst/>
          </a:prstGeom>
        </p:spPr>
      </p:pic>
      <p:sp>
        <p:nvSpPr>
          <p:cNvPr id="18" name="Szövegdoboz 4"/>
          <p:cNvSpPr txBox="1">
            <a:spLocks noChangeArrowheads="1"/>
          </p:cNvSpPr>
          <p:nvPr/>
        </p:nvSpPr>
        <p:spPr bwMode="auto">
          <a:xfrm>
            <a:off x="7164288" y="3720584"/>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ép 13" descr="CIMG9033_s.jpg">
            <a:extLst>
              <a:ext uri="{FF2B5EF4-FFF2-40B4-BE49-F238E27FC236}">
                <a16:creationId xmlns:a16="http://schemas.microsoft.com/office/drawing/2014/main" id="{0A3D2E83-CA01-564A-9DDC-C3C7DF030FF5}"/>
              </a:ext>
            </a:extLst>
          </p:cNvPr>
          <p:cNvPicPr>
            <a:picLocks noChangeAspect="1"/>
          </p:cNvPicPr>
          <p:nvPr/>
        </p:nvPicPr>
        <p:blipFill rotWithShape="1">
          <a:blip r:embed="rId3">
            <a:extLst>
              <a:ext uri="{28A0092B-C50C-407E-A947-70E740481C1C}">
                <a14:useLocalDpi xmlns:a14="http://schemas.microsoft.com/office/drawing/2010/main"/>
              </a:ext>
            </a:extLst>
          </a:blip>
          <a:srcRect l="53769"/>
          <a:stretch/>
        </p:blipFill>
        <p:spPr bwMode="auto">
          <a:xfrm>
            <a:off x="1244038" y="1396935"/>
            <a:ext cx="1456082" cy="2362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043608" y="0"/>
            <a:ext cx="8100392" cy="1143000"/>
          </a:xfrm>
        </p:spPr>
        <p:txBody>
          <a:bodyPr/>
          <a:lstStyle/>
          <a:p>
            <a:pPr algn="ctr"/>
            <a:r>
              <a:rPr lang="en-US" sz="3600" b="1" dirty="0"/>
              <a:t>SI2-1</a:t>
            </a:r>
            <a:r>
              <a:rPr lang="hu-HU" sz="3600" b="1" dirty="0"/>
              <a:t>2</a:t>
            </a:r>
            <a:r>
              <a:rPr lang="en-US" sz="3600" b="1" dirty="0"/>
              <a:t>: RP buffer zone and </a:t>
            </a:r>
            <a:r>
              <a:rPr lang="fr-FR" sz="3600" b="1" dirty="0" err="1"/>
              <a:t>Foam</a:t>
            </a:r>
            <a:r>
              <a:rPr lang="fr-FR" sz="3600" b="1" dirty="0"/>
              <a:t> System </a:t>
            </a:r>
            <a:r>
              <a:rPr lang="en-US" sz="3600" b="1" dirty="0"/>
              <a:t>(US54)</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39</a:t>
            </a:fld>
            <a:endParaRPr lang="en-US"/>
          </a:p>
        </p:txBody>
      </p:sp>
      <p:sp>
        <p:nvSpPr>
          <p:cNvPr id="8" name="TextBox 7"/>
          <p:cNvSpPr txBox="1"/>
          <p:nvPr/>
        </p:nvSpPr>
        <p:spPr>
          <a:xfrm>
            <a:off x="-11088" y="3991704"/>
            <a:ext cx="9155088" cy="2462213"/>
          </a:xfrm>
          <a:prstGeom prst="rect">
            <a:avLst/>
          </a:prstGeom>
          <a:noFill/>
        </p:spPr>
        <p:txBody>
          <a:bodyPr wrap="square" rtlCol="0">
            <a:spAutoFit/>
          </a:bodyPr>
          <a:lstStyle/>
          <a:p>
            <a:pPr marL="271463" indent="-271463">
              <a:buFont typeface="+mj-lt"/>
              <a:buAutoNum type="arabicPeriod"/>
            </a:pPr>
            <a:r>
              <a:rPr lang="en-US" sz="1400" dirty="0"/>
              <a:t>As soon as you enter to this area:</a:t>
            </a:r>
          </a:p>
          <a:p>
            <a:pPr marL="450850" lvl="1" indent="-177800">
              <a:buFont typeface="Arial"/>
              <a:buChar char="•"/>
            </a:pPr>
            <a:r>
              <a:rPr lang="en-US" sz="1400" dirty="0"/>
              <a:t>You can see the light switchboard of UXC55 lamps on the right side (lights on if the button light, lights off if the button not light).</a:t>
            </a:r>
          </a:p>
          <a:p>
            <a:pPr marL="444500" lvl="1"/>
            <a:r>
              <a:rPr lang="en-US" sz="1400" dirty="0">
                <a:solidFill>
                  <a:srgbClr val="FF0000"/>
                </a:solidFill>
              </a:rPr>
              <a:t>Check these lights switches. If they are switched on during run time (data taking, beams in LHC). Note the time, then switch off them. Then inform the shift crew about it and also report it in your e-log.</a:t>
            </a:r>
            <a:endParaRPr lang="en-US" sz="1400" dirty="0"/>
          </a:p>
          <a:p>
            <a:pPr marL="450850" lvl="1" indent="-177800">
              <a:buFont typeface="Arial"/>
              <a:buChar char="•"/>
            </a:pPr>
            <a:r>
              <a:rPr lang="en-US" sz="1400" dirty="0"/>
              <a:t>Yellow stairs leads to the RP buffer zone (fenced with yellow fences)</a:t>
            </a:r>
          </a:p>
          <a:p>
            <a:pPr marL="450850" lvl="1" indent="-177800">
              <a:buFont typeface="Arial"/>
              <a:buChar char="•"/>
            </a:pPr>
            <a:r>
              <a:rPr lang="en-US" sz="1400" dirty="0"/>
              <a:t>Go to left: you will find the areas with the water sumps</a:t>
            </a:r>
          </a:p>
          <a:p>
            <a:pPr marL="271463" indent="-271463">
              <a:buFont typeface="+mj-lt"/>
              <a:buAutoNum type="arabicPeriod"/>
            </a:pPr>
            <a:r>
              <a:rPr lang="en-US" sz="1400" dirty="0">
                <a:solidFill>
                  <a:srgbClr val="FF0000"/>
                </a:solidFill>
              </a:rPr>
              <a:t>Look for people in this area, check for leaks. Report any strange noise and problem with lighting.</a:t>
            </a:r>
          </a:p>
          <a:p>
            <a:pPr marL="271463" indent="-271463" eaLnBrk="1" hangingPunct="1">
              <a:buFont typeface="+mj-lt"/>
              <a:buAutoNum type="arabicPeriod"/>
            </a:pPr>
            <a:r>
              <a:rPr lang="en-US" sz="1400" b="1" dirty="0"/>
              <a:t>Check the area below the </a:t>
            </a:r>
            <a:r>
              <a:rPr lang="en-US" sz="1400" b="1" dirty="0" err="1"/>
              <a:t>Firedos</a:t>
            </a:r>
            <a:r>
              <a:rPr lang="en-US" sz="1400" b="1" dirty="0"/>
              <a:t> platform (foam system): </a:t>
            </a:r>
            <a:br>
              <a:rPr lang="hu-HU" sz="1400" dirty="0"/>
            </a:br>
            <a:r>
              <a:rPr lang="en-US" sz="1400" dirty="0">
                <a:solidFill>
                  <a:srgbClr val="FF0000"/>
                </a:solidFill>
              </a:rPr>
              <a:t>If you see anything abnormal (noise, leak, </a:t>
            </a:r>
            <a:r>
              <a:rPr lang="en-US" sz="1400" dirty="0" err="1">
                <a:solidFill>
                  <a:srgbClr val="FF0000"/>
                </a:solidFill>
              </a:rPr>
              <a:t>etc</a:t>
            </a:r>
            <a:r>
              <a:rPr lang="en-US" sz="1400" dirty="0">
                <a:solidFill>
                  <a:srgbClr val="FF0000"/>
                </a:solidFill>
              </a:rPr>
              <a:t>), take a note in your e-log and inform Niels Dupont (165186)</a:t>
            </a:r>
            <a:r>
              <a:rPr lang="fr-CH" sz="1400" dirty="0">
                <a:solidFill>
                  <a:srgbClr val="FF0000"/>
                </a:solidFill>
              </a:rPr>
              <a:t>. </a:t>
            </a:r>
            <a:r>
              <a:rPr lang="hu-HU" sz="1400" dirty="0">
                <a:solidFill>
                  <a:srgbClr val="FF0000"/>
                </a:solidFill>
              </a:rPr>
              <a:t>(Call only during working </a:t>
            </a:r>
            <a:r>
              <a:rPr lang="hu-HU" sz="1400" dirty="0" err="1">
                <a:solidFill>
                  <a:srgbClr val="FF0000"/>
                </a:solidFill>
              </a:rPr>
              <a:t>hours</a:t>
            </a:r>
            <a:r>
              <a:rPr lang="hu-HU" sz="1400" dirty="0">
                <a:solidFill>
                  <a:srgbClr val="FF0000"/>
                </a:solidFill>
              </a:rPr>
              <a:t>)</a:t>
            </a:r>
          </a:p>
        </p:txBody>
      </p:sp>
      <p:grpSp>
        <p:nvGrpSpPr>
          <p:cNvPr id="23" name="Group 22"/>
          <p:cNvGrpSpPr>
            <a:grpSpLocks noChangeAspect="1"/>
          </p:cNvGrpSpPr>
          <p:nvPr/>
        </p:nvGrpSpPr>
        <p:grpSpPr>
          <a:xfrm>
            <a:off x="3744160" y="1187960"/>
            <a:ext cx="2268000" cy="3024000"/>
            <a:chOff x="3347864" y="1124744"/>
            <a:chExt cx="2423975" cy="3231967"/>
          </a:xfrm>
        </p:grpSpPr>
        <p:pic>
          <p:nvPicPr>
            <p:cNvPr id="20" name="Grafik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7864" y="1124744"/>
              <a:ext cx="2423975" cy="3231967"/>
            </a:xfrm>
            <a:prstGeom prst="rect">
              <a:avLst/>
            </a:prstGeom>
          </p:spPr>
        </p:pic>
        <p:sp>
          <p:nvSpPr>
            <p:cNvPr id="21" name="Szövegdoboz 4"/>
            <p:cNvSpPr txBox="1">
              <a:spLocks noChangeArrowheads="1"/>
            </p:cNvSpPr>
            <p:nvPr/>
          </p:nvSpPr>
          <p:spPr bwMode="auto">
            <a:xfrm>
              <a:off x="3347864" y="1126406"/>
              <a:ext cx="313044"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grpSp>
      <p:grpSp>
        <p:nvGrpSpPr>
          <p:cNvPr id="25" name="Group 24"/>
          <p:cNvGrpSpPr>
            <a:grpSpLocks noChangeAspect="1"/>
          </p:cNvGrpSpPr>
          <p:nvPr/>
        </p:nvGrpSpPr>
        <p:grpSpPr>
          <a:xfrm>
            <a:off x="6242252" y="1197088"/>
            <a:ext cx="2268000" cy="3024000"/>
            <a:chOff x="3347864" y="1124744"/>
            <a:chExt cx="2423975" cy="3231967"/>
          </a:xfrm>
        </p:grpSpPr>
        <p:pic>
          <p:nvPicPr>
            <p:cNvPr id="26" name="Grafik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7864" y="1124744"/>
              <a:ext cx="2423975" cy="3231967"/>
            </a:xfrm>
            <a:prstGeom prst="rect">
              <a:avLst/>
            </a:prstGeom>
          </p:spPr>
        </p:pic>
        <p:sp>
          <p:nvSpPr>
            <p:cNvPr id="27" name="Szövegdoboz 4"/>
            <p:cNvSpPr txBox="1">
              <a:spLocks noChangeArrowheads="1"/>
            </p:cNvSpPr>
            <p:nvPr/>
          </p:nvSpPr>
          <p:spPr bwMode="auto">
            <a:xfrm>
              <a:off x="3347864" y="1126406"/>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grpSp>
      <p:sp>
        <p:nvSpPr>
          <p:cNvPr id="28" name="Rectangle 27"/>
          <p:cNvSpPr/>
          <p:nvPr/>
        </p:nvSpPr>
        <p:spPr>
          <a:xfrm>
            <a:off x="6876256" y="2412096"/>
            <a:ext cx="360040" cy="8373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zövegdoboz 4">
            <a:extLst>
              <a:ext uri="{FF2B5EF4-FFF2-40B4-BE49-F238E27FC236}">
                <a16:creationId xmlns:a16="http://schemas.microsoft.com/office/drawing/2014/main" id="{366EEC54-6ECE-4747-BACA-059ABE28BADB}"/>
              </a:ext>
            </a:extLst>
          </p:cNvPr>
          <p:cNvSpPr txBox="1">
            <a:spLocks noChangeArrowheads="1"/>
          </p:cNvSpPr>
          <p:nvPr/>
        </p:nvSpPr>
        <p:spPr bwMode="auto">
          <a:xfrm>
            <a:off x="1244038" y="1386252"/>
            <a:ext cx="312737"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34" name="Rectangle 33">
            <a:extLst>
              <a:ext uri="{FF2B5EF4-FFF2-40B4-BE49-F238E27FC236}">
                <a16:creationId xmlns:a16="http://schemas.microsoft.com/office/drawing/2014/main" id="{FA5719B3-1023-A947-83E5-A812B9640F4E}"/>
              </a:ext>
            </a:extLst>
          </p:cNvPr>
          <p:cNvSpPr/>
          <p:nvPr/>
        </p:nvSpPr>
        <p:spPr>
          <a:xfrm>
            <a:off x="1667104" y="2487834"/>
            <a:ext cx="265176" cy="35829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zövegdoboz 10">
            <a:extLst>
              <a:ext uri="{FF2B5EF4-FFF2-40B4-BE49-F238E27FC236}">
                <a16:creationId xmlns:a16="http://schemas.microsoft.com/office/drawing/2014/main" id="{1E4C362A-3B78-6143-9CE8-40EE440DDB7D}"/>
              </a:ext>
            </a:extLst>
          </p:cNvPr>
          <p:cNvSpPr txBox="1">
            <a:spLocks noChangeArrowheads="1"/>
          </p:cNvSpPr>
          <p:nvPr/>
        </p:nvSpPr>
        <p:spPr bwMode="auto">
          <a:xfrm>
            <a:off x="1331640" y="2060848"/>
            <a:ext cx="936104" cy="400110"/>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en-US" sz="1000" b="1" dirty="0">
                <a:solidFill>
                  <a:srgbClr val="FFFF00"/>
                </a:solidFill>
              </a:rPr>
              <a:t>Light switch of UXC55</a:t>
            </a:r>
          </a:p>
        </p:txBody>
      </p:sp>
    </p:spTree>
    <p:extLst>
      <p:ext uri="{BB962C8B-B14F-4D97-AF65-F5344CB8AC3E}">
        <p14:creationId xmlns:p14="http://schemas.microsoft.com/office/powerpoint/2010/main" val="349912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p:cNvSpPr>
            <a:spLocks noGrp="1"/>
          </p:cNvSpPr>
          <p:nvPr>
            <p:ph type="title"/>
          </p:nvPr>
        </p:nvSpPr>
        <p:spPr/>
        <p:txBody>
          <a:bodyPr/>
          <a:lstStyle/>
          <a:p>
            <a:pPr algn="ctr"/>
            <a:r>
              <a:rPr lang="en-US" sz="3600" b="1" dirty="0"/>
              <a:t>Personal accessories check list</a:t>
            </a:r>
          </a:p>
        </p:txBody>
      </p:sp>
      <p:sp>
        <p:nvSpPr>
          <p:cNvPr id="6147" name="Tartalom helye 2"/>
          <p:cNvSpPr>
            <a:spLocks noGrp="1"/>
          </p:cNvSpPr>
          <p:nvPr>
            <p:ph idx="1"/>
          </p:nvPr>
        </p:nvSpPr>
        <p:spPr>
          <a:xfrm>
            <a:off x="428625" y="1285875"/>
            <a:ext cx="8358188" cy="5286375"/>
          </a:xfrm>
        </p:spPr>
        <p:txBody>
          <a:bodyPr/>
          <a:lstStyle/>
          <a:p>
            <a:r>
              <a:rPr lang="en-US" sz="2400" b="1" dirty="0"/>
              <a:t>Before starting the safety tour check, that you have</a:t>
            </a:r>
            <a:r>
              <a:rPr lang="hu-HU" sz="2400" b="1" dirty="0"/>
              <a:t>:</a:t>
            </a:r>
            <a:endParaRPr lang="en-US" sz="2400" b="1" dirty="0"/>
          </a:p>
          <a:p>
            <a:pPr lvl="1"/>
            <a:r>
              <a:rPr lang="en-US" sz="2000" dirty="0"/>
              <a:t>Access to USC55</a:t>
            </a:r>
            <a:endParaRPr lang="hu-HU" sz="2000" dirty="0"/>
          </a:p>
          <a:p>
            <a:pPr lvl="1"/>
            <a:r>
              <a:rPr lang="de-DE" sz="2000" dirty="0"/>
              <a:t>Y</a:t>
            </a:r>
            <a:r>
              <a:rPr lang="en-US" sz="2000" dirty="0"/>
              <a:t>our CERN ID card &amp; your </a:t>
            </a:r>
            <a:r>
              <a:rPr lang="en-US" sz="2000" u="sng" dirty="0">
                <a:solidFill>
                  <a:srgbClr val="FF0000"/>
                </a:solidFill>
              </a:rPr>
              <a:t>Personal</a:t>
            </a:r>
            <a:r>
              <a:rPr lang="en-US" sz="2000" dirty="0"/>
              <a:t> Dosimeter</a:t>
            </a:r>
            <a:r>
              <a:rPr lang="hu-HU" sz="2000" dirty="0"/>
              <a:t> (or token)</a:t>
            </a:r>
          </a:p>
          <a:p>
            <a:pPr lvl="1"/>
            <a:r>
              <a:rPr lang="en-US" sz="2000" dirty="0"/>
              <a:t>Mobile phone (take the Technical Shifter’s one in case you don’t have one)</a:t>
            </a:r>
          </a:p>
          <a:p>
            <a:pPr lvl="1"/>
            <a:r>
              <a:rPr lang="en-US" sz="2000" dirty="0"/>
              <a:t>Safety helmet</a:t>
            </a:r>
          </a:p>
          <a:p>
            <a:pPr lvl="1"/>
            <a:r>
              <a:rPr lang="en-US" sz="2000" dirty="0"/>
              <a:t>Torch or headlamp</a:t>
            </a:r>
            <a:endParaRPr lang="hu-HU" sz="2000" dirty="0"/>
          </a:p>
          <a:p>
            <a:pPr lvl="1"/>
            <a:r>
              <a:rPr lang="en-US" sz="2000" dirty="0"/>
              <a:t>Safety shoes</a:t>
            </a:r>
            <a:endParaRPr lang="hu-HU" sz="2000" dirty="0"/>
          </a:p>
          <a:p>
            <a:pPr>
              <a:buFontTx/>
              <a:buNone/>
            </a:pPr>
            <a:endParaRPr lang="hu-HU" sz="2400" dirty="0"/>
          </a:p>
          <a:p>
            <a:r>
              <a:rPr lang="en-US" sz="2400" b="1" dirty="0"/>
              <a:t>Moreover:</a:t>
            </a:r>
          </a:p>
          <a:p>
            <a:pPr lvl="1"/>
            <a:r>
              <a:rPr lang="en-US" sz="2000" dirty="0"/>
              <a:t>Register your name, write the time and your phone number on the Access Sheet</a:t>
            </a:r>
            <a:endParaRPr lang="hu-HU" sz="2000" dirty="0"/>
          </a:p>
        </p:txBody>
      </p:sp>
      <p:sp>
        <p:nvSpPr>
          <p:cNvPr id="6148"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B6335A-DF9B-4ADD-9515-ED492BE560E1}" type="slidenum">
              <a:rPr lang="en-US" smtClean="0"/>
              <a:pPr eaLnBrk="1" hangingPunct="1"/>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Szövegdoboz 7"/>
          <p:cNvSpPr txBox="1">
            <a:spLocks noChangeArrowheads="1"/>
          </p:cNvSpPr>
          <p:nvPr/>
        </p:nvSpPr>
        <p:spPr bwMode="auto">
          <a:xfrm>
            <a:off x="395536" y="2276872"/>
            <a:ext cx="8424936"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sz="3600" b="1" dirty="0"/>
              <a:t>Perform the next part only if you have</a:t>
            </a:r>
          </a:p>
          <a:p>
            <a:pPr algn="ctr" eaLnBrk="1" hangingPunct="1"/>
            <a:r>
              <a:rPr lang="de-DE" sz="3600" b="1" dirty="0"/>
              <a:t>a personal dosimeter and </a:t>
            </a:r>
          </a:p>
          <a:p>
            <a:pPr algn="ctr" eaLnBrk="1" hangingPunct="1"/>
            <a:r>
              <a:rPr lang="de-DE" sz="3600" b="1" dirty="0"/>
              <a:t>access to the UXC55</a:t>
            </a:r>
            <a:endParaRPr lang="en-US" sz="3600" b="1" dirty="0"/>
          </a:p>
        </p:txBody>
      </p:sp>
      <p:sp>
        <p:nvSpPr>
          <p:cNvPr id="40964"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FEDDCF-2AA1-47F7-BDBC-9EB16A5451B1}" type="slidenum">
              <a:rPr lang="en-US" smtClean="0"/>
              <a:pPr eaLnBrk="1" hangingPunct="1"/>
              <a:t>40</a:t>
            </a:fld>
            <a:endParaRPr lang="en-US"/>
          </a:p>
        </p:txBody>
      </p:sp>
    </p:spTree>
    <p:extLst>
      <p:ext uri="{BB962C8B-B14F-4D97-AF65-F5344CB8AC3E}">
        <p14:creationId xmlns:p14="http://schemas.microsoft.com/office/powerpoint/2010/main" val="1515667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e-DE" sz="3600" b="1" dirty="0"/>
              <a:t>Coordinate system of UXC55</a:t>
            </a:r>
            <a:endParaRPr lang="en-GB" sz="3600" b="1"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41</a:t>
            </a:fld>
            <a:endParaRPr lang="en-US"/>
          </a:p>
        </p:txBody>
      </p:sp>
      <p:pic>
        <p:nvPicPr>
          <p:cNvPr id="5" name="Picture 4" descr="../../Screen%20Shot%202017-03-10%20at%2021.06.24.png"/>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59467"/>
            <a:ext cx="8172863" cy="5033408"/>
          </a:xfrm>
          <a:prstGeom prst="rect">
            <a:avLst/>
          </a:prstGeom>
          <a:noFill/>
          <a:ln>
            <a:noFill/>
          </a:ln>
        </p:spPr>
      </p:pic>
    </p:spTree>
    <p:extLst>
      <p:ext uri="{BB962C8B-B14F-4D97-AF65-F5344CB8AC3E}">
        <p14:creationId xmlns:p14="http://schemas.microsoft.com/office/powerpoint/2010/main" val="2212807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43000" y="0"/>
            <a:ext cx="7965504" cy="1143000"/>
          </a:xfrm>
        </p:spPr>
        <p:txBody>
          <a:bodyPr/>
          <a:lstStyle/>
          <a:p>
            <a:pPr algn="ctr"/>
            <a:r>
              <a:rPr lang="en-US" sz="3600" b="1" dirty="0"/>
              <a:t>UXC55 tour during Technical Stops</a:t>
            </a:r>
          </a:p>
        </p:txBody>
      </p:sp>
      <p:sp>
        <p:nvSpPr>
          <p:cNvPr id="3" name="Tartalom helye 2"/>
          <p:cNvSpPr>
            <a:spLocks noGrp="1"/>
          </p:cNvSpPr>
          <p:nvPr>
            <p:ph idx="1"/>
          </p:nvPr>
        </p:nvSpPr>
        <p:spPr>
          <a:xfrm>
            <a:off x="5148064" y="1124744"/>
            <a:ext cx="3888432" cy="5400600"/>
          </a:xfrm>
        </p:spPr>
        <p:txBody>
          <a:bodyPr/>
          <a:lstStyle/>
          <a:p>
            <a:pPr>
              <a:buFont typeface="+mj-lt"/>
              <a:buAutoNum type="arabicPeriod"/>
            </a:pPr>
            <a:r>
              <a:rPr lang="en-US" sz="1600" dirty="0"/>
              <a:t>If you have access rights to UXC55, go to UXC55 through UP55 access device and inspect the cavern at level X1 (naming convention on the next slide), not need to go up or down stay on the same level as you enter the cavern.</a:t>
            </a:r>
          </a:p>
          <a:p>
            <a:pPr>
              <a:buFont typeface="+mj-lt"/>
              <a:buAutoNum type="arabicPeriod"/>
            </a:pPr>
            <a:r>
              <a:rPr lang="en-US" sz="1600" dirty="0"/>
              <a:t>Look around the cavern, look for water leaks, unusual noises, bad or burning smells.</a:t>
            </a:r>
          </a:p>
          <a:p>
            <a:pPr>
              <a:buFont typeface="+mj-lt"/>
              <a:buAutoNum type="arabicPeriod"/>
            </a:pPr>
            <a:r>
              <a:rPr lang="en-US" sz="1600" dirty="0"/>
              <a:t>Connect to the charge</a:t>
            </a:r>
            <a:r>
              <a:rPr lang="hu-HU" sz="1600" dirty="0"/>
              <a:t>r</a:t>
            </a:r>
            <a:r>
              <a:rPr lang="en-US" sz="1600" dirty="0"/>
              <a:t> those cherry pickers and scissor lift which are unplugged. If you can’t do it take a note about it and mention it in your e-log.</a:t>
            </a:r>
          </a:p>
          <a:p>
            <a:pPr>
              <a:buFont typeface="+mj-lt"/>
              <a:buAutoNum type="arabicPeriod"/>
            </a:pPr>
            <a:r>
              <a:rPr lang="en-US" sz="1600" dirty="0"/>
              <a:t>After the visit of the UXC5, go back to the elevator through UP55 access device.</a:t>
            </a:r>
          </a:p>
          <a:p>
            <a:pPr>
              <a:buFont typeface="+mj-lt"/>
              <a:buAutoNum type="arabicPeriod"/>
            </a:pPr>
            <a:r>
              <a:rPr lang="en-US" sz="1600" dirty="0"/>
              <a:t>Go up to the surface with the PM54 elevator and write your e-log.</a:t>
            </a:r>
          </a:p>
        </p:txBody>
      </p:sp>
      <p:sp>
        <p:nvSpPr>
          <p:cNvPr id="4" name="Dia számának helye 3"/>
          <p:cNvSpPr>
            <a:spLocks noGrp="1"/>
          </p:cNvSpPr>
          <p:nvPr>
            <p:ph type="sldNum" sz="quarter" idx="12"/>
          </p:nvPr>
        </p:nvSpPr>
        <p:spPr/>
        <p:txBody>
          <a:bodyPr/>
          <a:lstStyle/>
          <a:p>
            <a:pPr>
              <a:defRPr/>
            </a:pPr>
            <a:fld id="{CC80B6EA-118D-4C42-92C3-9D305B727CAD}" type="slidenum">
              <a:rPr lang="en-US" smtClean="0"/>
              <a:pPr>
                <a:defRPr/>
              </a:pPr>
              <a:t>42</a:t>
            </a:fld>
            <a:endParaRPr lang="en-US"/>
          </a:p>
        </p:txBody>
      </p:sp>
      <p:pic>
        <p:nvPicPr>
          <p:cNvPr id="5" name="Tartalom hely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1556792"/>
            <a:ext cx="4922474" cy="4185236"/>
          </a:xfrm>
          <a:prstGeom prst="rect">
            <a:avLst/>
          </a:prstGeom>
          <a:ln>
            <a:solidFill>
              <a:schemeClr val="tx1"/>
            </a:solidFill>
          </a:ln>
        </p:spPr>
      </p:pic>
      <p:sp>
        <p:nvSpPr>
          <p:cNvPr id="8" name="Szabadkézi sokszög 7"/>
          <p:cNvSpPr/>
          <p:nvPr/>
        </p:nvSpPr>
        <p:spPr>
          <a:xfrm>
            <a:off x="530875" y="3203141"/>
            <a:ext cx="649339" cy="1795191"/>
          </a:xfrm>
          <a:custGeom>
            <a:avLst/>
            <a:gdLst>
              <a:gd name="connsiteX0" fmla="*/ 644824 w 644824"/>
              <a:gd name="connsiteY0" fmla="*/ 1861839 h 2001346"/>
              <a:gd name="connsiteX1" fmla="*/ 60033 w 644824"/>
              <a:gd name="connsiteY1" fmla="*/ 1829941 h 2001346"/>
              <a:gd name="connsiteX2" fmla="*/ 70666 w 644824"/>
              <a:gd name="connsiteY2" fmla="*/ 160629 h 2001346"/>
              <a:gd name="connsiteX3" fmla="*/ 517233 w 644824"/>
              <a:gd name="connsiteY3" fmla="*/ 160629 h 2001346"/>
              <a:gd name="connsiteX0" fmla="*/ 631038 w 631038"/>
              <a:gd name="connsiteY0" fmla="*/ 1844209 h 1983716"/>
              <a:gd name="connsiteX1" fmla="*/ 46247 w 631038"/>
              <a:gd name="connsiteY1" fmla="*/ 1812311 h 1983716"/>
              <a:gd name="connsiteX2" fmla="*/ 56880 w 631038"/>
              <a:gd name="connsiteY2" fmla="*/ 142999 h 1983716"/>
              <a:gd name="connsiteX3" fmla="*/ 216368 w 631038"/>
              <a:gd name="connsiteY3" fmla="*/ 89837 h 1983716"/>
              <a:gd name="connsiteX4" fmla="*/ 503447 w 631038"/>
              <a:gd name="connsiteY4" fmla="*/ 142999 h 1983716"/>
              <a:gd name="connsiteX0" fmla="*/ 631038 w 631038"/>
              <a:gd name="connsiteY0" fmla="*/ 1844209 h 1983716"/>
              <a:gd name="connsiteX1" fmla="*/ 46247 w 631038"/>
              <a:gd name="connsiteY1" fmla="*/ 1812311 h 1983716"/>
              <a:gd name="connsiteX2" fmla="*/ 56880 w 631038"/>
              <a:gd name="connsiteY2" fmla="*/ 142999 h 1983716"/>
              <a:gd name="connsiteX3" fmla="*/ 216368 w 631038"/>
              <a:gd name="connsiteY3" fmla="*/ 89837 h 1983716"/>
              <a:gd name="connsiteX4" fmla="*/ 577875 w 631038"/>
              <a:gd name="connsiteY4" fmla="*/ 142999 h 1983716"/>
              <a:gd name="connsiteX0" fmla="*/ 662456 w 662456"/>
              <a:gd name="connsiteY0" fmla="*/ 1787637 h 1920622"/>
              <a:gd name="connsiteX1" fmla="*/ 77665 w 662456"/>
              <a:gd name="connsiteY1" fmla="*/ 1755739 h 1920622"/>
              <a:gd name="connsiteX2" fmla="*/ 24502 w 662456"/>
              <a:gd name="connsiteY2" fmla="*/ 182120 h 1920622"/>
              <a:gd name="connsiteX3" fmla="*/ 247786 w 662456"/>
              <a:gd name="connsiteY3" fmla="*/ 33265 h 1920622"/>
              <a:gd name="connsiteX4" fmla="*/ 609293 w 662456"/>
              <a:gd name="connsiteY4" fmla="*/ 86427 h 1920622"/>
              <a:gd name="connsiteX0" fmla="*/ 662456 w 662456"/>
              <a:gd name="connsiteY0" fmla="*/ 1769683 h 1899790"/>
              <a:gd name="connsiteX1" fmla="*/ 77665 w 662456"/>
              <a:gd name="connsiteY1" fmla="*/ 1737785 h 1899790"/>
              <a:gd name="connsiteX2" fmla="*/ 24502 w 662456"/>
              <a:gd name="connsiteY2" fmla="*/ 206697 h 1899790"/>
              <a:gd name="connsiteX3" fmla="*/ 247786 w 662456"/>
              <a:gd name="connsiteY3" fmla="*/ 15311 h 1899790"/>
              <a:gd name="connsiteX4" fmla="*/ 609293 w 662456"/>
              <a:gd name="connsiteY4" fmla="*/ 68473 h 1899790"/>
              <a:gd name="connsiteX0" fmla="*/ 653946 w 653946"/>
              <a:gd name="connsiteY0" fmla="*/ 1776135 h 1906242"/>
              <a:gd name="connsiteX1" fmla="*/ 69155 w 653946"/>
              <a:gd name="connsiteY1" fmla="*/ 1744237 h 1906242"/>
              <a:gd name="connsiteX2" fmla="*/ 15992 w 653946"/>
              <a:gd name="connsiteY2" fmla="*/ 213149 h 1906242"/>
              <a:gd name="connsiteX3" fmla="*/ 239276 w 653946"/>
              <a:gd name="connsiteY3" fmla="*/ 21763 h 1906242"/>
              <a:gd name="connsiteX4" fmla="*/ 600783 w 653946"/>
              <a:gd name="connsiteY4" fmla="*/ 74925 h 1906242"/>
              <a:gd name="connsiteX0" fmla="*/ 639680 w 639680"/>
              <a:gd name="connsiteY0" fmla="*/ 1776135 h 1880026"/>
              <a:gd name="connsiteX1" fmla="*/ 278173 w 639680"/>
              <a:gd name="connsiteY1" fmla="*/ 1808032 h 1880026"/>
              <a:gd name="connsiteX2" fmla="*/ 54889 w 639680"/>
              <a:gd name="connsiteY2" fmla="*/ 1744237 h 1880026"/>
              <a:gd name="connsiteX3" fmla="*/ 1726 w 639680"/>
              <a:gd name="connsiteY3" fmla="*/ 213149 h 1880026"/>
              <a:gd name="connsiteX4" fmla="*/ 225010 w 639680"/>
              <a:gd name="connsiteY4" fmla="*/ 21763 h 1880026"/>
              <a:gd name="connsiteX5" fmla="*/ 586517 w 639680"/>
              <a:gd name="connsiteY5" fmla="*/ 74925 h 1880026"/>
              <a:gd name="connsiteX0" fmla="*/ 658288 w 658288"/>
              <a:gd name="connsiteY0" fmla="*/ 1762264 h 1795191"/>
              <a:gd name="connsiteX1" fmla="*/ 296781 w 658288"/>
              <a:gd name="connsiteY1" fmla="*/ 1794161 h 1795191"/>
              <a:gd name="connsiteX2" fmla="*/ 41599 w 658288"/>
              <a:gd name="connsiteY2" fmla="*/ 1560245 h 1795191"/>
              <a:gd name="connsiteX3" fmla="*/ 20334 w 658288"/>
              <a:gd name="connsiteY3" fmla="*/ 199278 h 1795191"/>
              <a:gd name="connsiteX4" fmla="*/ 243618 w 658288"/>
              <a:gd name="connsiteY4" fmla="*/ 7892 h 1795191"/>
              <a:gd name="connsiteX5" fmla="*/ 605125 w 658288"/>
              <a:gd name="connsiteY5" fmla="*/ 61054 h 1795191"/>
              <a:gd name="connsiteX0" fmla="*/ 649339 w 649339"/>
              <a:gd name="connsiteY0" fmla="*/ 1762264 h 1795191"/>
              <a:gd name="connsiteX1" fmla="*/ 287832 w 649339"/>
              <a:gd name="connsiteY1" fmla="*/ 1794161 h 1795191"/>
              <a:gd name="connsiteX2" fmla="*/ 32650 w 649339"/>
              <a:gd name="connsiteY2" fmla="*/ 1560245 h 1795191"/>
              <a:gd name="connsiteX3" fmla="*/ 11385 w 649339"/>
              <a:gd name="connsiteY3" fmla="*/ 199278 h 1795191"/>
              <a:gd name="connsiteX4" fmla="*/ 234669 w 649339"/>
              <a:gd name="connsiteY4" fmla="*/ 7892 h 1795191"/>
              <a:gd name="connsiteX5" fmla="*/ 596176 w 649339"/>
              <a:gd name="connsiteY5" fmla="*/ 61054 h 179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339" h="1795191">
                <a:moveTo>
                  <a:pt x="649339" y="1762264"/>
                </a:moveTo>
                <a:cubicBezTo>
                  <a:pt x="587316" y="1783529"/>
                  <a:pt x="385297" y="1799477"/>
                  <a:pt x="287832" y="1794161"/>
                </a:cubicBezTo>
                <a:cubicBezTo>
                  <a:pt x="190367" y="1788845"/>
                  <a:pt x="36194" y="1826059"/>
                  <a:pt x="32650" y="1560245"/>
                </a:cubicBezTo>
                <a:cubicBezTo>
                  <a:pt x="29106" y="1294431"/>
                  <a:pt x="-22285" y="458003"/>
                  <a:pt x="11385" y="199278"/>
                </a:cubicBezTo>
                <a:cubicBezTo>
                  <a:pt x="45055" y="-59447"/>
                  <a:pt x="160241" y="7892"/>
                  <a:pt x="234669" y="7892"/>
                </a:cubicBezTo>
                <a:cubicBezTo>
                  <a:pt x="309097" y="7892"/>
                  <a:pt x="548329" y="32700"/>
                  <a:pt x="596176" y="61054"/>
                </a:cubicBezTo>
              </a:path>
            </a:pathLst>
          </a:custGeom>
          <a:ln w="38100">
            <a:solidFill>
              <a:srgbClr val="FF99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hu-HU"/>
          </a:p>
        </p:txBody>
      </p:sp>
      <p:sp>
        <p:nvSpPr>
          <p:cNvPr id="10" name="Szabadkézi sokszög 9"/>
          <p:cNvSpPr/>
          <p:nvPr/>
        </p:nvSpPr>
        <p:spPr>
          <a:xfrm>
            <a:off x="1253877" y="2085723"/>
            <a:ext cx="2815991" cy="1266481"/>
          </a:xfrm>
          <a:custGeom>
            <a:avLst/>
            <a:gdLst>
              <a:gd name="connsiteX0" fmla="*/ 223383 w 2989398"/>
              <a:gd name="connsiteY0" fmla="*/ 1158300 h 1241005"/>
              <a:gd name="connsiteX1" fmla="*/ 1105885 w 2989398"/>
              <a:gd name="connsiteY1" fmla="*/ 1232728 h 1241005"/>
              <a:gd name="connsiteX2" fmla="*/ 2732667 w 2989398"/>
              <a:gd name="connsiteY2" fmla="*/ 1137035 h 1241005"/>
              <a:gd name="connsiteX3" fmla="*/ 2881523 w 2989398"/>
              <a:gd name="connsiteY3" fmla="*/ 328961 h 1241005"/>
              <a:gd name="connsiteX4" fmla="*/ 1690676 w 2989398"/>
              <a:gd name="connsiteY4" fmla="*/ 41882 h 1241005"/>
              <a:gd name="connsiteX5" fmla="*/ 1148416 w 2989398"/>
              <a:gd name="connsiteY5" fmla="*/ 73780 h 1241005"/>
              <a:gd name="connsiteX6" fmla="*/ 701848 w 2989398"/>
              <a:gd name="connsiteY6" fmla="*/ 711733 h 1241005"/>
              <a:gd name="connsiteX7" fmla="*/ 244648 w 2989398"/>
              <a:gd name="connsiteY7" fmla="*/ 1073240 h 1241005"/>
              <a:gd name="connsiteX8" fmla="*/ 244648 w 2989398"/>
              <a:gd name="connsiteY8" fmla="*/ 1073240 h 1241005"/>
              <a:gd name="connsiteX9" fmla="*/ 99 w 2989398"/>
              <a:gd name="connsiteY9" fmla="*/ 1105138 h 1241005"/>
              <a:gd name="connsiteX10" fmla="*/ 276546 w 2989398"/>
              <a:gd name="connsiteY10" fmla="*/ 509714 h 1241005"/>
              <a:gd name="connsiteX0" fmla="*/ 223383 w 2989398"/>
              <a:gd name="connsiteY0" fmla="*/ 1158300 h 1241005"/>
              <a:gd name="connsiteX1" fmla="*/ 1105885 w 2989398"/>
              <a:gd name="connsiteY1" fmla="*/ 1232728 h 1241005"/>
              <a:gd name="connsiteX2" fmla="*/ 2732667 w 2989398"/>
              <a:gd name="connsiteY2" fmla="*/ 1137035 h 1241005"/>
              <a:gd name="connsiteX3" fmla="*/ 2881523 w 2989398"/>
              <a:gd name="connsiteY3" fmla="*/ 328961 h 1241005"/>
              <a:gd name="connsiteX4" fmla="*/ 1690676 w 2989398"/>
              <a:gd name="connsiteY4" fmla="*/ 41882 h 1241005"/>
              <a:gd name="connsiteX5" fmla="*/ 1148416 w 2989398"/>
              <a:gd name="connsiteY5" fmla="*/ 73780 h 1241005"/>
              <a:gd name="connsiteX6" fmla="*/ 701848 w 2989398"/>
              <a:gd name="connsiteY6" fmla="*/ 711733 h 1241005"/>
              <a:gd name="connsiteX7" fmla="*/ 244648 w 2989398"/>
              <a:gd name="connsiteY7" fmla="*/ 1073240 h 1241005"/>
              <a:gd name="connsiteX8" fmla="*/ 244648 w 2989398"/>
              <a:gd name="connsiteY8" fmla="*/ 1073240 h 1241005"/>
              <a:gd name="connsiteX9" fmla="*/ 99 w 2989398"/>
              <a:gd name="connsiteY9" fmla="*/ 1105138 h 1241005"/>
              <a:gd name="connsiteX0" fmla="*/ 0 w 2766015"/>
              <a:gd name="connsiteY0" fmla="*/ 1158300 h 1241005"/>
              <a:gd name="connsiteX1" fmla="*/ 882502 w 2766015"/>
              <a:gd name="connsiteY1" fmla="*/ 1232728 h 1241005"/>
              <a:gd name="connsiteX2" fmla="*/ 2509284 w 2766015"/>
              <a:gd name="connsiteY2" fmla="*/ 1137035 h 1241005"/>
              <a:gd name="connsiteX3" fmla="*/ 2658140 w 2766015"/>
              <a:gd name="connsiteY3" fmla="*/ 328961 h 1241005"/>
              <a:gd name="connsiteX4" fmla="*/ 1467293 w 2766015"/>
              <a:gd name="connsiteY4" fmla="*/ 41882 h 1241005"/>
              <a:gd name="connsiteX5" fmla="*/ 925033 w 2766015"/>
              <a:gd name="connsiteY5" fmla="*/ 73780 h 1241005"/>
              <a:gd name="connsiteX6" fmla="*/ 478465 w 2766015"/>
              <a:gd name="connsiteY6" fmla="*/ 711733 h 1241005"/>
              <a:gd name="connsiteX7" fmla="*/ 21265 w 2766015"/>
              <a:gd name="connsiteY7" fmla="*/ 1073240 h 1241005"/>
              <a:gd name="connsiteX8" fmla="*/ 21265 w 2766015"/>
              <a:gd name="connsiteY8" fmla="*/ 1073240 h 1241005"/>
              <a:gd name="connsiteX0" fmla="*/ 0 w 2766015"/>
              <a:gd name="connsiteY0" fmla="*/ 1185878 h 1268583"/>
              <a:gd name="connsiteX1" fmla="*/ 882502 w 2766015"/>
              <a:gd name="connsiteY1" fmla="*/ 1260306 h 1268583"/>
              <a:gd name="connsiteX2" fmla="*/ 2509284 w 2766015"/>
              <a:gd name="connsiteY2" fmla="*/ 1164613 h 1268583"/>
              <a:gd name="connsiteX3" fmla="*/ 2658140 w 2766015"/>
              <a:gd name="connsiteY3" fmla="*/ 356539 h 1268583"/>
              <a:gd name="connsiteX4" fmla="*/ 1467293 w 2766015"/>
              <a:gd name="connsiteY4" fmla="*/ 69460 h 1268583"/>
              <a:gd name="connsiteX5" fmla="*/ 542261 w 2766015"/>
              <a:gd name="connsiteY5" fmla="*/ 58827 h 1268583"/>
              <a:gd name="connsiteX6" fmla="*/ 478465 w 2766015"/>
              <a:gd name="connsiteY6" fmla="*/ 739311 h 1268583"/>
              <a:gd name="connsiteX7" fmla="*/ 21265 w 2766015"/>
              <a:gd name="connsiteY7" fmla="*/ 1100818 h 1268583"/>
              <a:gd name="connsiteX8" fmla="*/ 21265 w 2766015"/>
              <a:gd name="connsiteY8" fmla="*/ 1100818 h 1268583"/>
              <a:gd name="connsiteX0" fmla="*/ 0 w 2761450"/>
              <a:gd name="connsiteY0" fmla="*/ 1173700 h 1256405"/>
              <a:gd name="connsiteX1" fmla="*/ 882502 w 2761450"/>
              <a:gd name="connsiteY1" fmla="*/ 1248128 h 1256405"/>
              <a:gd name="connsiteX2" fmla="*/ 2509284 w 2761450"/>
              <a:gd name="connsiteY2" fmla="*/ 1152435 h 1256405"/>
              <a:gd name="connsiteX3" fmla="*/ 2658140 w 2761450"/>
              <a:gd name="connsiteY3" fmla="*/ 344361 h 1256405"/>
              <a:gd name="connsiteX4" fmla="*/ 1531088 w 2761450"/>
              <a:gd name="connsiteY4" fmla="*/ 36017 h 1256405"/>
              <a:gd name="connsiteX5" fmla="*/ 1467293 w 2761450"/>
              <a:gd name="connsiteY5" fmla="*/ 57282 h 1256405"/>
              <a:gd name="connsiteX6" fmla="*/ 542261 w 2761450"/>
              <a:gd name="connsiteY6" fmla="*/ 46649 h 1256405"/>
              <a:gd name="connsiteX7" fmla="*/ 478465 w 2761450"/>
              <a:gd name="connsiteY7" fmla="*/ 727133 h 1256405"/>
              <a:gd name="connsiteX8" fmla="*/ 21265 w 2761450"/>
              <a:gd name="connsiteY8" fmla="*/ 1088640 h 1256405"/>
              <a:gd name="connsiteX9" fmla="*/ 21265 w 2761450"/>
              <a:gd name="connsiteY9" fmla="*/ 1088640 h 1256405"/>
              <a:gd name="connsiteX0" fmla="*/ 0 w 2761450"/>
              <a:gd name="connsiteY0" fmla="*/ 1173700 h 1268070"/>
              <a:gd name="connsiteX1" fmla="*/ 882502 w 2761450"/>
              <a:gd name="connsiteY1" fmla="*/ 1248128 h 1268070"/>
              <a:gd name="connsiteX2" fmla="*/ 2509284 w 2761450"/>
              <a:gd name="connsiteY2" fmla="*/ 1152435 h 1268070"/>
              <a:gd name="connsiteX3" fmla="*/ 2658140 w 2761450"/>
              <a:gd name="connsiteY3" fmla="*/ 142342 h 1268070"/>
              <a:gd name="connsiteX4" fmla="*/ 1531088 w 2761450"/>
              <a:gd name="connsiteY4" fmla="*/ 36017 h 1268070"/>
              <a:gd name="connsiteX5" fmla="*/ 1467293 w 2761450"/>
              <a:gd name="connsiteY5" fmla="*/ 57282 h 1268070"/>
              <a:gd name="connsiteX6" fmla="*/ 542261 w 2761450"/>
              <a:gd name="connsiteY6" fmla="*/ 46649 h 1268070"/>
              <a:gd name="connsiteX7" fmla="*/ 478465 w 2761450"/>
              <a:gd name="connsiteY7" fmla="*/ 727133 h 1268070"/>
              <a:gd name="connsiteX8" fmla="*/ 21265 w 2761450"/>
              <a:gd name="connsiteY8" fmla="*/ 1088640 h 1268070"/>
              <a:gd name="connsiteX9" fmla="*/ 21265 w 2761450"/>
              <a:gd name="connsiteY9" fmla="*/ 1088640 h 1268070"/>
              <a:gd name="connsiteX0" fmla="*/ 0 w 2766015"/>
              <a:gd name="connsiteY0" fmla="*/ 1177459 h 1271829"/>
              <a:gd name="connsiteX1" fmla="*/ 882502 w 2766015"/>
              <a:gd name="connsiteY1" fmla="*/ 1251887 h 1271829"/>
              <a:gd name="connsiteX2" fmla="*/ 2509284 w 2766015"/>
              <a:gd name="connsiteY2" fmla="*/ 1156194 h 1271829"/>
              <a:gd name="connsiteX3" fmla="*/ 2658140 w 2766015"/>
              <a:gd name="connsiteY3" fmla="*/ 146101 h 1271829"/>
              <a:gd name="connsiteX4" fmla="*/ 1467293 w 2766015"/>
              <a:gd name="connsiteY4" fmla="*/ 61041 h 1271829"/>
              <a:gd name="connsiteX5" fmla="*/ 542261 w 2766015"/>
              <a:gd name="connsiteY5" fmla="*/ 50408 h 1271829"/>
              <a:gd name="connsiteX6" fmla="*/ 478465 w 2766015"/>
              <a:gd name="connsiteY6" fmla="*/ 730892 h 1271829"/>
              <a:gd name="connsiteX7" fmla="*/ 21265 w 2766015"/>
              <a:gd name="connsiteY7" fmla="*/ 1092399 h 1271829"/>
              <a:gd name="connsiteX8" fmla="*/ 21265 w 2766015"/>
              <a:gd name="connsiteY8" fmla="*/ 1092399 h 1271829"/>
              <a:gd name="connsiteX0" fmla="*/ 0 w 2760689"/>
              <a:gd name="connsiteY0" fmla="*/ 1199736 h 1294106"/>
              <a:gd name="connsiteX1" fmla="*/ 882502 w 2760689"/>
              <a:gd name="connsiteY1" fmla="*/ 1274164 h 1294106"/>
              <a:gd name="connsiteX2" fmla="*/ 2509284 w 2760689"/>
              <a:gd name="connsiteY2" fmla="*/ 1178471 h 1294106"/>
              <a:gd name="connsiteX3" fmla="*/ 2658140 w 2760689"/>
              <a:gd name="connsiteY3" fmla="*/ 168378 h 1294106"/>
              <a:gd name="connsiteX4" fmla="*/ 1541721 w 2760689"/>
              <a:gd name="connsiteY4" fmla="*/ 30155 h 1294106"/>
              <a:gd name="connsiteX5" fmla="*/ 542261 w 2760689"/>
              <a:gd name="connsiteY5" fmla="*/ 72685 h 1294106"/>
              <a:gd name="connsiteX6" fmla="*/ 478465 w 2760689"/>
              <a:gd name="connsiteY6" fmla="*/ 753169 h 1294106"/>
              <a:gd name="connsiteX7" fmla="*/ 21265 w 2760689"/>
              <a:gd name="connsiteY7" fmla="*/ 1114676 h 1294106"/>
              <a:gd name="connsiteX8" fmla="*/ 21265 w 2760689"/>
              <a:gd name="connsiteY8" fmla="*/ 1114676 h 1294106"/>
              <a:gd name="connsiteX0" fmla="*/ 0 w 2797169"/>
              <a:gd name="connsiteY0" fmla="*/ 1199736 h 1294106"/>
              <a:gd name="connsiteX1" fmla="*/ 882502 w 2797169"/>
              <a:gd name="connsiteY1" fmla="*/ 1274164 h 1294106"/>
              <a:gd name="connsiteX2" fmla="*/ 2583712 w 2797169"/>
              <a:gd name="connsiteY2" fmla="*/ 1178471 h 1294106"/>
              <a:gd name="connsiteX3" fmla="*/ 2658140 w 2797169"/>
              <a:gd name="connsiteY3" fmla="*/ 168378 h 1294106"/>
              <a:gd name="connsiteX4" fmla="*/ 1541721 w 2797169"/>
              <a:gd name="connsiteY4" fmla="*/ 30155 h 1294106"/>
              <a:gd name="connsiteX5" fmla="*/ 542261 w 2797169"/>
              <a:gd name="connsiteY5" fmla="*/ 72685 h 1294106"/>
              <a:gd name="connsiteX6" fmla="*/ 478465 w 2797169"/>
              <a:gd name="connsiteY6" fmla="*/ 753169 h 1294106"/>
              <a:gd name="connsiteX7" fmla="*/ 21265 w 2797169"/>
              <a:gd name="connsiteY7" fmla="*/ 1114676 h 1294106"/>
              <a:gd name="connsiteX8" fmla="*/ 21265 w 2797169"/>
              <a:gd name="connsiteY8" fmla="*/ 1114676 h 1294106"/>
              <a:gd name="connsiteX0" fmla="*/ 0 w 2793961"/>
              <a:gd name="connsiteY0" fmla="*/ 1199736 h 1259913"/>
              <a:gd name="connsiteX1" fmla="*/ 935665 w 2793961"/>
              <a:gd name="connsiteY1" fmla="*/ 1199737 h 1259913"/>
              <a:gd name="connsiteX2" fmla="*/ 2583712 w 2793961"/>
              <a:gd name="connsiteY2" fmla="*/ 1178471 h 1259913"/>
              <a:gd name="connsiteX3" fmla="*/ 2658140 w 2793961"/>
              <a:gd name="connsiteY3" fmla="*/ 168378 h 1259913"/>
              <a:gd name="connsiteX4" fmla="*/ 1541721 w 2793961"/>
              <a:gd name="connsiteY4" fmla="*/ 30155 h 1259913"/>
              <a:gd name="connsiteX5" fmla="*/ 542261 w 2793961"/>
              <a:gd name="connsiteY5" fmla="*/ 72685 h 1259913"/>
              <a:gd name="connsiteX6" fmla="*/ 478465 w 2793961"/>
              <a:gd name="connsiteY6" fmla="*/ 753169 h 1259913"/>
              <a:gd name="connsiteX7" fmla="*/ 21265 w 2793961"/>
              <a:gd name="connsiteY7" fmla="*/ 1114676 h 1259913"/>
              <a:gd name="connsiteX8" fmla="*/ 21265 w 2793961"/>
              <a:gd name="connsiteY8" fmla="*/ 1114676 h 1259913"/>
              <a:gd name="connsiteX0" fmla="*/ 74428 w 2868389"/>
              <a:gd name="connsiteY0" fmla="*/ 1199736 h 1259913"/>
              <a:gd name="connsiteX1" fmla="*/ 1010093 w 2868389"/>
              <a:gd name="connsiteY1" fmla="*/ 1199737 h 1259913"/>
              <a:gd name="connsiteX2" fmla="*/ 2658140 w 2868389"/>
              <a:gd name="connsiteY2" fmla="*/ 1178471 h 1259913"/>
              <a:gd name="connsiteX3" fmla="*/ 2732568 w 2868389"/>
              <a:gd name="connsiteY3" fmla="*/ 168378 h 1259913"/>
              <a:gd name="connsiteX4" fmla="*/ 1616149 w 2868389"/>
              <a:gd name="connsiteY4" fmla="*/ 30155 h 1259913"/>
              <a:gd name="connsiteX5" fmla="*/ 616689 w 2868389"/>
              <a:gd name="connsiteY5" fmla="*/ 72685 h 1259913"/>
              <a:gd name="connsiteX6" fmla="*/ 552893 w 2868389"/>
              <a:gd name="connsiteY6" fmla="*/ 753169 h 1259913"/>
              <a:gd name="connsiteX7" fmla="*/ 95693 w 2868389"/>
              <a:gd name="connsiteY7" fmla="*/ 1114676 h 1259913"/>
              <a:gd name="connsiteX8" fmla="*/ 0 w 2868389"/>
              <a:gd name="connsiteY8" fmla="*/ 1125309 h 1259913"/>
              <a:gd name="connsiteX0" fmla="*/ 0 w 2793961"/>
              <a:gd name="connsiteY0" fmla="*/ 1199736 h 1259913"/>
              <a:gd name="connsiteX1" fmla="*/ 935665 w 2793961"/>
              <a:gd name="connsiteY1" fmla="*/ 1199737 h 1259913"/>
              <a:gd name="connsiteX2" fmla="*/ 2583712 w 2793961"/>
              <a:gd name="connsiteY2" fmla="*/ 1178471 h 1259913"/>
              <a:gd name="connsiteX3" fmla="*/ 2658140 w 2793961"/>
              <a:gd name="connsiteY3" fmla="*/ 168378 h 1259913"/>
              <a:gd name="connsiteX4" fmla="*/ 1541721 w 2793961"/>
              <a:gd name="connsiteY4" fmla="*/ 30155 h 1259913"/>
              <a:gd name="connsiteX5" fmla="*/ 542261 w 2793961"/>
              <a:gd name="connsiteY5" fmla="*/ 72685 h 1259913"/>
              <a:gd name="connsiteX6" fmla="*/ 478465 w 2793961"/>
              <a:gd name="connsiteY6" fmla="*/ 753169 h 1259913"/>
              <a:gd name="connsiteX7" fmla="*/ 21265 w 2793961"/>
              <a:gd name="connsiteY7" fmla="*/ 1114676 h 1259913"/>
              <a:gd name="connsiteX0" fmla="*/ 0 w 2793961"/>
              <a:gd name="connsiteY0" fmla="*/ 1263532 h 1273362"/>
              <a:gd name="connsiteX1" fmla="*/ 935665 w 2793961"/>
              <a:gd name="connsiteY1" fmla="*/ 1199737 h 1273362"/>
              <a:gd name="connsiteX2" fmla="*/ 2583712 w 2793961"/>
              <a:gd name="connsiteY2" fmla="*/ 1178471 h 1273362"/>
              <a:gd name="connsiteX3" fmla="*/ 2658140 w 2793961"/>
              <a:gd name="connsiteY3" fmla="*/ 168378 h 1273362"/>
              <a:gd name="connsiteX4" fmla="*/ 1541721 w 2793961"/>
              <a:gd name="connsiteY4" fmla="*/ 30155 h 1273362"/>
              <a:gd name="connsiteX5" fmla="*/ 542261 w 2793961"/>
              <a:gd name="connsiteY5" fmla="*/ 72685 h 1273362"/>
              <a:gd name="connsiteX6" fmla="*/ 478465 w 2793961"/>
              <a:gd name="connsiteY6" fmla="*/ 753169 h 1273362"/>
              <a:gd name="connsiteX7" fmla="*/ 21265 w 2793961"/>
              <a:gd name="connsiteY7" fmla="*/ 1114676 h 1273362"/>
              <a:gd name="connsiteX0" fmla="*/ 22030 w 2815991"/>
              <a:gd name="connsiteY0" fmla="*/ 1263532 h 1266481"/>
              <a:gd name="connsiteX1" fmla="*/ 957695 w 2815991"/>
              <a:gd name="connsiteY1" fmla="*/ 1199737 h 1266481"/>
              <a:gd name="connsiteX2" fmla="*/ 2605742 w 2815991"/>
              <a:gd name="connsiteY2" fmla="*/ 1178471 h 1266481"/>
              <a:gd name="connsiteX3" fmla="*/ 2680170 w 2815991"/>
              <a:gd name="connsiteY3" fmla="*/ 168378 h 1266481"/>
              <a:gd name="connsiteX4" fmla="*/ 1563751 w 2815991"/>
              <a:gd name="connsiteY4" fmla="*/ 30155 h 1266481"/>
              <a:gd name="connsiteX5" fmla="*/ 564291 w 2815991"/>
              <a:gd name="connsiteY5" fmla="*/ 72685 h 1266481"/>
              <a:gd name="connsiteX6" fmla="*/ 500495 w 2815991"/>
              <a:gd name="connsiteY6" fmla="*/ 753169 h 1266481"/>
              <a:gd name="connsiteX7" fmla="*/ 43295 w 2815991"/>
              <a:gd name="connsiteY7" fmla="*/ 1114676 h 126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991" h="1266481">
                <a:moveTo>
                  <a:pt x="22030" y="1263532"/>
                </a:moveTo>
                <a:cubicBezTo>
                  <a:pt x="-128598" y="1281253"/>
                  <a:pt x="527076" y="1213914"/>
                  <a:pt x="957695" y="1199737"/>
                </a:cubicBezTo>
                <a:cubicBezTo>
                  <a:pt x="1388314" y="1185560"/>
                  <a:pt x="2318663" y="1350364"/>
                  <a:pt x="2605742" y="1178471"/>
                </a:cubicBezTo>
                <a:cubicBezTo>
                  <a:pt x="2892821" y="1006578"/>
                  <a:pt x="2853835" y="359764"/>
                  <a:pt x="2680170" y="168378"/>
                </a:cubicBezTo>
                <a:cubicBezTo>
                  <a:pt x="2506505" y="-23008"/>
                  <a:pt x="1916397" y="46104"/>
                  <a:pt x="1563751" y="30155"/>
                </a:cubicBezTo>
                <a:cubicBezTo>
                  <a:pt x="1211105" y="14206"/>
                  <a:pt x="741500" y="-47817"/>
                  <a:pt x="564291" y="72685"/>
                </a:cubicBezTo>
                <a:cubicBezTo>
                  <a:pt x="387082" y="193187"/>
                  <a:pt x="587328" y="579504"/>
                  <a:pt x="500495" y="753169"/>
                </a:cubicBezTo>
                <a:cubicBezTo>
                  <a:pt x="413662" y="926834"/>
                  <a:pt x="135444" y="1052653"/>
                  <a:pt x="43295" y="1114676"/>
                </a:cubicBezTo>
              </a:path>
            </a:pathLst>
          </a:custGeom>
          <a:ln w="38100">
            <a:solidFill>
              <a:srgbClr val="FF99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hu-HU"/>
          </a:p>
        </p:txBody>
      </p:sp>
    </p:spTree>
    <p:extLst>
      <p:ext uri="{BB962C8B-B14F-4D97-AF65-F5344CB8AC3E}">
        <p14:creationId xmlns:p14="http://schemas.microsoft.com/office/powerpoint/2010/main" val="815189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8100392" cy="1143000"/>
          </a:xfrm>
        </p:spPr>
        <p:txBody>
          <a:bodyPr/>
          <a:lstStyle/>
          <a:p>
            <a:pPr algn="ctr"/>
            <a:r>
              <a:rPr lang="en-GB" sz="3600" b="1" dirty="0"/>
              <a:t>UXC55</a:t>
            </a:r>
            <a:r>
              <a:rPr lang="en-US" sz="3600" b="1" dirty="0"/>
              <a:t>: X1 level</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43</a:t>
            </a:fld>
            <a:endParaRPr lang="en-US"/>
          </a:p>
        </p:txBody>
      </p:sp>
      <p:sp>
        <p:nvSpPr>
          <p:cNvPr id="8" name="TextBox 7"/>
          <p:cNvSpPr txBox="1"/>
          <p:nvPr/>
        </p:nvSpPr>
        <p:spPr>
          <a:xfrm>
            <a:off x="-11088" y="4617710"/>
            <a:ext cx="8183488" cy="2123658"/>
          </a:xfrm>
          <a:prstGeom prst="rect">
            <a:avLst/>
          </a:prstGeom>
          <a:noFill/>
        </p:spPr>
        <p:txBody>
          <a:bodyPr wrap="square" rtlCol="0">
            <a:spAutoFit/>
          </a:bodyPr>
          <a:lstStyle/>
          <a:p>
            <a:r>
              <a:rPr lang="en-US" sz="1200" dirty="0"/>
              <a:t>Use the UP55 PAD to enter the UXC55. </a:t>
            </a:r>
            <a:r>
              <a:rPr lang="de-DE" sz="1200" dirty="0"/>
              <a:t>You arrive on X1 level at –Z end near side of the cavern.</a:t>
            </a:r>
            <a:endParaRPr lang="en-US" sz="1200" dirty="0"/>
          </a:p>
          <a:p>
            <a:pPr marL="271463" indent="-271463">
              <a:buFont typeface="+mj-lt"/>
              <a:buAutoNum type="arabicPeriod"/>
            </a:pPr>
            <a:r>
              <a:rPr lang="en-US" sz="1200" dirty="0"/>
              <a:t>Check the trash bins and the toilets which are located to your right</a:t>
            </a:r>
          </a:p>
          <a:p>
            <a:pPr marL="450850" lvl="1" indent="-177800">
              <a:buFont typeface="Arial"/>
              <a:buChar char="•"/>
            </a:pPr>
            <a:r>
              <a:rPr lang="en-US" sz="1200" dirty="0"/>
              <a:t>Verify that the toilets are empty</a:t>
            </a:r>
          </a:p>
          <a:p>
            <a:pPr marL="450850" lvl="1" indent="-177800">
              <a:buFont typeface="Arial"/>
              <a:buChar char="•"/>
            </a:pPr>
            <a:r>
              <a:rPr lang="en-US" sz="1200" dirty="0"/>
              <a:t>Check the water flow. Verify that there is enough paper towels and soap</a:t>
            </a:r>
          </a:p>
          <a:p>
            <a:pPr marL="271463" indent="-271463">
              <a:buFont typeface="+mj-lt"/>
              <a:buAutoNum type="arabicPeriod"/>
            </a:pPr>
            <a:r>
              <a:rPr lang="de-DE" sz="1200" dirty="0"/>
              <a:t>Check the seal on the First Aid cabinet</a:t>
            </a:r>
          </a:p>
          <a:p>
            <a:pPr marL="271463" indent="-271463">
              <a:buFont typeface="+mj-lt"/>
              <a:buAutoNum type="arabicPeriod"/>
            </a:pPr>
            <a:r>
              <a:rPr lang="de-DE" sz="1200" dirty="0"/>
              <a:t>Walk around on X1 and</a:t>
            </a:r>
            <a:r>
              <a:rPr lang="en-US" sz="1200" dirty="0"/>
              <a:t>:</a:t>
            </a:r>
          </a:p>
          <a:p>
            <a:pPr marL="450850" lvl="1" indent="-177800">
              <a:buFont typeface="Arial"/>
              <a:buChar char="•"/>
            </a:pPr>
            <a:r>
              <a:rPr lang="en-US" sz="1200" dirty="0"/>
              <a:t>Watch out for water or oil puddles and leaks. Especially inspect the areas below the HF on +Z and –Z ends.</a:t>
            </a:r>
          </a:p>
          <a:p>
            <a:pPr marL="450850" lvl="1" indent="-177800">
              <a:buFont typeface="Arial"/>
              <a:buChar char="•"/>
            </a:pPr>
            <a:r>
              <a:rPr lang="en-US" sz="1200" dirty="0"/>
              <a:t>Watch out for equipment blocking the evacuation path (stored material, working in height equipment etc.)</a:t>
            </a:r>
          </a:p>
          <a:p>
            <a:pPr marL="450850" lvl="1" indent="-177800">
              <a:buFont typeface="Arial"/>
              <a:buChar char="•"/>
            </a:pPr>
            <a:r>
              <a:rPr lang="en-US" sz="1200" dirty="0"/>
              <a:t>Watch out for broken lights </a:t>
            </a:r>
          </a:p>
          <a:p>
            <a:pPr marL="450850" lvl="1" indent="-177800">
              <a:buFont typeface="Arial"/>
              <a:buChar char="•"/>
            </a:pPr>
            <a:r>
              <a:rPr lang="en-US" sz="1200" dirty="0"/>
              <a:t>Make sure there is no storage on the X0 evacuation hatch a</a:t>
            </a:r>
            <a:r>
              <a:rPr lang="de-DE" sz="1200" dirty="0"/>
              <a:t>t –Z end, far side</a:t>
            </a:r>
            <a:endParaRPr lang="en-US" sz="1200" dirty="0"/>
          </a:p>
          <a:p>
            <a:pPr marL="271463" indent="-271463">
              <a:buFont typeface="+mj-lt"/>
              <a:buAutoNum type="arabicPeriod"/>
            </a:pPr>
            <a:r>
              <a:rPr lang="en-US" sz="1200" dirty="0"/>
              <a:t>Check the seal and the position of the emergency handle on the door leading to the area below CMS (X0).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6838" y="1511027"/>
            <a:ext cx="3314735" cy="2486051"/>
          </a:xfrm>
          <a:prstGeom prst="rect">
            <a:avLst/>
          </a:prstGeom>
        </p:spPr>
      </p:pic>
      <p:sp>
        <p:nvSpPr>
          <p:cNvPr id="24" name="Szövegdoboz 4"/>
          <p:cNvSpPr txBox="1">
            <a:spLocks noChangeArrowheads="1"/>
          </p:cNvSpPr>
          <p:nvPr/>
        </p:nvSpPr>
        <p:spPr bwMode="auto">
          <a:xfrm>
            <a:off x="92897" y="1096685"/>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75344" y="1463639"/>
            <a:ext cx="3344779" cy="2508584"/>
          </a:xfrm>
          <a:prstGeom prst="rect">
            <a:avLst/>
          </a:prstGeom>
        </p:spPr>
      </p:pic>
      <p:sp>
        <p:nvSpPr>
          <p:cNvPr id="25" name="Szövegdoboz 4"/>
          <p:cNvSpPr txBox="1">
            <a:spLocks noChangeArrowheads="1"/>
          </p:cNvSpPr>
          <p:nvPr/>
        </p:nvSpPr>
        <p:spPr bwMode="auto">
          <a:xfrm>
            <a:off x="3128572" y="1081663"/>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26" name="Rectangle 25"/>
          <p:cNvSpPr/>
          <p:nvPr/>
        </p:nvSpPr>
        <p:spPr>
          <a:xfrm>
            <a:off x="5198951" y="3666861"/>
            <a:ext cx="454090" cy="57067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86559" y="1500830"/>
            <a:ext cx="3379861" cy="2534896"/>
          </a:xfrm>
          <a:prstGeom prst="rect">
            <a:avLst/>
          </a:prstGeom>
        </p:spPr>
      </p:pic>
      <p:sp>
        <p:nvSpPr>
          <p:cNvPr id="30" name="Rectangle 29"/>
          <p:cNvSpPr/>
          <p:nvPr/>
        </p:nvSpPr>
        <p:spPr>
          <a:xfrm>
            <a:off x="6876256" y="2580585"/>
            <a:ext cx="454090" cy="57067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zövegdoboz 4"/>
          <p:cNvSpPr txBox="1">
            <a:spLocks noChangeArrowheads="1"/>
          </p:cNvSpPr>
          <p:nvPr/>
        </p:nvSpPr>
        <p:spPr bwMode="auto">
          <a:xfrm>
            <a:off x="6105710" y="1045541"/>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4</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6225" y="3655937"/>
            <a:ext cx="2468464" cy="1851348"/>
          </a:xfrm>
          <a:prstGeom prst="rect">
            <a:avLst/>
          </a:prstGeom>
        </p:spPr>
      </p:pic>
      <p:sp>
        <p:nvSpPr>
          <p:cNvPr id="16" name="Szövegdoboz 4"/>
          <p:cNvSpPr txBox="1">
            <a:spLocks noChangeArrowheads="1"/>
          </p:cNvSpPr>
          <p:nvPr/>
        </p:nvSpPr>
        <p:spPr bwMode="auto">
          <a:xfrm>
            <a:off x="6595053" y="3645024"/>
            <a:ext cx="50526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3.4</a:t>
            </a:r>
          </a:p>
        </p:txBody>
      </p:sp>
    </p:spTree>
    <p:extLst>
      <p:ext uri="{BB962C8B-B14F-4D97-AF65-F5344CB8AC3E}">
        <p14:creationId xmlns:p14="http://schemas.microsoft.com/office/powerpoint/2010/main" val="3692067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8100392" cy="1143000"/>
          </a:xfrm>
        </p:spPr>
        <p:txBody>
          <a:bodyPr/>
          <a:lstStyle/>
          <a:p>
            <a:pPr algn="ctr"/>
            <a:r>
              <a:rPr lang="en-GB" sz="3600" b="1" dirty="0"/>
              <a:t>UXC55</a:t>
            </a:r>
            <a:r>
              <a:rPr lang="en-US" sz="3600" b="1" dirty="0"/>
              <a:t>: X3 level, UP55</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44</a:t>
            </a:fld>
            <a:endParaRPr lang="en-US"/>
          </a:p>
        </p:txBody>
      </p:sp>
      <p:sp>
        <p:nvSpPr>
          <p:cNvPr id="8" name="TextBox 7"/>
          <p:cNvSpPr txBox="1"/>
          <p:nvPr/>
        </p:nvSpPr>
        <p:spPr>
          <a:xfrm>
            <a:off x="-11088" y="5661248"/>
            <a:ext cx="9155088" cy="954107"/>
          </a:xfrm>
          <a:prstGeom prst="rect">
            <a:avLst/>
          </a:prstGeom>
          <a:noFill/>
        </p:spPr>
        <p:txBody>
          <a:bodyPr wrap="square" rtlCol="0">
            <a:spAutoFit/>
          </a:bodyPr>
          <a:lstStyle/>
          <a:p>
            <a:pPr marL="271463" indent="-271463">
              <a:buFont typeface="+mj-lt"/>
              <a:buAutoNum type="arabicPeriod"/>
            </a:pPr>
            <a:r>
              <a:rPr lang="de-DE" sz="1400" dirty="0"/>
              <a:t>Make sure that there is no storage on all evacuation paths on X1 and X3 on both near and fare sides</a:t>
            </a:r>
            <a:endParaRPr lang="en-US" sz="1400" dirty="0"/>
          </a:p>
          <a:p>
            <a:pPr marL="271463" indent="-271463">
              <a:buFont typeface="+mj-lt"/>
              <a:buAutoNum type="arabicPeriod"/>
            </a:pPr>
            <a:r>
              <a:rPr lang="en-US" sz="1400" dirty="0"/>
              <a:t>On near side of X3, go through the visitor platform to the UPX56 door. Check the seal on it.</a:t>
            </a:r>
          </a:p>
          <a:p>
            <a:pPr marL="271463" indent="-271463">
              <a:buFont typeface="+mj-lt"/>
              <a:buAutoNum type="arabicPeriod"/>
            </a:pPr>
            <a:r>
              <a:rPr lang="en-US" sz="1400" dirty="0"/>
              <a:t>Finish your tour by going out through the UP55. Check the seals on both the PAD and the MAD of UP55</a:t>
            </a:r>
          </a:p>
          <a:p>
            <a:pPr marL="271463" indent="-271463">
              <a:buFont typeface="+mj-lt"/>
              <a:buAutoNum type="arabicPeriod"/>
            </a:pP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1901" y="1887778"/>
            <a:ext cx="3951796" cy="2963846"/>
          </a:xfrm>
          <a:prstGeom prst="rect">
            <a:avLst/>
          </a:prstGeom>
        </p:spPr>
      </p:pic>
      <p:sp>
        <p:nvSpPr>
          <p:cNvPr id="24" name="Szövegdoboz 4"/>
          <p:cNvSpPr txBox="1">
            <a:spLocks noChangeArrowheads="1"/>
          </p:cNvSpPr>
          <p:nvPr/>
        </p:nvSpPr>
        <p:spPr bwMode="auto">
          <a:xfrm>
            <a:off x="72074" y="1374240"/>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43312" y="1894805"/>
            <a:ext cx="3933056" cy="2949792"/>
          </a:xfrm>
          <a:prstGeom prst="rect">
            <a:avLst/>
          </a:prstGeom>
        </p:spPr>
      </p:pic>
      <p:sp>
        <p:nvSpPr>
          <p:cNvPr id="26" name="Rectangle 25"/>
          <p:cNvSpPr/>
          <p:nvPr/>
        </p:nvSpPr>
        <p:spPr>
          <a:xfrm>
            <a:off x="6659220" y="2331999"/>
            <a:ext cx="1579473" cy="2148012"/>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zövegdoboz 4"/>
          <p:cNvSpPr txBox="1">
            <a:spLocks noChangeArrowheads="1"/>
          </p:cNvSpPr>
          <p:nvPr/>
        </p:nvSpPr>
        <p:spPr bwMode="auto">
          <a:xfrm>
            <a:off x="6123776" y="1383968"/>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51821" y="1883113"/>
            <a:ext cx="4070984" cy="3053238"/>
          </a:xfrm>
          <a:prstGeom prst="rect">
            <a:avLst/>
          </a:prstGeom>
        </p:spPr>
      </p:pic>
      <p:sp>
        <p:nvSpPr>
          <p:cNvPr id="25" name="Szövegdoboz 4"/>
          <p:cNvSpPr txBox="1">
            <a:spLocks noChangeArrowheads="1"/>
          </p:cNvSpPr>
          <p:nvPr/>
        </p:nvSpPr>
        <p:spPr bwMode="auto">
          <a:xfrm>
            <a:off x="2987824" y="1383968"/>
            <a:ext cx="312906"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Tree>
    <p:extLst>
      <p:ext uri="{BB962C8B-B14F-4D97-AF65-F5344CB8AC3E}">
        <p14:creationId xmlns:p14="http://schemas.microsoft.com/office/powerpoint/2010/main" val="465604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43000" y="152400"/>
            <a:ext cx="7786688" cy="792163"/>
          </a:xfrm>
        </p:spPr>
        <p:txBody>
          <a:bodyPr/>
          <a:lstStyle/>
          <a:p>
            <a:pPr marL="342900" indent="-342900" algn="ctr" eaLnBrk="1" hangingPunct="1">
              <a:lnSpc>
                <a:spcPct val="90000"/>
              </a:lnSpc>
            </a:pPr>
            <a:r>
              <a:rPr lang="hu-HU" sz="3600" b="1" dirty="0"/>
              <a:t>End of </a:t>
            </a:r>
            <a:r>
              <a:rPr lang="en-US" sz="3600" b="1" dirty="0"/>
              <a:t>the tour</a:t>
            </a:r>
          </a:p>
        </p:txBody>
      </p:sp>
      <p:sp>
        <p:nvSpPr>
          <p:cNvPr id="40963" name="Szövegdoboz 7"/>
          <p:cNvSpPr txBox="1">
            <a:spLocks noChangeArrowheads="1"/>
          </p:cNvSpPr>
          <p:nvPr/>
        </p:nvSpPr>
        <p:spPr bwMode="auto">
          <a:xfrm>
            <a:off x="604019" y="2348880"/>
            <a:ext cx="807243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dirty="0"/>
              <a:t>This is the end of the tour</a:t>
            </a:r>
            <a:endParaRPr lang="hu-HU" sz="3600" b="1" dirty="0"/>
          </a:p>
          <a:p>
            <a:pPr algn="ctr" eaLnBrk="1" hangingPunct="1"/>
            <a:endParaRPr lang="hu-HU" sz="2800" dirty="0"/>
          </a:p>
          <a:p>
            <a:pPr algn="ctr" eaLnBrk="1" hangingPunct="1"/>
            <a:r>
              <a:rPr lang="en-US" sz="2800" dirty="0"/>
              <a:t>… and please don’t forget to write the </a:t>
            </a:r>
            <a:r>
              <a:rPr lang="en-US" sz="2800" dirty="0" err="1"/>
              <a:t>elog</a:t>
            </a:r>
            <a:r>
              <a:rPr lang="en-US" sz="2800" dirty="0"/>
              <a:t> entry</a:t>
            </a:r>
          </a:p>
          <a:p>
            <a:pPr algn="ctr" eaLnBrk="1" hangingPunct="1"/>
            <a:endParaRPr lang="en-US" dirty="0"/>
          </a:p>
          <a:p>
            <a:pPr algn="ctr" eaLnBrk="1" hangingPunct="1"/>
            <a:r>
              <a:rPr lang="en-US" dirty="0"/>
              <a:t>(</a:t>
            </a:r>
            <a:r>
              <a:rPr lang="en-US" dirty="0" err="1"/>
              <a:t>elog</a:t>
            </a:r>
            <a:r>
              <a:rPr lang="en-US" dirty="0"/>
              <a:t> </a:t>
            </a:r>
            <a:r>
              <a:rPr lang="en-US" dirty="0">
                <a:sym typeface="Wingdings" pitchFamily="2" charset="2"/>
              </a:rPr>
              <a:t></a:t>
            </a:r>
            <a:r>
              <a:rPr lang="en-US" dirty="0"/>
              <a:t> General </a:t>
            </a:r>
            <a:r>
              <a:rPr lang="en-US" dirty="0">
                <a:sym typeface="Wingdings" pitchFamily="2" charset="2"/>
              </a:rPr>
              <a:t></a:t>
            </a:r>
            <a:r>
              <a:rPr lang="en-US" dirty="0"/>
              <a:t> SLIMOS)</a:t>
            </a:r>
          </a:p>
        </p:txBody>
      </p:sp>
      <p:sp>
        <p:nvSpPr>
          <p:cNvPr id="40964"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FEDDCF-2AA1-47F7-BDBC-9EB16A5451B1}" type="slidenum">
              <a:rPr lang="en-US" smtClean="0"/>
              <a:pPr eaLnBrk="1" hangingPunct="1"/>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idx="4294967295"/>
          </p:nvPr>
        </p:nvSpPr>
        <p:spPr>
          <a:xfrm>
            <a:off x="1187624" y="142528"/>
            <a:ext cx="7499176" cy="838200"/>
          </a:xfrm>
        </p:spPr>
        <p:txBody>
          <a:bodyPr>
            <a:noAutofit/>
          </a:bodyPr>
          <a:lstStyle/>
          <a:p>
            <a:pPr algn="ctr">
              <a:defRPr/>
            </a:pPr>
            <a:r>
              <a:rPr lang="en-US" sz="3600" b="1" kern="1200" dirty="0">
                <a:solidFill>
                  <a:schemeClr val="tx1"/>
                </a:solidFill>
                <a:ea typeface="+mn-ea"/>
                <a:cs typeface="+mn-cs"/>
              </a:rPr>
              <a:t>Numbering Convention </a:t>
            </a:r>
            <a:r>
              <a:rPr lang="hu-HU" sz="3600" b="1" kern="1200" dirty="0">
                <a:solidFill>
                  <a:schemeClr val="tx1"/>
                </a:solidFill>
                <a:ea typeface="+mn-ea"/>
                <a:cs typeface="+mn-cs"/>
              </a:rPr>
              <a:t>of</a:t>
            </a:r>
            <a:r>
              <a:rPr lang="en-US" sz="3600" b="1" kern="1200" dirty="0">
                <a:solidFill>
                  <a:schemeClr val="tx1"/>
                </a:solidFill>
                <a:ea typeface="+mn-ea"/>
                <a:cs typeface="+mn-cs"/>
              </a:rPr>
              <a:t> UXC55 levels</a:t>
            </a:r>
            <a:endParaRPr lang="fr-FR" sz="3600" b="1" dirty="0"/>
          </a:p>
        </p:txBody>
      </p:sp>
      <p:sp>
        <p:nvSpPr>
          <p:cNvPr id="11287" name="Dia számának helye 2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A3CEE18-46C9-4933-BA10-801831674E02}" type="slidenum">
              <a:rPr lang="en-US"/>
              <a:pPr eaLnBrk="1" hangingPunct="1"/>
              <a:t>46</a:t>
            </a:fld>
            <a:endParaRPr lang="en-US"/>
          </a:p>
        </p:txBody>
      </p:sp>
      <p:pic>
        <p:nvPicPr>
          <p:cNvPr id="3" name="Picture 2">
            <a:extLst>
              <a:ext uri="{FF2B5EF4-FFF2-40B4-BE49-F238E27FC236}">
                <a16:creationId xmlns:a16="http://schemas.microsoft.com/office/drawing/2014/main" id="{3AE796C2-B2D6-7A49-8AE3-1B71FAF27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3812"/>
            <a:ext cx="9144000" cy="5143500"/>
          </a:xfrm>
          <a:prstGeom prst="rect">
            <a:avLst/>
          </a:prstGeom>
        </p:spPr>
      </p:pic>
    </p:spTree>
    <p:extLst>
      <p:ext uri="{BB962C8B-B14F-4D97-AF65-F5344CB8AC3E}">
        <p14:creationId xmlns:p14="http://schemas.microsoft.com/office/powerpoint/2010/main" val="1213348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79375" y="1111964"/>
            <a:ext cx="4860823"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Check the First Aid and Red Cabinets during the tour.</a:t>
            </a:r>
          </a:p>
          <a:p>
            <a:pPr eaLnBrk="1" hangingPunct="1"/>
            <a:endParaRPr lang="en-US" sz="1400" dirty="0"/>
          </a:p>
          <a:p>
            <a:pPr eaLnBrk="1" hangingPunct="1"/>
            <a:r>
              <a:rPr lang="en-US" sz="1400" dirty="0"/>
              <a:t>You can find these in the following places:</a:t>
            </a:r>
          </a:p>
          <a:p>
            <a:pPr eaLnBrk="1" hangingPunct="1">
              <a:buFontTx/>
              <a:buChar char="-"/>
            </a:pPr>
            <a:r>
              <a:rPr lang="en-US" sz="1400" dirty="0"/>
              <a:t> Red cabinets and First Aid cabinet</a:t>
            </a:r>
          </a:p>
          <a:p>
            <a:pPr lvl="1" eaLnBrk="1" hangingPunct="1">
              <a:buFontTx/>
              <a:buChar char="-"/>
            </a:pPr>
            <a:r>
              <a:rPr lang="en-US" sz="1400" dirty="0"/>
              <a:t> level -1 in USC55 in the magnet area</a:t>
            </a:r>
          </a:p>
          <a:p>
            <a:pPr lvl="1" eaLnBrk="1" hangingPunct="1">
              <a:buFontTx/>
              <a:buChar char="-"/>
            </a:pPr>
            <a:r>
              <a:rPr lang="en-US" sz="1400" dirty="0"/>
              <a:t> level -</a:t>
            </a:r>
            <a:r>
              <a:rPr lang="hu-HU" sz="1400" dirty="0"/>
              <a:t>2</a:t>
            </a:r>
            <a:r>
              <a:rPr lang="en-US" sz="1400" dirty="0"/>
              <a:t> in USC55 </a:t>
            </a:r>
            <a:r>
              <a:rPr lang="hu-HU" sz="1400" dirty="0"/>
              <a:t>by the gas room</a:t>
            </a:r>
            <a:endParaRPr lang="en-US" sz="1400" dirty="0"/>
          </a:p>
          <a:p>
            <a:pPr eaLnBrk="1" hangingPunct="1">
              <a:buFontTx/>
              <a:buChar char="-"/>
            </a:pPr>
            <a:r>
              <a:rPr lang="en-US" sz="1400" dirty="0"/>
              <a:t> only First Aid cabinet</a:t>
            </a:r>
          </a:p>
          <a:p>
            <a:pPr lvl="1" eaLnBrk="1" hangingPunct="1">
              <a:buFontTx/>
              <a:buChar char="-"/>
            </a:pPr>
            <a:r>
              <a:rPr lang="en-US" sz="1400" dirty="0"/>
              <a:t> in the pressurized area in level -1, -2 and -3 in USC55</a:t>
            </a:r>
          </a:p>
          <a:p>
            <a:pPr lvl="1" eaLnBrk="1" hangingPunct="1">
              <a:buFontTx/>
              <a:buChar char="-"/>
            </a:pPr>
            <a:r>
              <a:rPr lang="en-US" sz="1400" dirty="0"/>
              <a:t> UXC55 X1 NEAR+</a:t>
            </a:r>
          </a:p>
          <a:p>
            <a:pPr eaLnBrk="1" hangingPunct="1"/>
            <a:r>
              <a:rPr lang="en-US" sz="1400" dirty="0"/>
              <a:t>(see map for the locations in USC55)</a:t>
            </a:r>
            <a:endParaRPr lang="hu-HU" sz="1400" dirty="0"/>
          </a:p>
          <a:p>
            <a:pPr eaLnBrk="1" hangingPunct="1"/>
            <a:r>
              <a:rPr lang="hu-HU" sz="1400" dirty="0"/>
              <a:t>One Red and First Aid cabinet is i</a:t>
            </a:r>
            <a:r>
              <a:rPr lang="en-US" sz="1400" dirty="0"/>
              <a:t>n the control room building near to the entrance</a:t>
            </a:r>
            <a:r>
              <a:rPr lang="hu-HU" sz="1400" dirty="0"/>
              <a:t>.</a:t>
            </a:r>
            <a:endParaRPr lang="en-US" sz="1400" dirty="0"/>
          </a:p>
        </p:txBody>
      </p:sp>
      <p:sp>
        <p:nvSpPr>
          <p:cNvPr id="41987" name="Text Box 7"/>
          <p:cNvSpPr txBox="1">
            <a:spLocks noChangeArrowheads="1"/>
          </p:cNvSpPr>
          <p:nvPr/>
        </p:nvSpPr>
        <p:spPr bwMode="auto">
          <a:xfrm>
            <a:off x="4992688" y="3933056"/>
            <a:ext cx="4071937"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Check the cabinet: </a:t>
            </a:r>
          </a:p>
          <a:p>
            <a:pPr eaLnBrk="1" hangingPunct="1">
              <a:buFontTx/>
              <a:buChar char="-"/>
            </a:pPr>
            <a:r>
              <a:rPr lang="en-US" sz="1400" dirty="0"/>
              <a:t> check the key of the cabinet. It should be in the small red box.</a:t>
            </a:r>
          </a:p>
          <a:p>
            <a:pPr eaLnBrk="1" hangingPunct="1">
              <a:buFontTx/>
              <a:buChar char="-"/>
            </a:pPr>
            <a:r>
              <a:rPr lang="en-US" sz="1400" dirty="0"/>
              <a:t> check if the glass of the small red box is intact.</a:t>
            </a:r>
          </a:p>
          <a:p>
            <a:pPr eaLnBrk="1" hangingPunct="1">
              <a:buFontTx/>
              <a:buChar char="-"/>
            </a:pPr>
            <a:r>
              <a:rPr lang="en-US" sz="1400" dirty="0"/>
              <a:t> check if the glass-breaker is there.</a:t>
            </a:r>
          </a:p>
          <a:p>
            <a:pPr eaLnBrk="1" hangingPunct="1">
              <a:buFontTx/>
              <a:buChar char="-"/>
            </a:pPr>
            <a:r>
              <a:rPr lang="en-US" sz="1400" dirty="0"/>
              <a:t> Check that light is working by disconnecting/connecting the plug.</a:t>
            </a:r>
          </a:p>
          <a:p>
            <a:pPr eaLnBrk="1" hangingPunct="1"/>
            <a:endParaRPr lang="en-US" sz="1400" dirty="0">
              <a:solidFill>
                <a:srgbClr val="FF0000"/>
              </a:solidFill>
            </a:endParaRPr>
          </a:p>
          <a:p>
            <a:pPr eaLnBrk="1" hangingPunct="1"/>
            <a:r>
              <a:rPr lang="en-US" sz="1400" dirty="0">
                <a:solidFill>
                  <a:srgbClr val="FF0000"/>
                </a:solidFill>
              </a:rPr>
              <a:t>If you see any abnormalities (missing key, broken glass … etc.), </a:t>
            </a:r>
            <a:r>
              <a:rPr lang="hu-HU" sz="1400" dirty="0">
                <a:solidFill>
                  <a:srgbClr val="FF0000"/>
                </a:solidFill>
              </a:rPr>
              <a:t>take a note</a:t>
            </a:r>
            <a:r>
              <a:rPr lang="en-US" sz="1400" dirty="0">
                <a:solidFill>
                  <a:srgbClr val="FF0000"/>
                </a:solidFill>
              </a:rPr>
              <a:t> it in your e-log and inform </a:t>
            </a:r>
            <a:r>
              <a:rPr lang="en-US" sz="1400" b="1" dirty="0">
                <a:solidFill>
                  <a:srgbClr val="FF0000"/>
                </a:solidFill>
              </a:rPr>
              <a:t>Davide </a:t>
            </a:r>
            <a:r>
              <a:rPr lang="en-US" sz="1400" b="1" dirty="0" err="1">
                <a:solidFill>
                  <a:srgbClr val="FF0000"/>
                </a:solidFill>
              </a:rPr>
              <a:t>Pagnani</a:t>
            </a:r>
            <a:r>
              <a:rPr lang="en-US" sz="1400" b="1" dirty="0">
                <a:solidFill>
                  <a:srgbClr val="FF0000"/>
                </a:solidFill>
              </a:rPr>
              <a:t> (164813)</a:t>
            </a:r>
            <a:r>
              <a:rPr lang="en-US" sz="1400" dirty="0">
                <a:solidFill>
                  <a:srgbClr val="FF0000"/>
                </a:solidFill>
              </a:rPr>
              <a:t> or Niels Dupont (165186).</a:t>
            </a:r>
            <a:r>
              <a:rPr lang="hu-HU" sz="1400" dirty="0">
                <a:solidFill>
                  <a:srgbClr val="FF0000"/>
                </a:solidFill>
              </a:rPr>
              <a:t> (Call only during working hours)</a:t>
            </a:r>
            <a:endParaRPr lang="en-US" sz="1400" dirty="0">
              <a:solidFill>
                <a:srgbClr val="FF0000"/>
              </a:solidFill>
            </a:endParaRPr>
          </a:p>
        </p:txBody>
      </p:sp>
      <p:sp>
        <p:nvSpPr>
          <p:cNvPr id="41988" name="Title 5"/>
          <p:cNvSpPr>
            <a:spLocks noGrp="1"/>
          </p:cNvSpPr>
          <p:nvPr>
            <p:ph type="title"/>
          </p:nvPr>
        </p:nvSpPr>
        <p:spPr>
          <a:xfrm>
            <a:off x="1143000" y="0"/>
            <a:ext cx="8001000" cy="1143000"/>
          </a:xfrm>
        </p:spPr>
        <p:txBody>
          <a:bodyPr/>
          <a:lstStyle/>
          <a:p>
            <a:pPr algn="ctr" eaLnBrk="1" hangingPunct="1"/>
            <a:r>
              <a:rPr lang="fr-FR" sz="3600" b="1" dirty="0"/>
              <a:t>First </a:t>
            </a:r>
            <a:r>
              <a:rPr lang="fr-FR" sz="3600" b="1" dirty="0" err="1"/>
              <a:t>Aid</a:t>
            </a:r>
            <a:r>
              <a:rPr lang="fr-FR" sz="3600" b="1" dirty="0"/>
              <a:t> and </a:t>
            </a:r>
            <a:r>
              <a:rPr lang="fr-FR" sz="3600" b="1" dirty="0" err="1"/>
              <a:t>Red</a:t>
            </a:r>
            <a:r>
              <a:rPr lang="fr-FR" sz="3600" b="1" dirty="0"/>
              <a:t> cabinet check</a:t>
            </a:r>
          </a:p>
        </p:txBody>
      </p:sp>
      <p:sp>
        <p:nvSpPr>
          <p:cNvPr id="41989" name="Dia számának helye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BCF31E-77C8-4B48-8DC1-FDC08DDE9A1A}" type="slidenum">
              <a:rPr lang="en-US" smtClean="0"/>
              <a:pPr eaLnBrk="1" hangingPunct="1"/>
              <a:t>47</a:t>
            </a:fld>
            <a:endParaRPr lang="en-US"/>
          </a:p>
        </p:txBody>
      </p:sp>
      <p:pic>
        <p:nvPicPr>
          <p:cNvPr id="41990" name="Kép 35" descr="CIMG9132_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0" y="4282877"/>
            <a:ext cx="26400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Kép 37" descr="FirstAi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5" y="4282877"/>
            <a:ext cx="178276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Szövegdoboz 38"/>
          <p:cNvSpPr txBox="1">
            <a:spLocks noChangeArrowheads="1"/>
          </p:cNvSpPr>
          <p:nvPr/>
        </p:nvSpPr>
        <p:spPr bwMode="auto">
          <a:xfrm>
            <a:off x="1357313" y="6399014"/>
            <a:ext cx="1700212" cy="24606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a:t>The key is inside red box</a:t>
            </a:r>
          </a:p>
        </p:txBody>
      </p:sp>
      <p:cxnSp>
        <p:nvCxnSpPr>
          <p:cNvPr id="40" name="Egyenes összekötő nyíllal 39"/>
          <p:cNvCxnSpPr>
            <a:stCxn id="41992" idx="0"/>
          </p:cNvCxnSpPr>
          <p:nvPr/>
        </p:nvCxnSpPr>
        <p:spPr>
          <a:xfrm rot="16200000" flipV="1">
            <a:off x="1154906" y="5347296"/>
            <a:ext cx="396875" cy="170656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Egyenes összekötő nyíllal 42"/>
          <p:cNvCxnSpPr>
            <a:stCxn id="41992" idx="0"/>
          </p:cNvCxnSpPr>
          <p:nvPr/>
        </p:nvCxnSpPr>
        <p:spPr>
          <a:xfrm rot="5400000" flipH="1" flipV="1">
            <a:off x="2512219" y="5696545"/>
            <a:ext cx="396875" cy="10080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995" name="Szövegdoboz 48"/>
          <p:cNvSpPr txBox="1">
            <a:spLocks noChangeArrowheads="1"/>
          </p:cNvSpPr>
          <p:nvPr/>
        </p:nvSpPr>
        <p:spPr bwMode="auto">
          <a:xfrm>
            <a:off x="71438" y="4005064"/>
            <a:ext cx="13858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u="sng"/>
              <a:t>First Aid cabinet</a:t>
            </a:r>
          </a:p>
        </p:txBody>
      </p:sp>
      <p:sp>
        <p:nvSpPr>
          <p:cNvPr id="41996" name="Szövegdoboz 50"/>
          <p:cNvSpPr txBox="1">
            <a:spLocks noChangeArrowheads="1"/>
          </p:cNvSpPr>
          <p:nvPr/>
        </p:nvSpPr>
        <p:spPr bwMode="auto">
          <a:xfrm>
            <a:off x="2214563" y="4005064"/>
            <a:ext cx="212750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u="sng" dirty="0"/>
              <a:t>Red and First Aid cabinets</a:t>
            </a:r>
          </a:p>
        </p:txBody>
      </p:sp>
      <p:grpSp>
        <p:nvGrpSpPr>
          <p:cNvPr id="41997" name="Csoportba foglalás 51"/>
          <p:cNvGrpSpPr>
            <a:grpSpLocks/>
          </p:cNvGrpSpPr>
          <p:nvPr/>
        </p:nvGrpSpPr>
        <p:grpSpPr bwMode="auto">
          <a:xfrm>
            <a:off x="4832796" y="1285875"/>
            <a:ext cx="4203700" cy="2214563"/>
            <a:chOff x="4939762" y="4286256"/>
            <a:chExt cx="4204238" cy="2214578"/>
          </a:xfrm>
        </p:grpSpPr>
        <p:grpSp>
          <p:nvGrpSpPr>
            <p:cNvPr id="41998" name="Csoportba foglalás 25"/>
            <p:cNvGrpSpPr>
              <a:grpSpLocks/>
            </p:cNvGrpSpPr>
            <p:nvPr/>
          </p:nvGrpSpPr>
          <p:grpSpPr bwMode="auto">
            <a:xfrm>
              <a:off x="4939762" y="4286256"/>
              <a:ext cx="4204238" cy="2214578"/>
              <a:chOff x="4939762" y="1000108"/>
              <a:chExt cx="4204238" cy="2214578"/>
            </a:xfrm>
          </p:grpSpPr>
          <p:pic>
            <p:nvPicPr>
              <p:cNvPr id="42006" name="Kép 21" descr="usc_sepia_mod3.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39762" y="1000108"/>
                <a:ext cx="4204238" cy="2214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07" name="Szövegdoboz 22"/>
              <p:cNvSpPr txBox="1">
                <a:spLocks noChangeArrowheads="1"/>
              </p:cNvSpPr>
              <p:nvPr/>
            </p:nvSpPr>
            <p:spPr bwMode="auto">
              <a:xfrm>
                <a:off x="6929454" y="1142984"/>
                <a:ext cx="569387" cy="338554"/>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a:t>PM54</a:t>
                </a:r>
              </a:p>
              <a:p>
                <a:pPr eaLnBrk="1" hangingPunct="1"/>
                <a:r>
                  <a:rPr lang="en-US" sz="800" b="1"/>
                  <a:t>Level -1</a:t>
                </a:r>
              </a:p>
            </p:txBody>
          </p:sp>
          <p:sp>
            <p:nvSpPr>
              <p:cNvPr id="42008" name="Szövegdoboz 23"/>
              <p:cNvSpPr txBox="1">
                <a:spLocks noChangeArrowheads="1"/>
              </p:cNvSpPr>
              <p:nvPr/>
            </p:nvSpPr>
            <p:spPr bwMode="auto">
              <a:xfrm>
                <a:off x="6929454" y="2214554"/>
                <a:ext cx="569387" cy="338554"/>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a:t>PM54</a:t>
                </a:r>
              </a:p>
              <a:p>
                <a:pPr eaLnBrk="1" hangingPunct="1"/>
                <a:r>
                  <a:rPr lang="en-US" sz="800" b="1"/>
                  <a:t>Level -2</a:t>
                </a:r>
              </a:p>
            </p:txBody>
          </p:sp>
        </p:grpSp>
        <p:sp>
          <p:nvSpPr>
            <p:cNvPr id="41999" name="Szövegdoboz 10"/>
            <p:cNvSpPr txBox="1">
              <a:spLocks noChangeArrowheads="1"/>
            </p:cNvSpPr>
            <p:nvPr/>
          </p:nvSpPr>
          <p:spPr bwMode="auto">
            <a:xfrm>
              <a:off x="8339137" y="5286388"/>
              <a:ext cx="804863" cy="276225"/>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t>First Aid</a:t>
              </a:r>
            </a:p>
          </p:txBody>
        </p:sp>
        <p:cxnSp>
          <p:nvCxnSpPr>
            <p:cNvPr id="29" name="Egyenes összekötő nyíllal 28"/>
            <p:cNvCxnSpPr/>
            <p:nvPr/>
          </p:nvCxnSpPr>
          <p:spPr>
            <a:xfrm rot="16200000" flipV="1">
              <a:off x="8536722" y="5107788"/>
              <a:ext cx="285752" cy="7144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Egyenes összekötő nyíllal 30"/>
            <p:cNvCxnSpPr>
              <a:stCxn id="41999" idx="1"/>
            </p:cNvCxnSpPr>
            <p:nvPr/>
          </p:nvCxnSpPr>
          <p:spPr>
            <a:xfrm rot="10800000" flipV="1">
              <a:off x="7072048" y="5424502"/>
              <a:ext cx="1266987" cy="50006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Egyenes összekötő nyíllal 32"/>
            <p:cNvCxnSpPr/>
            <p:nvPr/>
          </p:nvCxnSpPr>
          <p:spPr>
            <a:xfrm rot="10800000">
              <a:off x="7072048" y="4786322"/>
              <a:ext cx="1286040" cy="57150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2003" name="Szövegdoboz 9"/>
            <p:cNvSpPr txBox="1">
              <a:spLocks noChangeArrowheads="1"/>
            </p:cNvSpPr>
            <p:nvPr/>
          </p:nvSpPr>
          <p:spPr bwMode="auto">
            <a:xfrm>
              <a:off x="5000628" y="6143644"/>
              <a:ext cx="2042808" cy="27700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Red cabinet and First Aid</a:t>
              </a:r>
            </a:p>
          </p:txBody>
        </p:sp>
        <p:cxnSp>
          <p:nvCxnSpPr>
            <p:cNvPr id="38" name="Egyenes összekötő nyíllal 37"/>
            <p:cNvCxnSpPr>
              <a:stCxn id="42003" idx="0"/>
            </p:cNvCxnSpPr>
            <p:nvPr/>
          </p:nvCxnSpPr>
          <p:spPr>
            <a:xfrm flipH="1" flipV="1">
              <a:off x="5939742" y="4989226"/>
              <a:ext cx="82291" cy="115441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6" name="Egyenes összekötő nyíllal 45"/>
            <p:cNvCxnSpPr>
              <a:stCxn id="42003" idx="3"/>
            </p:cNvCxnSpPr>
            <p:nvPr/>
          </p:nvCxnSpPr>
          <p:spPr>
            <a:xfrm flipV="1">
              <a:off x="7043436" y="6076969"/>
              <a:ext cx="1716340" cy="2051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SC0097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988" y="3352800"/>
            <a:ext cx="4267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5" descr="DSCN556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1016000"/>
            <a:ext cx="4264025" cy="319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Text Box 6"/>
          <p:cNvSpPr txBox="1">
            <a:spLocks noChangeArrowheads="1"/>
          </p:cNvSpPr>
          <p:nvPr/>
        </p:nvSpPr>
        <p:spPr bwMode="auto">
          <a:xfrm>
            <a:off x="214313" y="1324868"/>
            <a:ext cx="4357687"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Check temperature and dewpoints also on website later (</a:t>
            </a:r>
            <a:r>
              <a:rPr lang="en-US" dirty="0" err="1"/>
              <a:t>cmsonline</a:t>
            </a:r>
            <a:r>
              <a:rPr lang="en-US" dirty="0"/>
              <a:t> </a:t>
            </a:r>
            <a:r>
              <a:rPr lang="en-US" dirty="0">
                <a:sym typeface="Wingdings" pitchFamily="2" charset="2"/>
              </a:rPr>
              <a:t> DSS</a:t>
            </a:r>
            <a:r>
              <a:rPr lang="en-US" dirty="0"/>
              <a:t>)</a:t>
            </a:r>
          </a:p>
          <a:p>
            <a:pPr eaLnBrk="1" hangingPunct="1"/>
            <a:r>
              <a:rPr lang="en-US" sz="1100" dirty="0">
                <a:hlinkClick r:id="rId5"/>
              </a:rPr>
              <a:t>http://cmsonline.cern.ch/portal/page/portal/CMS%20online%20system/DSS/Environment</a:t>
            </a:r>
            <a:endParaRPr lang="en-US" sz="1100" dirty="0"/>
          </a:p>
          <a:p>
            <a:pPr eaLnBrk="1" hangingPunct="1"/>
            <a:endParaRPr lang="en-US" dirty="0"/>
          </a:p>
          <a:p>
            <a:pPr eaLnBrk="1" hangingPunct="1"/>
            <a:r>
              <a:rPr lang="en-US" dirty="0"/>
              <a:t>Located in S1, S2 on the right wall seen </a:t>
            </a:r>
          </a:p>
          <a:p>
            <a:pPr eaLnBrk="1" hangingPunct="1"/>
            <a:r>
              <a:rPr lang="en-US" dirty="0"/>
              <a:t>from the lift </a:t>
            </a:r>
          </a:p>
        </p:txBody>
      </p:sp>
      <p:sp>
        <p:nvSpPr>
          <p:cNvPr id="43013" name="Text Box 7"/>
          <p:cNvSpPr txBox="1">
            <a:spLocks noChangeArrowheads="1"/>
          </p:cNvSpPr>
          <p:nvPr/>
        </p:nvSpPr>
        <p:spPr bwMode="auto">
          <a:xfrm>
            <a:off x="4643438" y="4615968"/>
            <a:ext cx="428625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dirty="0"/>
              <a:t>The usual temperature = 18-25°C</a:t>
            </a:r>
          </a:p>
          <a:p>
            <a:pPr eaLnBrk="1" hangingPunct="1"/>
            <a:endParaRPr lang="en-GB" dirty="0"/>
          </a:p>
          <a:p>
            <a:pPr eaLnBrk="1" hangingPunct="1"/>
            <a:r>
              <a:rPr lang="en-US" dirty="0">
                <a:solidFill>
                  <a:srgbClr val="FF0000"/>
                </a:solidFill>
              </a:rPr>
              <a:t>If the difference between temperature and dew</a:t>
            </a:r>
            <a:r>
              <a:rPr lang="hu-HU" dirty="0">
                <a:solidFill>
                  <a:srgbClr val="FF0000"/>
                </a:solidFill>
              </a:rPr>
              <a:t> </a:t>
            </a:r>
            <a:r>
              <a:rPr lang="en-US" dirty="0">
                <a:solidFill>
                  <a:srgbClr val="FF0000"/>
                </a:solidFill>
              </a:rPr>
              <a:t>point becomes less than 5 degrees, call 16 5000</a:t>
            </a:r>
          </a:p>
        </p:txBody>
      </p:sp>
      <p:sp>
        <p:nvSpPr>
          <p:cNvPr id="43014" name="Title 5"/>
          <p:cNvSpPr>
            <a:spLocks noGrp="1"/>
          </p:cNvSpPr>
          <p:nvPr>
            <p:ph type="title"/>
          </p:nvPr>
        </p:nvSpPr>
        <p:spPr>
          <a:xfrm>
            <a:off x="1143000" y="0"/>
            <a:ext cx="8001000" cy="1143000"/>
          </a:xfrm>
        </p:spPr>
        <p:txBody>
          <a:bodyPr/>
          <a:lstStyle/>
          <a:p>
            <a:pPr algn="ctr" eaLnBrk="1" hangingPunct="1"/>
            <a:r>
              <a:rPr lang="fr-FR" sz="3600" b="1" dirty="0" err="1"/>
              <a:t>Temperature</a:t>
            </a:r>
            <a:r>
              <a:rPr lang="fr-FR" sz="3600" b="1" dirty="0"/>
              <a:t> Detector Check</a:t>
            </a:r>
          </a:p>
        </p:txBody>
      </p:sp>
      <p:sp>
        <p:nvSpPr>
          <p:cNvPr id="43015" name="Dia számának helye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CF4660-0930-4DD0-BD12-92B4899B5495}" type="slidenum">
              <a:rPr lang="en-US" smtClean="0"/>
              <a:pPr eaLnBrk="1" hangingPunct="1"/>
              <a:t>48</a:t>
            </a:fld>
            <a:endParaRPr lang="en-US"/>
          </a:p>
        </p:txBody>
      </p:sp>
      <p:sp>
        <p:nvSpPr>
          <p:cNvPr id="43016" name="Szövegdoboz 7"/>
          <p:cNvSpPr txBox="1">
            <a:spLocks noChangeArrowheads="1"/>
          </p:cNvSpPr>
          <p:nvPr/>
        </p:nvSpPr>
        <p:spPr bwMode="auto">
          <a:xfrm>
            <a:off x="4643438" y="3976688"/>
            <a:ext cx="3067050" cy="2460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t>This type can not display the dewpoint temperature</a:t>
            </a:r>
          </a:p>
        </p:txBody>
      </p:sp>
      <p:cxnSp>
        <p:nvCxnSpPr>
          <p:cNvPr id="10" name="Egyenes összekötő nyíllal 9"/>
          <p:cNvCxnSpPr/>
          <p:nvPr/>
        </p:nvCxnSpPr>
        <p:spPr>
          <a:xfrm rot="5400000">
            <a:off x="2544763" y="4079875"/>
            <a:ext cx="2159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rot="5400000" flipH="1" flipV="1">
            <a:off x="2568575" y="4760913"/>
            <a:ext cx="214313" cy="15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3019" name="Szövegdoboz 9"/>
          <p:cNvSpPr txBox="1">
            <a:spLocks noChangeArrowheads="1"/>
          </p:cNvSpPr>
          <p:nvPr/>
        </p:nvSpPr>
        <p:spPr bwMode="auto">
          <a:xfrm>
            <a:off x="2214563" y="3643313"/>
            <a:ext cx="1103312" cy="276225"/>
          </a:xfrm>
          <a:prstGeom prst="rect">
            <a:avLst/>
          </a:prstGeom>
          <a:solidFill>
            <a:srgbClr val="FFFF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200" b="1"/>
              <a:t>Temperature</a:t>
            </a:r>
            <a:endParaRPr lang="en-US" sz="1200" b="1"/>
          </a:p>
        </p:txBody>
      </p:sp>
      <p:sp>
        <p:nvSpPr>
          <p:cNvPr id="43020" name="Szövegdoboz 9"/>
          <p:cNvSpPr txBox="1">
            <a:spLocks noChangeArrowheads="1"/>
          </p:cNvSpPr>
          <p:nvPr/>
        </p:nvSpPr>
        <p:spPr bwMode="auto">
          <a:xfrm>
            <a:off x="2214563" y="4895850"/>
            <a:ext cx="1071562" cy="461963"/>
          </a:xfrm>
          <a:prstGeom prst="rect">
            <a:avLst/>
          </a:prstGeom>
          <a:solidFill>
            <a:srgbClr val="FFFF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200" b="1"/>
              <a:t>Dewpoint </a:t>
            </a:r>
          </a:p>
          <a:p>
            <a:pPr eaLnBrk="1" hangingPunct="1"/>
            <a:r>
              <a:rPr lang="hu-HU" sz="1200" b="1"/>
              <a:t>temperature</a:t>
            </a:r>
            <a:endParaRPr lang="en-US" sz="12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en-US" sz="3600" b="1" dirty="0"/>
              <a:t>General instructions</a:t>
            </a:r>
          </a:p>
        </p:txBody>
      </p:sp>
      <p:sp>
        <p:nvSpPr>
          <p:cNvPr id="3" name="Tartalom helye 2"/>
          <p:cNvSpPr>
            <a:spLocks noGrp="1"/>
          </p:cNvSpPr>
          <p:nvPr>
            <p:ph idx="1"/>
          </p:nvPr>
        </p:nvSpPr>
        <p:spPr>
          <a:xfrm>
            <a:off x="107504" y="1170125"/>
            <a:ext cx="8928992" cy="5571243"/>
          </a:xfrm>
        </p:spPr>
        <p:txBody>
          <a:bodyPr/>
          <a:lstStyle/>
          <a:p>
            <a:pPr marL="263525" indent="-263525">
              <a:spcBef>
                <a:spcPts val="1200"/>
              </a:spcBef>
              <a:buFont typeface="Wingdings" pitchFamily="2" charset="2"/>
              <a:buChar char="Ø"/>
              <a:defRPr/>
            </a:pPr>
            <a:r>
              <a:rPr lang="en-US" sz="1800" b="1" dirty="0"/>
              <a:t>The aim of the Safety tour is to check the P5, CMS area, and identify any problem which has to be reported (e-log, phone)</a:t>
            </a:r>
          </a:p>
          <a:p>
            <a:pPr marL="263525" indent="-263525">
              <a:spcBef>
                <a:spcPts val="1200"/>
              </a:spcBef>
              <a:buFont typeface="Wingdings" pitchFamily="2" charset="2"/>
              <a:buChar char="Ø"/>
              <a:defRPr/>
            </a:pPr>
            <a:r>
              <a:rPr lang="en-US" sz="1800" b="1" dirty="0"/>
              <a:t>You have to use your senses during the tour (smell, sight, hearing, touch, personal feeling)</a:t>
            </a:r>
            <a:r>
              <a:rPr lang="hu-HU" sz="1800" b="1" dirty="0"/>
              <a:t> </a:t>
            </a:r>
            <a:endParaRPr lang="en-US" sz="1800" b="1" dirty="0"/>
          </a:p>
          <a:p>
            <a:pPr marL="263525" indent="-263525">
              <a:spcBef>
                <a:spcPts val="1200"/>
              </a:spcBef>
              <a:buFont typeface="Wingdings" pitchFamily="2" charset="2"/>
              <a:buChar char="Ø"/>
              <a:defRPr/>
            </a:pPr>
            <a:r>
              <a:rPr lang="en-US" sz="1800" b="1" dirty="0">
                <a:solidFill>
                  <a:srgbClr val="FF0000"/>
                </a:solidFill>
              </a:rPr>
              <a:t>The following general things to be checked during the whole tour:</a:t>
            </a:r>
            <a:endParaRPr lang="en-US" sz="2000" b="1" dirty="0">
              <a:solidFill>
                <a:srgbClr val="FF0000"/>
              </a:solidFill>
            </a:endParaRPr>
          </a:p>
          <a:p>
            <a:pPr lvl="1">
              <a:spcBef>
                <a:spcPts val="1200"/>
              </a:spcBef>
              <a:buFont typeface="Wingdings" pitchFamily="2" charset="2"/>
              <a:buChar char="§"/>
              <a:defRPr/>
            </a:pPr>
            <a:r>
              <a:rPr lang="en-US" sz="1400" b="1" dirty="0">
                <a:solidFill>
                  <a:srgbClr val="FF0000"/>
                </a:solidFill>
              </a:rPr>
              <a:t>LOOK FOR WATER LEAKS EVERYWHERE</a:t>
            </a:r>
          </a:p>
          <a:p>
            <a:pPr lvl="1">
              <a:spcBef>
                <a:spcPts val="1200"/>
              </a:spcBef>
              <a:buFont typeface="Wingdings" pitchFamily="2" charset="2"/>
              <a:buChar char="§"/>
              <a:defRPr/>
            </a:pPr>
            <a:r>
              <a:rPr lang="en-US" sz="1400" b="1" dirty="0">
                <a:solidFill>
                  <a:srgbClr val="FF0000"/>
                </a:solidFill>
              </a:rPr>
              <a:t>Also check for bad or burning smells</a:t>
            </a:r>
          </a:p>
          <a:p>
            <a:pPr lvl="1">
              <a:spcBef>
                <a:spcPts val="1200"/>
              </a:spcBef>
              <a:buFont typeface="Wingdings" pitchFamily="2" charset="2"/>
              <a:buChar char="§"/>
              <a:defRPr/>
            </a:pPr>
            <a:r>
              <a:rPr lang="en-US" sz="1400" b="1" dirty="0">
                <a:solidFill>
                  <a:srgbClr val="FF0000"/>
                </a:solidFill>
              </a:rPr>
              <a:t>Listen to unusual noises, vibrations</a:t>
            </a:r>
          </a:p>
          <a:p>
            <a:pPr lvl="1">
              <a:spcBef>
                <a:spcPts val="1200"/>
              </a:spcBef>
              <a:buFont typeface="Wingdings" pitchFamily="2" charset="2"/>
              <a:buChar char="§"/>
              <a:defRPr/>
            </a:pPr>
            <a:r>
              <a:rPr lang="en-US" sz="1400" b="1" dirty="0">
                <a:solidFill>
                  <a:srgbClr val="FF0000"/>
                </a:solidFill>
              </a:rPr>
              <a:t>During evenings and weekends don’t forget to check for colleagues working in the area!</a:t>
            </a:r>
          </a:p>
          <a:p>
            <a:pPr lvl="1">
              <a:spcBef>
                <a:spcPts val="1200"/>
              </a:spcBef>
              <a:buFont typeface="Wingdings" pitchFamily="2" charset="2"/>
              <a:buChar char="§"/>
              <a:defRPr/>
            </a:pPr>
            <a:r>
              <a:rPr lang="en-US" sz="1400" b="1" dirty="0">
                <a:solidFill>
                  <a:srgbClr val="FF0000"/>
                </a:solidFill>
              </a:rPr>
              <a:t>Check the lights: fluorescent lights, safety lights, bulbs in warning signs (</a:t>
            </a:r>
            <a:r>
              <a:rPr lang="en-US" sz="1400" b="1" dirty="0" err="1">
                <a:solidFill>
                  <a:srgbClr val="FF0000"/>
                </a:solidFill>
              </a:rPr>
              <a:t>cryo</a:t>
            </a:r>
            <a:r>
              <a:rPr lang="en-US" sz="1400" b="1" dirty="0">
                <a:solidFill>
                  <a:srgbClr val="FF0000"/>
                </a:solidFill>
              </a:rPr>
              <a:t>, RP, magnet and laser warning). If they are bad or going to be bad, mention it in your e-log</a:t>
            </a:r>
          </a:p>
          <a:p>
            <a:pPr lvl="1">
              <a:spcBef>
                <a:spcPts val="1200"/>
              </a:spcBef>
              <a:buFont typeface="Wingdings" pitchFamily="2" charset="2"/>
              <a:buChar char="§"/>
              <a:defRPr/>
            </a:pPr>
            <a:r>
              <a:rPr lang="en-US" sz="1400" b="1" dirty="0">
                <a:solidFill>
                  <a:srgbClr val="FF0000"/>
                </a:solidFill>
              </a:rPr>
              <a:t>Check the key glass box of the First Aid, the Red cabinets, Chemical kit, Water Mist activation and DSS Panel</a:t>
            </a:r>
            <a:endParaRPr lang="hu-HU" sz="1400" b="1" dirty="0">
              <a:solidFill>
                <a:srgbClr val="FF0000"/>
              </a:solidFill>
            </a:endParaRPr>
          </a:p>
          <a:p>
            <a:pPr>
              <a:spcBef>
                <a:spcPts val="1200"/>
              </a:spcBef>
              <a:buFont typeface="Wingdings" pitchFamily="2" charset="2"/>
              <a:buChar char="§"/>
              <a:defRPr/>
            </a:pPr>
            <a:r>
              <a:rPr lang="hu-HU" sz="1800" b="1" dirty="0">
                <a:solidFill>
                  <a:srgbClr val="FF0000"/>
                </a:solidFill>
              </a:rPr>
              <a:t>And Act</a:t>
            </a:r>
          </a:p>
          <a:p>
            <a:pPr lvl="1">
              <a:spcBef>
                <a:spcPts val="1200"/>
              </a:spcBef>
              <a:buFont typeface="Wingdings" pitchFamily="2" charset="2"/>
              <a:buChar char="§"/>
              <a:defRPr/>
            </a:pPr>
            <a:r>
              <a:rPr lang="hu-HU" sz="1400" b="1" dirty="0">
                <a:solidFill>
                  <a:srgbClr val="FF0000"/>
                </a:solidFill>
              </a:rPr>
              <a:t>Close left open doors, windows, </a:t>
            </a:r>
            <a:r>
              <a:rPr lang="hu-HU" sz="1400" b="1" dirty="0" err="1">
                <a:solidFill>
                  <a:srgbClr val="FF0000"/>
                </a:solidFill>
              </a:rPr>
              <a:t>access</a:t>
            </a:r>
            <a:r>
              <a:rPr lang="hu-HU" sz="1400" b="1" dirty="0">
                <a:solidFill>
                  <a:srgbClr val="FF0000"/>
                </a:solidFill>
              </a:rPr>
              <a:t> </a:t>
            </a:r>
            <a:r>
              <a:rPr lang="hu-HU" sz="1400" b="1" dirty="0" err="1">
                <a:solidFill>
                  <a:srgbClr val="FF0000"/>
                </a:solidFill>
              </a:rPr>
              <a:t>points</a:t>
            </a:r>
            <a:r>
              <a:rPr lang="hu-HU" sz="1400" b="1" dirty="0">
                <a:solidFill>
                  <a:srgbClr val="FF0000"/>
                </a:solidFill>
              </a:rPr>
              <a:t> (specially the surface buildings)</a:t>
            </a:r>
            <a:endParaRPr lang="de-DE" sz="1400" b="1" dirty="0">
              <a:solidFill>
                <a:srgbClr val="FF0000"/>
              </a:solidFill>
            </a:endParaRPr>
          </a:p>
          <a:p>
            <a:pPr lvl="1">
              <a:spcBef>
                <a:spcPts val="1200"/>
              </a:spcBef>
              <a:buFont typeface="Wingdings" pitchFamily="2" charset="2"/>
              <a:buChar char="§"/>
              <a:defRPr/>
            </a:pPr>
            <a:r>
              <a:rPr lang="de-DE" sz="1400" b="1" dirty="0">
                <a:solidFill>
                  <a:srgbClr val="FF0000"/>
                </a:solidFill>
              </a:rPr>
              <a:t>But never intervene on something you are not familiar with!</a:t>
            </a:r>
            <a:endParaRPr lang="en-US" sz="1400" b="1" dirty="0">
              <a:solidFill>
                <a:srgbClr val="FF0000"/>
              </a:solidFill>
            </a:endParaRPr>
          </a:p>
          <a:p>
            <a:pPr lvl="1"/>
            <a:endParaRPr lang="en-US" sz="1400" dirty="0"/>
          </a:p>
        </p:txBody>
      </p:sp>
      <p:sp>
        <p:nvSpPr>
          <p:cNvPr id="4" name="Dia számának helye 3"/>
          <p:cNvSpPr>
            <a:spLocks noGrp="1"/>
          </p:cNvSpPr>
          <p:nvPr>
            <p:ph type="sldNum" sz="quarter" idx="12"/>
          </p:nvPr>
        </p:nvSpPr>
        <p:spPr/>
        <p:txBody>
          <a:bodyPr/>
          <a:lstStyle/>
          <a:p>
            <a:pPr>
              <a:defRPr/>
            </a:pPr>
            <a:fld id="{CC80B6EA-118D-4C42-92C3-9D305B727CAD}" type="slidenum">
              <a:rPr lang="en-US" smtClean="0"/>
              <a:pPr>
                <a:defRPr/>
              </a:pPr>
              <a:t>5</a:t>
            </a:fld>
            <a:endParaRPr lang="en-US"/>
          </a:p>
        </p:txBody>
      </p:sp>
    </p:spTree>
    <p:extLst>
      <p:ext uri="{BB962C8B-B14F-4D97-AF65-F5344CB8AC3E}">
        <p14:creationId xmlns:p14="http://schemas.microsoft.com/office/powerpoint/2010/main" val="1173573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ím 5"/>
          <p:cNvSpPr>
            <a:spLocks noGrp="1"/>
          </p:cNvSpPr>
          <p:nvPr>
            <p:ph type="title"/>
          </p:nvPr>
        </p:nvSpPr>
        <p:spPr>
          <a:xfrm>
            <a:off x="898384" y="1772817"/>
            <a:ext cx="7772400" cy="720080"/>
          </a:xfrm>
        </p:spPr>
        <p:txBody>
          <a:bodyPr/>
          <a:lstStyle/>
          <a:p>
            <a:pPr>
              <a:defRPr/>
            </a:pPr>
            <a:r>
              <a:rPr lang="en-US" sz="3600" dirty="0"/>
              <a:t>Safety tour ON The Surface</a:t>
            </a:r>
          </a:p>
        </p:txBody>
      </p:sp>
      <p:sp>
        <p:nvSpPr>
          <p:cNvPr id="8196"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E689F5-01D8-4863-8FFD-3523424829F7}" type="slidenum">
              <a:rPr lang="en-US" smtClean="0"/>
              <a:pPr eaLnBrk="1" hangingPunct="1"/>
              <a:t>6</a:t>
            </a:fld>
            <a:endParaRPr lang="en-US"/>
          </a:p>
        </p:txBody>
      </p:sp>
      <p:sp>
        <p:nvSpPr>
          <p:cNvPr id="5" name="Szövegdoboz 9"/>
          <p:cNvSpPr txBox="1">
            <a:spLocks noChangeArrowheads="1"/>
          </p:cNvSpPr>
          <p:nvPr/>
        </p:nvSpPr>
        <p:spPr bwMode="auto">
          <a:xfrm>
            <a:off x="1280344" y="2780928"/>
            <a:ext cx="7008480" cy="2554545"/>
          </a:xfrm>
          <a:prstGeom prst="rect">
            <a:avLst/>
          </a:prstGeom>
          <a:solidFill>
            <a:srgbClr val="FFC000">
              <a:alpha val="93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dirty="0"/>
              <a:t>During night time (or snow/black ice hazard), there is no obligation for you to perform the safety tour outside.</a:t>
            </a:r>
          </a:p>
          <a:p>
            <a:pPr eaLnBrk="1" hangingPunct="1"/>
            <a:endParaRPr lang="en-GB" sz="2000" b="1" dirty="0"/>
          </a:p>
          <a:p>
            <a:pPr eaLnBrk="1" hangingPunct="1"/>
            <a:r>
              <a:rPr lang="en-GB" sz="2000" b="1" dirty="0"/>
              <a:t>You can drop the stations 3b and 4 (see next page), and access the SX5 via the building 3594.</a:t>
            </a:r>
          </a:p>
          <a:p>
            <a:pPr eaLnBrk="1" hangingPunct="1"/>
            <a:endParaRPr lang="en-GB" sz="2000" b="1" dirty="0"/>
          </a:p>
          <a:p>
            <a:pPr eaLnBrk="1" hangingPunct="1"/>
            <a:r>
              <a:rPr lang="en-GB" sz="2000" b="1" dirty="0"/>
              <a:t>If you still want to go outside, you can take one of the light torches available in the cabinet at your desk.</a:t>
            </a:r>
            <a:endParaRPr lang="en-US" sz="2000"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soportba foglalás 4"/>
          <p:cNvGrpSpPr/>
          <p:nvPr/>
        </p:nvGrpSpPr>
        <p:grpSpPr>
          <a:xfrm>
            <a:off x="304800" y="342900"/>
            <a:ext cx="8687515" cy="6515100"/>
            <a:chOff x="304800" y="342900"/>
            <a:chExt cx="8687515" cy="6515100"/>
          </a:xfrm>
        </p:grpSpPr>
        <p:pic>
          <p:nvPicPr>
            <p:cNvPr id="923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42900"/>
              <a:ext cx="8687515"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églalap 34"/>
            <p:cNvSpPr/>
            <p:nvPr/>
          </p:nvSpPr>
          <p:spPr>
            <a:xfrm rot="559454">
              <a:off x="2947632" y="3333237"/>
              <a:ext cx="1653329" cy="266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777777"/>
                  </a:solidFill>
                </a:rPr>
                <a:t>3594</a:t>
              </a:r>
              <a:endParaRPr lang="hu-HU" dirty="0">
                <a:solidFill>
                  <a:srgbClr val="777777"/>
                </a:solidFill>
              </a:endParaRPr>
            </a:p>
          </p:txBody>
        </p:sp>
      </p:grpSp>
      <p:sp>
        <p:nvSpPr>
          <p:cNvPr id="9232" name="TextBox 17"/>
          <p:cNvSpPr txBox="1">
            <a:spLocks noChangeArrowheads="1"/>
          </p:cNvSpPr>
          <p:nvPr/>
        </p:nvSpPr>
        <p:spPr bwMode="auto">
          <a:xfrm>
            <a:off x="2071833" y="2786063"/>
            <a:ext cx="312763" cy="369887"/>
          </a:xfrm>
          <a:prstGeom prst="rect">
            <a:avLst/>
          </a:prstGeom>
          <a:solidFill>
            <a:srgbClr val="FFFF00">
              <a:alpha val="8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solidFill>
                  <a:srgbClr val="0000FF"/>
                </a:solidFill>
              </a:rPr>
              <a:t>1</a:t>
            </a:r>
          </a:p>
        </p:txBody>
      </p:sp>
      <p:sp>
        <p:nvSpPr>
          <p:cNvPr id="9239" name="Freeform 26"/>
          <p:cNvSpPr>
            <a:spLocks/>
          </p:cNvSpPr>
          <p:nvPr/>
        </p:nvSpPr>
        <p:spPr bwMode="auto">
          <a:xfrm>
            <a:off x="2437934" y="2126137"/>
            <a:ext cx="6020923" cy="1778881"/>
          </a:xfrm>
          <a:custGeom>
            <a:avLst/>
            <a:gdLst>
              <a:gd name="T0" fmla="*/ 2147483647 w 2872"/>
              <a:gd name="T1" fmla="*/ 2147483647 h 2584"/>
              <a:gd name="T2" fmla="*/ 2147483647 w 2872"/>
              <a:gd name="T3" fmla="*/ 2147483647 h 2584"/>
              <a:gd name="T4" fmla="*/ 2147483647 w 2872"/>
              <a:gd name="T5" fmla="*/ 2147483647 h 2584"/>
              <a:gd name="T6" fmla="*/ 2147483647 w 2872"/>
              <a:gd name="T7" fmla="*/ 2147483647 h 2584"/>
              <a:gd name="T8" fmla="*/ 2147483647 w 2872"/>
              <a:gd name="T9" fmla="*/ 2147483647 h 2584"/>
              <a:gd name="T10" fmla="*/ 2147483647 w 2872"/>
              <a:gd name="T11" fmla="*/ 2147483647 h 2584"/>
              <a:gd name="T12" fmla="*/ 2147483647 w 2872"/>
              <a:gd name="T13" fmla="*/ 2147483647 h 2584"/>
              <a:gd name="T14" fmla="*/ 2147483647 w 2872"/>
              <a:gd name="T15" fmla="*/ 2147483647 h 2584"/>
              <a:gd name="T16" fmla="*/ 2147483647 w 2872"/>
              <a:gd name="T17" fmla="*/ 2147483647 h 2584"/>
              <a:gd name="T18" fmla="*/ 2147483647 w 2872"/>
              <a:gd name="T19" fmla="*/ 2147483647 h 2584"/>
              <a:gd name="T20" fmla="*/ 2147483647 w 2872"/>
              <a:gd name="T21" fmla="*/ 2147483647 h 2584"/>
              <a:gd name="T22" fmla="*/ 2147483647 w 2872"/>
              <a:gd name="T23" fmla="*/ 2147483647 h 2584"/>
              <a:gd name="T24" fmla="*/ 2147483647 w 2872"/>
              <a:gd name="T25" fmla="*/ 2147483647 h 2584"/>
              <a:gd name="T26" fmla="*/ 2147483647 w 2872"/>
              <a:gd name="T27" fmla="*/ 2147483647 h 2584"/>
              <a:gd name="T28" fmla="*/ 2147483647 w 2872"/>
              <a:gd name="T29" fmla="*/ 2147483647 h 2584"/>
              <a:gd name="T30" fmla="*/ 2147483647 w 2872"/>
              <a:gd name="T31" fmla="*/ 2147483647 h 2584"/>
              <a:gd name="T32" fmla="*/ 2147483647 w 2872"/>
              <a:gd name="T33" fmla="*/ 2147483647 h 2584"/>
              <a:gd name="T34" fmla="*/ 2147483647 w 2872"/>
              <a:gd name="T35" fmla="*/ 2147483647 h 25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2"/>
              <a:gd name="T55" fmla="*/ 0 h 2584"/>
              <a:gd name="T56" fmla="*/ 2872 w 2872"/>
              <a:gd name="T57" fmla="*/ 2584 h 2584"/>
              <a:gd name="connsiteX0" fmla="*/ 311 w 8035"/>
              <a:gd name="connsiteY0" fmla="*/ 1060 h 9457"/>
              <a:gd name="connsiteX1" fmla="*/ 144 w 8035"/>
              <a:gd name="connsiteY1" fmla="*/ 2361 h 9457"/>
              <a:gd name="connsiteX2" fmla="*/ 1147 w 8035"/>
              <a:gd name="connsiteY2" fmla="*/ 3847 h 9457"/>
              <a:gd name="connsiteX3" fmla="*/ 1314 w 8035"/>
              <a:gd name="connsiteY3" fmla="*/ 4590 h 9457"/>
              <a:gd name="connsiteX4" fmla="*/ 979 w 8035"/>
              <a:gd name="connsiteY4" fmla="*/ 5704 h 9457"/>
              <a:gd name="connsiteX5" fmla="*/ 478 w 8035"/>
              <a:gd name="connsiteY5" fmla="*/ 6447 h 9457"/>
              <a:gd name="connsiteX6" fmla="*/ 144 w 8035"/>
              <a:gd name="connsiteY6" fmla="*/ 8491 h 9457"/>
              <a:gd name="connsiteX7" fmla="*/ 2985 w 8035"/>
              <a:gd name="connsiteY7" fmla="*/ 9234 h 9457"/>
              <a:gd name="connsiteX8" fmla="*/ 3486 w 8035"/>
              <a:gd name="connsiteY8" fmla="*/ 4590 h 9457"/>
              <a:gd name="connsiteX9" fmla="*/ 5158 w 8035"/>
              <a:gd name="connsiteY9" fmla="*/ 3475 h 9457"/>
              <a:gd name="connsiteX10" fmla="*/ 6662 w 8035"/>
              <a:gd name="connsiteY10" fmla="*/ 2361 h 9457"/>
              <a:gd name="connsiteX11" fmla="*/ 7999 w 8035"/>
              <a:gd name="connsiteY11" fmla="*/ 2175 h 9457"/>
              <a:gd name="connsiteX12" fmla="*/ 5158 w 8035"/>
              <a:gd name="connsiteY12" fmla="*/ 1804 h 9457"/>
              <a:gd name="connsiteX13" fmla="*/ 3152 w 8035"/>
              <a:gd name="connsiteY13" fmla="*/ 132 h 9457"/>
              <a:gd name="connsiteX14" fmla="*/ 1314 w 8035"/>
              <a:gd name="connsiteY14" fmla="*/ 317 h 9457"/>
              <a:gd name="connsiteX15" fmla="*/ 812 w 8035"/>
              <a:gd name="connsiteY15" fmla="*/ 1989 h 9457"/>
              <a:gd name="connsiteX16" fmla="*/ 311 w 8035"/>
              <a:gd name="connsiteY16" fmla="*/ 1618 h 9457"/>
              <a:gd name="connsiteX0" fmla="*/ 387 w 8291"/>
              <a:gd name="connsiteY0" fmla="*/ 1121 h 10000"/>
              <a:gd name="connsiteX1" fmla="*/ 179 w 8291"/>
              <a:gd name="connsiteY1" fmla="*/ 2497 h 10000"/>
              <a:gd name="connsiteX2" fmla="*/ 1428 w 8291"/>
              <a:gd name="connsiteY2" fmla="*/ 4068 h 10000"/>
              <a:gd name="connsiteX3" fmla="*/ 1635 w 8291"/>
              <a:gd name="connsiteY3" fmla="*/ 4854 h 10000"/>
              <a:gd name="connsiteX4" fmla="*/ 1218 w 8291"/>
              <a:gd name="connsiteY4" fmla="*/ 6032 h 10000"/>
              <a:gd name="connsiteX5" fmla="*/ 595 w 8291"/>
              <a:gd name="connsiteY5" fmla="*/ 6817 h 10000"/>
              <a:gd name="connsiteX6" fmla="*/ 179 w 8291"/>
              <a:gd name="connsiteY6" fmla="*/ 8979 h 10000"/>
              <a:gd name="connsiteX7" fmla="*/ 3715 w 8291"/>
              <a:gd name="connsiteY7" fmla="*/ 9764 h 10000"/>
              <a:gd name="connsiteX8" fmla="*/ 4339 w 8291"/>
              <a:gd name="connsiteY8" fmla="*/ 4854 h 10000"/>
              <a:gd name="connsiteX9" fmla="*/ 6419 w 8291"/>
              <a:gd name="connsiteY9" fmla="*/ 3675 h 10000"/>
              <a:gd name="connsiteX10" fmla="*/ 8291 w 8291"/>
              <a:gd name="connsiteY10" fmla="*/ 2497 h 10000"/>
              <a:gd name="connsiteX11" fmla="*/ 6419 w 8291"/>
              <a:gd name="connsiteY11" fmla="*/ 1908 h 10000"/>
              <a:gd name="connsiteX12" fmla="*/ 3923 w 8291"/>
              <a:gd name="connsiteY12" fmla="*/ 140 h 10000"/>
              <a:gd name="connsiteX13" fmla="*/ 1635 w 8291"/>
              <a:gd name="connsiteY13" fmla="*/ 335 h 10000"/>
              <a:gd name="connsiteX14" fmla="*/ 1011 w 8291"/>
              <a:gd name="connsiteY14" fmla="*/ 2103 h 10000"/>
              <a:gd name="connsiteX15" fmla="*/ 387 w 8291"/>
              <a:gd name="connsiteY15" fmla="*/ 1711 h 10000"/>
              <a:gd name="connsiteX0" fmla="*/ 467 w 8087"/>
              <a:gd name="connsiteY0" fmla="*/ 1121 h 10000"/>
              <a:gd name="connsiteX1" fmla="*/ 216 w 8087"/>
              <a:gd name="connsiteY1" fmla="*/ 2497 h 10000"/>
              <a:gd name="connsiteX2" fmla="*/ 1722 w 8087"/>
              <a:gd name="connsiteY2" fmla="*/ 4068 h 10000"/>
              <a:gd name="connsiteX3" fmla="*/ 1972 w 8087"/>
              <a:gd name="connsiteY3" fmla="*/ 4854 h 10000"/>
              <a:gd name="connsiteX4" fmla="*/ 1469 w 8087"/>
              <a:gd name="connsiteY4" fmla="*/ 6032 h 10000"/>
              <a:gd name="connsiteX5" fmla="*/ 718 w 8087"/>
              <a:gd name="connsiteY5" fmla="*/ 6817 h 10000"/>
              <a:gd name="connsiteX6" fmla="*/ 216 w 8087"/>
              <a:gd name="connsiteY6" fmla="*/ 8979 h 10000"/>
              <a:gd name="connsiteX7" fmla="*/ 4481 w 8087"/>
              <a:gd name="connsiteY7" fmla="*/ 9764 h 10000"/>
              <a:gd name="connsiteX8" fmla="*/ 5233 w 8087"/>
              <a:gd name="connsiteY8" fmla="*/ 4854 h 10000"/>
              <a:gd name="connsiteX9" fmla="*/ 7742 w 8087"/>
              <a:gd name="connsiteY9" fmla="*/ 3675 h 10000"/>
              <a:gd name="connsiteX10" fmla="*/ 7742 w 8087"/>
              <a:gd name="connsiteY10" fmla="*/ 1908 h 10000"/>
              <a:gd name="connsiteX11" fmla="*/ 4732 w 8087"/>
              <a:gd name="connsiteY11" fmla="*/ 140 h 10000"/>
              <a:gd name="connsiteX12" fmla="*/ 1972 w 8087"/>
              <a:gd name="connsiteY12" fmla="*/ 335 h 10000"/>
              <a:gd name="connsiteX13" fmla="*/ 1219 w 8087"/>
              <a:gd name="connsiteY13" fmla="*/ 2103 h 10000"/>
              <a:gd name="connsiteX14" fmla="*/ 467 w 8087"/>
              <a:gd name="connsiteY14" fmla="*/ 1711 h 10000"/>
              <a:gd name="connsiteX0" fmla="*/ 556 w 9979"/>
              <a:gd name="connsiteY0" fmla="*/ 1121 h 9115"/>
              <a:gd name="connsiteX1" fmla="*/ 246 w 9979"/>
              <a:gd name="connsiteY1" fmla="*/ 2497 h 9115"/>
              <a:gd name="connsiteX2" fmla="*/ 2108 w 9979"/>
              <a:gd name="connsiteY2" fmla="*/ 4068 h 9115"/>
              <a:gd name="connsiteX3" fmla="*/ 2417 w 9979"/>
              <a:gd name="connsiteY3" fmla="*/ 4854 h 9115"/>
              <a:gd name="connsiteX4" fmla="*/ 1795 w 9979"/>
              <a:gd name="connsiteY4" fmla="*/ 6032 h 9115"/>
              <a:gd name="connsiteX5" fmla="*/ 867 w 9979"/>
              <a:gd name="connsiteY5" fmla="*/ 6817 h 9115"/>
              <a:gd name="connsiteX6" fmla="*/ 246 w 9979"/>
              <a:gd name="connsiteY6" fmla="*/ 8979 h 9115"/>
              <a:gd name="connsiteX7" fmla="*/ 5217 w 9979"/>
              <a:gd name="connsiteY7" fmla="*/ 8448 h 9115"/>
              <a:gd name="connsiteX8" fmla="*/ 6450 w 9979"/>
              <a:gd name="connsiteY8" fmla="*/ 4854 h 9115"/>
              <a:gd name="connsiteX9" fmla="*/ 9552 w 9979"/>
              <a:gd name="connsiteY9" fmla="*/ 3675 h 9115"/>
              <a:gd name="connsiteX10" fmla="*/ 9552 w 9979"/>
              <a:gd name="connsiteY10" fmla="*/ 1908 h 9115"/>
              <a:gd name="connsiteX11" fmla="*/ 5830 w 9979"/>
              <a:gd name="connsiteY11" fmla="*/ 140 h 9115"/>
              <a:gd name="connsiteX12" fmla="*/ 2417 w 9979"/>
              <a:gd name="connsiteY12" fmla="*/ 335 h 9115"/>
              <a:gd name="connsiteX13" fmla="*/ 1486 w 9979"/>
              <a:gd name="connsiteY13" fmla="*/ 2103 h 9115"/>
              <a:gd name="connsiteX14" fmla="*/ 556 w 9979"/>
              <a:gd name="connsiteY14" fmla="*/ 1711 h 9115"/>
              <a:gd name="connsiteX0" fmla="*/ 412 w 9855"/>
              <a:gd name="connsiteY0" fmla="*/ 1230 h 9521"/>
              <a:gd name="connsiteX1" fmla="*/ 102 w 9855"/>
              <a:gd name="connsiteY1" fmla="*/ 2739 h 9521"/>
              <a:gd name="connsiteX2" fmla="*/ 1967 w 9855"/>
              <a:gd name="connsiteY2" fmla="*/ 4463 h 9521"/>
              <a:gd name="connsiteX3" fmla="*/ 2277 w 9855"/>
              <a:gd name="connsiteY3" fmla="*/ 5325 h 9521"/>
              <a:gd name="connsiteX4" fmla="*/ 1654 w 9855"/>
              <a:gd name="connsiteY4" fmla="*/ 6618 h 9521"/>
              <a:gd name="connsiteX5" fmla="*/ 724 w 9855"/>
              <a:gd name="connsiteY5" fmla="*/ 7479 h 9521"/>
              <a:gd name="connsiteX6" fmla="*/ 1100 w 9855"/>
              <a:gd name="connsiteY6" fmla="*/ 8949 h 9521"/>
              <a:gd name="connsiteX7" fmla="*/ 5083 w 9855"/>
              <a:gd name="connsiteY7" fmla="*/ 9268 h 9521"/>
              <a:gd name="connsiteX8" fmla="*/ 6319 w 9855"/>
              <a:gd name="connsiteY8" fmla="*/ 5325 h 9521"/>
              <a:gd name="connsiteX9" fmla="*/ 9427 w 9855"/>
              <a:gd name="connsiteY9" fmla="*/ 4032 h 9521"/>
              <a:gd name="connsiteX10" fmla="*/ 9427 w 9855"/>
              <a:gd name="connsiteY10" fmla="*/ 2093 h 9521"/>
              <a:gd name="connsiteX11" fmla="*/ 5697 w 9855"/>
              <a:gd name="connsiteY11" fmla="*/ 154 h 9521"/>
              <a:gd name="connsiteX12" fmla="*/ 2277 w 9855"/>
              <a:gd name="connsiteY12" fmla="*/ 368 h 9521"/>
              <a:gd name="connsiteX13" fmla="*/ 1344 w 9855"/>
              <a:gd name="connsiteY13" fmla="*/ 2307 h 9521"/>
              <a:gd name="connsiteX14" fmla="*/ 412 w 9855"/>
              <a:gd name="connsiteY14" fmla="*/ 1877 h 9521"/>
              <a:gd name="connsiteX0" fmla="*/ 418 w 10000"/>
              <a:gd name="connsiteY0" fmla="*/ 1206 h 9914"/>
              <a:gd name="connsiteX1" fmla="*/ 104 w 10000"/>
              <a:gd name="connsiteY1" fmla="*/ 2791 h 9914"/>
              <a:gd name="connsiteX2" fmla="*/ 1996 w 10000"/>
              <a:gd name="connsiteY2" fmla="*/ 4602 h 9914"/>
              <a:gd name="connsiteX3" fmla="*/ 2311 w 10000"/>
              <a:gd name="connsiteY3" fmla="*/ 5507 h 9914"/>
              <a:gd name="connsiteX4" fmla="*/ 1678 w 10000"/>
              <a:gd name="connsiteY4" fmla="*/ 6865 h 9914"/>
              <a:gd name="connsiteX5" fmla="*/ 735 w 10000"/>
              <a:gd name="connsiteY5" fmla="*/ 7769 h 9914"/>
              <a:gd name="connsiteX6" fmla="*/ 1116 w 10000"/>
              <a:gd name="connsiteY6" fmla="*/ 9313 h 9914"/>
              <a:gd name="connsiteX7" fmla="*/ 5158 w 10000"/>
              <a:gd name="connsiteY7" fmla="*/ 9648 h 9914"/>
              <a:gd name="connsiteX8" fmla="*/ 6412 w 10000"/>
              <a:gd name="connsiteY8" fmla="*/ 5507 h 9914"/>
              <a:gd name="connsiteX9" fmla="*/ 9566 w 10000"/>
              <a:gd name="connsiteY9" fmla="*/ 4149 h 9914"/>
              <a:gd name="connsiteX10" fmla="*/ 9566 w 10000"/>
              <a:gd name="connsiteY10" fmla="*/ 2112 h 9914"/>
              <a:gd name="connsiteX11" fmla="*/ 5781 w 10000"/>
              <a:gd name="connsiteY11" fmla="*/ 202 h 9914"/>
              <a:gd name="connsiteX12" fmla="*/ 2311 w 10000"/>
              <a:gd name="connsiteY12" fmla="*/ 301 h 9914"/>
              <a:gd name="connsiteX13" fmla="*/ 1364 w 10000"/>
              <a:gd name="connsiteY13" fmla="*/ 2337 h 9914"/>
              <a:gd name="connsiteX14" fmla="*/ 418 w 10000"/>
              <a:gd name="connsiteY14" fmla="*/ 1885 h 9914"/>
              <a:gd name="connsiteX0" fmla="*/ 418 w 24853"/>
              <a:gd name="connsiteY0" fmla="*/ 1215 h 10000"/>
              <a:gd name="connsiteX1" fmla="*/ 104 w 24853"/>
              <a:gd name="connsiteY1" fmla="*/ 2814 h 10000"/>
              <a:gd name="connsiteX2" fmla="*/ 1996 w 24853"/>
              <a:gd name="connsiteY2" fmla="*/ 4641 h 10000"/>
              <a:gd name="connsiteX3" fmla="*/ 2311 w 24853"/>
              <a:gd name="connsiteY3" fmla="*/ 5554 h 10000"/>
              <a:gd name="connsiteX4" fmla="*/ 1678 w 24853"/>
              <a:gd name="connsiteY4" fmla="*/ 6924 h 10000"/>
              <a:gd name="connsiteX5" fmla="*/ 735 w 24853"/>
              <a:gd name="connsiteY5" fmla="*/ 7835 h 10000"/>
              <a:gd name="connsiteX6" fmla="*/ 1116 w 24853"/>
              <a:gd name="connsiteY6" fmla="*/ 9393 h 10000"/>
              <a:gd name="connsiteX7" fmla="*/ 5158 w 24853"/>
              <a:gd name="connsiteY7" fmla="*/ 9731 h 10000"/>
              <a:gd name="connsiteX8" fmla="*/ 6412 w 24853"/>
              <a:gd name="connsiteY8" fmla="*/ 5554 h 10000"/>
              <a:gd name="connsiteX9" fmla="*/ 24838 w 24853"/>
              <a:gd name="connsiteY9" fmla="*/ 4120 h 10000"/>
              <a:gd name="connsiteX10" fmla="*/ 9566 w 24853"/>
              <a:gd name="connsiteY10" fmla="*/ 2129 h 10000"/>
              <a:gd name="connsiteX11" fmla="*/ 5781 w 24853"/>
              <a:gd name="connsiteY11" fmla="*/ 203 h 10000"/>
              <a:gd name="connsiteX12" fmla="*/ 2311 w 24853"/>
              <a:gd name="connsiteY12" fmla="*/ 303 h 10000"/>
              <a:gd name="connsiteX13" fmla="*/ 1364 w 24853"/>
              <a:gd name="connsiteY13" fmla="*/ 2356 h 10000"/>
              <a:gd name="connsiteX14" fmla="*/ 418 w 24853"/>
              <a:gd name="connsiteY14" fmla="*/ 1900 h 10000"/>
              <a:gd name="connsiteX0" fmla="*/ 418 w 26639"/>
              <a:gd name="connsiteY0" fmla="*/ 1215 h 9988"/>
              <a:gd name="connsiteX1" fmla="*/ 104 w 26639"/>
              <a:gd name="connsiteY1" fmla="*/ 2814 h 9988"/>
              <a:gd name="connsiteX2" fmla="*/ 1996 w 26639"/>
              <a:gd name="connsiteY2" fmla="*/ 4641 h 9988"/>
              <a:gd name="connsiteX3" fmla="*/ 2311 w 26639"/>
              <a:gd name="connsiteY3" fmla="*/ 5554 h 9988"/>
              <a:gd name="connsiteX4" fmla="*/ 1678 w 26639"/>
              <a:gd name="connsiteY4" fmla="*/ 6924 h 9988"/>
              <a:gd name="connsiteX5" fmla="*/ 735 w 26639"/>
              <a:gd name="connsiteY5" fmla="*/ 7835 h 9988"/>
              <a:gd name="connsiteX6" fmla="*/ 1116 w 26639"/>
              <a:gd name="connsiteY6" fmla="*/ 9393 h 9988"/>
              <a:gd name="connsiteX7" fmla="*/ 5158 w 26639"/>
              <a:gd name="connsiteY7" fmla="*/ 9731 h 9988"/>
              <a:gd name="connsiteX8" fmla="*/ 24149 w 26639"/>
              <a:gd name="connsiteY8" fmla="*/ 5713 h 9988"/>
              <a:gd name="connsiteX9" fmla="*/ 24838 w 26639"/>
              <a:gd name="connsiteY9" fmla="*/ 4120 h 9988"/>
              <a:gd name="connsiteX10" fmla="*/ 9566 w 26639"/>
              <a:gd name="connsiteY10" fmla="*/ 2129 h 9988"/>
              <a:gd name="connsiteX11" fmla="*/ 5781 w 26639"/>
              <a:gd name="connsiteY11" fmla="*/ 203 h 9988"/>
              <a:gd name="connsiteX12" fmla="*/ 2311 w 26639"/>
              <a:gd name="connsiteY12" fmla="*/ 303 h 9988"/>
              <a:gd name="connsiteX13" fmla="*/ 1364 w 26639"/>
              <a:gd name="connsiteY13" fmla="*/ 2356 h 9988"/>
              <a:gd name="connsiteX14" fmla="*/ 418 w 26639"/>
              <a:gd name="connsiteY14" fmla="*/ 1900 h 9988"/>
              <a:gd name="connsiteX0" fmla="*/ 157 w 9789"/>
              <a:gd name="connsiteY0" fmla="*/ 1216 h 10000"/>
              <a:gd name="connsiteX1" fmla="*/ 39 w 9789"/>
              <a:gd name="connsiteY1" fmla="*/ 2817 h 10000"/>
              <a:gd name="connsiteX2" fmla="*/ 749 w 9789"/>
              <a:gd name="connsiteY2" fmla="*/ 4647 h 10000"/>
              <a:gd name="connsiteX3" fmla="*/ 868 w 9789"/>
              <a:gd name="connsiteY3" fmla="*/ 5561 h 10000"/>
              <a:gd name="connsiteX4" fmla="*/ 630 w 9789"/>
              <a:gd name="connsiteY4" fmla="*/ 6932 h 10000"/>
              <a:gd name="connsiteX5" fmla="*/ 276 w 9789"/>
              <a:gd name="connsiteY5" fmla="*/ 7844 h 10000"/>
              <a:gd name="connsiteX6" fmla="*/ 419 w 9789"/>
              <a:gd name="connsiteY6" fmla="*/ 9404 h 10000"/>
              <a:gd name="connsiteX7" fmla="*/ 1936 w 9789"/>
              <a:gd name="connsiteY7" fmla="*/ 9743 h 10000"/>
              <a:gd name="connsiteX8" fmla="*/ 9065 w 9789"/>
              <a:gd name="connsiteY8" fmla="*/ 5720 h 10000"/>
              <a:gd name="connsiteX9" fmla="*/ 9324 w 9789"/>
              <a:gd name="connsiteY9" fmla="*/ 4125 h 10000"/>
              <a:gd name="connsiteX10" fmla="*/ 3591 w 9789"/>
              <a:gd name="connsiteY10" fmla="*/ 2132 h 10000"/>
              <a:gd name="connsiteX11" fmla="*/ 2170 w 9789"/>
              <a:gd name="connsiteY11" fmla="*/ 203 h 10000"/>
              <a:gd name="connsiteX12" fmla="*/ 868 w 9789"/>
              <a:gd name="connsiteY12" fmla="*/ 303 h 10000"/>
              <a:gd name="connsiteX13" fmla="*/ 512 w 9789"/>
              <a:gd name="connsiteY13" fmla="*/ 2359 h 10000"/>
              <a:gd name="connsiteX14" fmla="*/ 157 w 9789"/>
              <a:gd name="connsiteY14" fmla="*/ 1902 h 10000"/>
              <a:gd name="connsiteX0" fmla="*/ 160 w 9995"/>
              <a:gd name="connsiteY0" fmla="*/ 1216 h 10000"/>
              <a:gd name="connsiteX1" fmla="*/ 40 w 9995"/>
              <a:gd name="connsiteY1" fmla="*/ 2817 h 10000"/>
              <a:gd name="connsiteX2" fmla="*/ 765 w 9995"/>
              <a:gd name="connsiteY2" fmla="*/ 4647 h 10000"/>
              <a:gd name="connsiteX3" fmla="*/ 887 w 9995"/>
              <a:gd name="connsiteY3" fmla="*/ 5561 h 10000"/>
              <a:gd name="connsiteX4" fmla="*/ 644 w 9995"/>
              <a:gd name="connsiteY4" fmla="*/ 6932 h 10000"/>
              <a:gd name="connsiteX5" fmla="*/ 282 w 9995"/>
              <a:gd name="connsiteY5" fmla="*/ 7844 h 10000"/>
              <a:gd name="connsiteX6" fmla="*/ 428 w 9995"/>
              <a:gd name="connsiteY6" fmla="*/ 9404 h 10000"/>
              <a:gd name="connsiteX7" fmla="*/ 1978 w 9995"/>
              <a:gd name="connsiteY7" fmla="*/ 9743 h 10000"/>
              <a:gd name="connsiteX8" fmla="*/ 9260 w 9995"/>
              <a:gd name="connsiteY8" fmla="*/ 5720 h 10000"/>
              <a:gd name="connsiteX9" fmla="*/ 9525 w 9995"/>
              <a:gd name="connsiteY9" fmla="*/ 4125 h 10000"/>
              <a:gd name="connsiteX10" fmla="*/ 3668 w 9995"/>
              <a:gd name="connsiteY10" fmla="*/ 2132 h 10000"/>
              <a:gd name="connsiteX11" fmla="*/ 2217 w 9995"/>
              <a:gd name="connsiteY11" fmla="*/ 203 h 10000"/>
              <a:gd name="connsiteX12" fmla="*/ 887 w 9995"/>
              <a:gd name="connsiteY12" fmla="*/ 303 h 10000"/>
              <a:gd name="connsiteX13" fmla="*/ 523 w 9995"/>
              <a:gd name="connsiteY13" fmla="*/ 2359 h 10000"/>
              <a:gd name="connsiteX14" fmla="*/ 160 w 9995"/>
              <a:gd name="connsiteY14" fmla="*/ 1902 h 10000"/>
              <a:gd name="connsiteX0" fmla="*/ 160 w 9858"/>
              <a:gd name="connsiteY0" fmla="*/ 1216 h 10007"/>
              <a:gd name="connsiteX1" fmla="*/ 40 w 9858"/>
              <a:gd name="connsiteY1" fmla="*/ 2817 h 10007"/>
              <a:gd name="connsiteX2" fmla="*/ 765 w 9858"/>
              <a:gd name="connsiteY2" fmla="*/ 4647 h 10007"/>
              <a:gd name="connsiteX3" fmla="*/ 887 w 9858"/>
              <a:gd name="connsiteY3" fmla="*/ 5561 h 10007"/>
              <a:gd name="connsiteX4" fmla="*/ 644 w 9858"/>
              <a:gd name="connsiteY4" fmla="*/ 6932 h 10007"/>
              <a:gd name="connsiteX5" fmla="*/ 282 w 9858"/>
              <a:gd name="connsiteY5" fmla="*/ 7844 h 10007"/>
              <a:gd name="connsiteX6" fmla="*/ 428 w 9858"/>
              <a:gd name="connsiteY6" fmla="*/ 9404 h 10007"/>
              <a:gd name="connsiteX7" fmla="*/ 1979 w 9858"/>
              <a:gd name="connsiteY7" fmla="*/ 9743 h 10007"/>
              <a:gd name="connsiteX8" fmla="*/ 8809 w 9858"/>
              <a:gd name="connsiteY8" fmla="*/ 5624 h 10007"/>
              <a:gd name="connsiteX9" fmla="*/ 9530 w 9858"/>
              <a:gd name="connsiteY9" fmla="*/ 4125 h 10007"/>
              <a:gd name="connsiteX10" fmla="*/ 3670 w 9858"/>
              <a:gd name="connsiteY10" fmla="*/ 2132 h 10007"/>
              <a:gd name="connsiteX11" fmla="*/ 2218 w 9858"/>
              <a:gd name="connsiteY11" fmla="*/ 203 h 10007"/>
              <a:gd name="connsiteX12" fmla="*/ 887 w 9858"/>
              <a:gd name="connsiteY12" fmla="*/ 303 h 10007"/>
              <a:gd name="connsiteX13" fmla="*/ 523 w 9858"/>
              <a:gd name="connsiteY13" fmla="*/ 2359 h 10007"/>
              <a:gd name="connsiteX14" fmla="*/ 160 w 9858"/>
              <a:gd name="connsiteY14" fmla="*/ 1902 h 10007"/>
              <a:gd name="connsiteX0" fmla="*/ 162 w 9847"/>
              <a:gd name="connsiteY0" fmla="*/ 1215 h 10000"/>
              <a:gd name="connsiteX1" fmla="*/ 41 w 9847"/>
              <a:gd name="connsiteY1" fmla="*/ 2815 h 10000"/>
              <a:gd name="connsiteX2" fmla="*/ 776 w 9847"/>
              <a:gd name="connsiteY2" fmla="*/ 4644 h 10000"/>
              <a:gd name="connsiteX3" fmla="*/ 900 w 9847"/>
              <a:gd name="connsiteY3" fmla="*/ 5557 h 10000"/>
              <a:gd name="connsiteX4" fmla="*/ 653 w 9847"/>
              <a:gd name="connsiteY4" fmla="*/ 6927 h 10000"/>
              <a:gd name="connsiteX5" fmla="*/ 286 w 9847"/>
              <a:gd name="connsiteY5" fmla="*/ 7839 h 10000"/>
              <a:gd name="connsiteX6" fmla="*/ 434 w 9847"/>
              <a:gd name="connsiteY6" fmla="*/ 9397 h 10000"/>
              <a:gd name="connsiteX7" fmla="*/ 2008 w 9847"/>
              <a:gd name="connsiteY7" fmla="*/ 9736 h 10000"/>
              <a:gd name="connsiteX8" fmla="*/ 8936 w 9847"/>
              <a:gd name="connsiteY8" fmla="*/ 5620 h 10000"/>
              <a:gd name="connsiteX9" fmla="*/ 9204 w 9847"/>
              <a:gd name="connsiteY9" fmla="*/ 3899 h 10000"/>
              <a:gd name="connsiteX10" fmla="*/ 3723 w 9847"/>
              <a:gd name="connsiteY10" fmla="*/ 2131 h 10000"/>
              <a:gd name="connsiteX11" fmla="*/ 2250 w 9847"/>
              <a:gd name="connsiteY11" fmla="*/ 203 h 10000"/>
              <a:gd name="connsiteX12" fmla="*/ 900 w 9847"/>
              <a:gd name="connsiteY12" fmla="*/ 303 h 10000"/>
              <a:gd name="connsiteX13" fmla="*/ 531 w 9847"/>
              <a:gd name="connsiteY13" fmla="*/ 2357 h 10000"/>
              <a:gd name="connsiteX14" fmla="*/ 162 w 9847"/>
              <a:gd name="connsiteY14" fmla="*/ 1901 h 10000"/>
              <a:gd name="connsiteX0" fmla="*/ 165 w 9863"/>
              <a:gd name="connsiteY0" fmla="*/ 1215 h 10000"/>
              <a:gd name="connsiteX1" fmla="*/ 42 w 9863"/>
              <a:gd name="connsiteY1" fmla="*/ 2815 h 10000"/>
              <a:gd name="connsiteX2" fmla="*/ 788 w 9863"/>
              <a:gd name="connsiteY2" fmla="*/ 4644 h 10000"/>
              <a:gd name="connsiteX3" fmla="*/ 914 w 9863"/>
              <a:gd name="connsiteY3" fmla="*/ 5557 h 10000"/>
              <a:gd name="connsiteX4" fmla="*/ 663 w 9863"/>
              <a:gd name="connsiteY4" fmla="*/ 6927 h 10000"/>
              <a:gd name="connsiteX5" fmla="*/ 290 w 9863"/>
              <a:gd name="connsiteY5" fmla="*/ 7839 h 10000"/>
              <a:gd name="connsiteX6" fmla="*/ 441 w 9863"/>
              <a:gd name="connsiteY6" fmla="*/ 9397 h 10000"/>
              <a:gd name="connsiteX7" fmla="*/ 2039 w 9863"/>
              <a:gd name="connsiteY7" fmla="*/ 9736 h 10000"/>
              <a:gd name="connsiteX8" fmla="*/ 9075 w 9863"/>
              <a:gd name="connsiteY8" fmla="*/ 5620 h 10000"/>
              <a:gd name="connsiteX9" fmla="*/ 9347 w 9863"/>
              <a:gd name="connsiteY9" fmla="*/ 3899 h 10000"/>
              <a:gd name="connsiteX10" fmla="*/ 3781 w 9863"/>
              <a:gd name="connsiteY10" fmla="*/ 2131 h 10000"/>
              <a:gd name="connsiteX11" fmla="*/ 2285 w 9863"/>
              <a:gd name="connsiteY11" fmla="*/ 203 h 10000"/>
              <a:gd name="connsiteX12" fmla="*/ 914 w 9863"/>
              <a:gd name="connsiteY12" fmla="*/ 303 h 10000"/>
              <a:gd name="connsiteX13" fmla="*/ 539 w 9863"/>
              <a:gd name="connsiteY13" fmla="*/ 2357 h 10000"/>
              <a:gd name="connsiteX14" fmla="*/ 165 w 9863"/>
              <a:gd name="connsiteY14" fmla="*/ 1901 h 10000"/>
              <a:gd name="connsiteX0" fmla="*/ 167 w 9800"/>
              <a:gd name="connsiteY0" fmla="*/ 1215 h 10000"/>
              <a:gd name="connsiteX1" fmla="*/ 43 w 9800"/>
              <a:gd name="connsiteY1" fmla="*/ 2815 h 10000"/>
              <a:gd name="connsiteX2" fmla="*/ 799 w 9800"/>
              <a:gd name="connsiteY2" fmla="*/ 4644 h 10000"/>
              <a:gd name="connsiteX3" fmla="*/ 927 w 9800"/>
              <a:gd name="connsiteY3" fmla="*/ 5557 h 10000"/>
              <a:gd name="connsiteX4" fmla="*/ 672 w 9800"/>
              <a:gd name="connsiteY4" fmla="*/ 6927 h 10000"/>
              <a:gd name="connsiteX5" fmla="*/ 294 w 9800"/>
              <a:gd name="connsiteY5" fmla="*/ 7839 h 10000"/>
              <a:gd name="connsiteX6" fmla="*/ 447 w 9800"/>
              <a:gd name="connsiteY6" fmla="*/ 9397 h 10000"/>
              <a:gd name="connsiteX7" fmla="*/ 2067 w 9800"/>
              <a:gd name="connsiteY7" fmla="*/ 9736 h 10000"/>
              <a:gd name="connsiteX8" fmla="*/ 9201 w 9800"/>
              <a:gd name="connsiteY8" fmla="*/ 5620 h 10000"/>
              <a:gd name="connsiteX9" fmla="*/ 9477 w 9800"/>
              <a:gd name="connsiteY9" fmla="*/ 3899 h 10000"/>
              <a:gd name="connsiteX10" fmla="*/ 3834 w 9800"/>
              <a:gd name="connsiteY10" fmla="*/ 2131 h 10000"/>
              <a:gd name="connsiteX11" fmla="*/ 2317 w 9800"/>
              <a:gd name="connsiteY11" fmla="*/ 203 h 10000"/>
              <a:gd name="connsiteX12" fmla="*/ 927 w 9800"/>
              <a:gd name="connsiteY12" fmla="*/ 303 h 10000"/>
              <a:gd name="connsiteX13" fmla="*/ 546 w 9800"/>
              <a:gd name="connsiteY13" fmla="*/ 2357 h 10000"/>
              <a:gd name="connsiteX14" fmla="*/ 167 w 9800"/>
              <a:gd name="connsiteY14" fmla="*/ 1901 h 10000"/>
              <a:gd name="connsiteX0" fmla="*/ 170 w 10284"/>
              <a:gd name="connsiteY0" fmla="*/ 1215 h 9997"/>
              <a:gd name="connsiteX1" fmla="*/ 44 w 10284"/>
              <a:gd name="connsiteY1" fmla="*/ 2815 h 9997"/>
              <a:gd name="connsiteX2" fmla="*/ 815 w 10284"/>
              <a:gd name="connsiteY2" fmla="*/ 4644 h 9997"/>
              <a:gd name="connsiteX3" fmla="*/ 946 w 10284"/>
              <a:gd name="connsiteY3" fmla="*/ 5557 h 9997"/>
              <a:gd name="connsiteX4" fmla="*/ 686 w 10284"/>
              <a:gd name="connsiteY4" fmla="*/ 6927 h 9997"/>
              <a:gd name="connsiteX5" fmla="*/ 300 w 10284"/>
              <a:gd name="connsiteY5" fmla="*/ 7839 h 9997"/>
              <a:gd name="connsiteX6" fmla="*/ 456 w 10284"/>
              <a:gd name="connsiteY6" fmla="*/ 9397 h 9997"/>
              <a:gd name="connsiteX7" fmla="*/ 2109 w 10284"/>
              <a:gd name="connsiteY7" fmla="*/ 9736 h 9997"/>
              <a:gd name="connsiteX8" fmla="*/ 9659 w 10284"/>
              <a:gd name="connsiteY8" fmla="*/ 5652 h 9997"/>
              <a:gd name="connsiteX9" fmla="*/ 9670 w 10284"/>
              <a:gd name="connsiteY9" fmla="*/ 3899 h 9997"/>
              <a:gd name="connsiteX10" fmla="*/ 3912 w 10284"/>
              <a:gd name="connsiteY10" fmla="*/ 2131 h 9997"/>
              <a:gd name="connsiteX11" fmla="*/ 2364 w 10284"/>
              <a:gd name="connsiteY11" fmla="*/ 203 h 9997"/>
              <a:gd name="connsiteX12" fmla="*/ 946 w 10284"/>
              <a:gd name="connsiteY12" fmla="*/ 303 h 9997"/>
              <a:gd name="connsiteX13" fmla="*/ 557 w 10284"/>
              <a:gd name="connsiteY13" fmla="*/ 2357 h 9997"/>
              <a:gd name="connsiteX14" fmla="*/ 170 w 10284"/>
              <a:gd name="connsiteY14" fmla="*/ 1901 h 9997"/>
              <a:gd name="connsiteX0" fmla="*/ 164 w 9838"/>
              <a:gd name="connsiteY0" fmla="*/ 1215 h 10000"/>
              <a:gd name="connsiteX1" fmla="*/ 42 w 9838"/>
              <a:gd name="connsiteY1" fmla="*/ 2816 h 10000"/>
              <a:gd name="connsiteX2" fmla="*/ 791 w 9838"/>
              <a:gd name="connsiteY2" fmla="*/ 4645 h 10000"/>
              <a:gd name="connsiteX3" fmla="*/ 919 w 9838"/>
              <a:gd name="connsiteY3" fmla="*/ 5559 h 10000"/>
              <a:gd name="connsiteX4" fmla="*/ 666 w 9838"/>
              <a:gd name="connsiteY4" fmla="*/ 6929 h 10000"/>
              <a:gd name="connsiteX5" fmla="*/ 291 w 9838"/>
              <a:gd name="connsiteY5" fmla="*/ 7841 h 10000"/>
              <a:gd name="connsiteX6" fmla="*/ 442 w 9838"/>
              <a:gd name="connsiteY6" fmla="*/ 9400 h 10000"/>
              <a:gd name="connsiteX7" fmla="*/ 2050 w 9838"/>
              <a:gd name="connsiteY7" fmla="*/ 9739 h 10000"/>
              <a:gd name="connsiteX8" fmla="*/ 9391 w 9838"/>
              <a:gd name="connsiteY8" fmla="*/ 5654 h 10000"/>
              <a:gd name="connsiteX9" fmla="*/ 9402 w 9838"/>
              <a:gd name="connsiteY9" fmla="*/ 3900 h 10000"/>
              <a:gd name="connsiteX10" fmla="*/ 3803 w 9838"/>
              <a:gd name="connsiteY10" fmla="*/ 2132 h 10000"/>
              <a:gd name="connsiteX11" fmla="*/ 2298 w 9838"/>
              <a:gd name="connsiteY11" fmla="*/ 203 h 10000"/>
              <a:gd name="connsiteX12" fmla="*/ 919 w 9838"/>
              <a:gd name="connsiteY12" fmla="*/ 303 h 10000"/>
              <a:gd name="connsiteX13" fmla="*/ 541 w 9838"/>
              <a:gd name="connsiteY13" fmla="*/ 2358 h 10000"/>
              <a:gd name="connsiteX14" fmla="*/ 164 w 9838"/>
              <a:gd name="connsiteY14" fmla="*/ 1902 h 10000"/>
              <a:gd name="connsiteX0" fmla="*/ 167 w 10261"/>
              <a:gd name="connsiteY0" fmla="*/ 1215 h 10000"/>
              <a:gd name="connsiteX1" fmla="*/ 43 w 10261"/>
              <a:gd name="connsiteY1" fmla="*/ 2816 h 10000"/>
              <a:gd name="connsiteX2" fmla="*/ 804 w 10261"/>
              <a:gd name="connsiteY2" fmla="*/ 4645 h 10000"/>
              <a:gd name="connsiteX3" fmla="*/ 934 w 10261"/>
              <a:gd name="connsiteY3" fmla="*/ 5559 h 10000"/>
              <a:gd name="connsiteX4" fmla="*/ 677 w 10261"/>
              <a:gd name="connsiteY4" fmla="*/ 6929 h 10000"/>
              <a:gd name="connsiteX5" fmla="*/ 296 w 10261"/>
              <a:gd name="connsiteY5" fmla="*/ 7841 h 10000"/>
              <a:gd name="connsiteX6" fmla="*/ 449 w 10261"/>
              <a:gd name="connsiteY6" fmla="*/ 9400 h 10000"/>
              <a:gd name="connsiteX7" fmla="*/ 2084 w 10261"/>
              <a:gd name="connsiteY7" fmla="*/ 9739 h 10000"/>
              <a:gd name="connsiteX8" fmla="*/ 9546 w 10261"/>
              <a:gd name="connsiteY8" fmla="*/ 5654 h 10000"/>
              <a:gd name="connsiteX9" fmla="*/ 9610 w 10261"/>
              <a:gd name="connsiteY9" fmla="*/ 3741 h 10000"/>
              <a:gd name="connsiteX10" fmla="*/ 3866 w 10261"/>
              <a:gd name="connsiteY10" fmla="*/ 2132 h 10000"/>
              <a:gd name="connsiteX11" fmla="*/ 2336 w 10261"/>
              <a:gd name="connsiteY11" fmla="*/ 203 h 10000"/>
              <a:gd name="connsiteX12" fmla="*/ 934 w 10261"/>
              <a:gd name="connsiteY12" fmla="*/ 303 h 10000"/>
              <a:gd name="connsiteX13" fmla="*/ 550 w 10261"/>
              <a:gd name="connsiteY13" fmla="*/ 2358 h 10000"/>
              <a:gd name="connsiteX14" fmla="*/ 167 w 10261"/>
              <a:gd name="connsiteY14" fmla="*/ 1902 h 10000"/>
              <a:gd name="connsiteX0" fmla="*/ 350 w 10066"/>
              <a:gd name="connsiteY0" fmla="*/ 1215 h 9464"/>
              <a:gd name="connsiteX1" fmla="*/ 226 w 10066"/>
              <a:gd name="connsiteY1" fmla="*/ 2816 h 9464"/>
              <a:gd name="connsiteX2" fmla="*/ 987 w 10066"/>
              <a:gd name="connsiteY2" fmla="*/ 4645 h 9464"/>
              <a:gd name="connsiteX3" fmla="*/ 1117 w 10066"/>
              <a:gd name="connsiteY3" fmla="*/ 5559 h 9464"/>
              <a:gd name="connsiteX4" fmla="*/ 860 w 10066"/>
              <a:gd name="connsiteY4" fmla="*/ 6929 h 9464"/>
              <a:gd name="connsiteX5" fmla="*/ 479 w 10066"/>
              <a:gd name="connsiteY5" fmla="*/ 7841 h 9464"/>
              <a:gd name="connsiteX6" fmla="*/ 632 w 10066"/>
              <a:gd name="connsiteY6" fmla="*/ 9400 h 9464"/>
              <a:gd name="connsiteX7" fmla="*/ 8315 w 10066"/>
              <a:gd name="connsiteY7" fmla="*/ 5467 h 9464"/>
              <a:gd name="connsiteX8" fmla="*/ 9729 w 10066"/>
              <a:gd name="connsiteY8" fmla="*/ 5654 h 9464"/>
              <a:gd name="connsiteX9" fmla="*/ 9793 w 10066"/>
              <a:gd name="connsiteY9" fmla="*/ 3741 h 9464"/>
              <a:gd name="connsiteX10" fmla="*/ 4049 w 10066"/>
              <a:gd name="connsiteY10" fmla="*/ 2132 h 9464"/>
              <a:gd name="connsiteX11" fmla="*/ 2519 w 10066"/>
              <a:gd name="connsiteY11" fmla="*/ 203 h 9464"/>
              <a:gd name="connsiteX12" fmla="*/ 1117 w 10066"/>
              <a:gd name="connsiteY12" fmla="*/ 303 h 9464"/>
              <a:gd name="connsiteX13" fmla="*/ 733 w 10066"/>
              <a:gd name="connsiteY13" fmla="*/ 2358 h 9464"/>
              <a:gd name="connsiteX14" fmla="*/ 350 w 10066"/>
              <a:gd name="connsiteY14" fmla="*/ 1902 h 9464"/>
              <a:gd name="connsiteX0" fmla="*/ 166 w 9818"/>
              <a:gd name="connsiteY0" fmla="*/ 1284 h 8315"/>
              <a:gd name="connsiteX1" fmla="*/ 43 w 9818"/>
              <a:gd name="connsiteY1" fmla="*/ 2975 h 8315"/>
              <a:gd name="connsiteX2" fmla="*/ 799 w 9818"/>
              <a:gd name="connsiteY2" fmla="*/ 4908 h 8315"/>
              <a:gd name="connsiteX3" fmla="*/ 928 w 9818"/>
              <a:gd name="connsiteY3" fmla="*/ 5874 h 8315"/>
              <a:gd name="connsiteX4" fmla="*/ 672 w 9818"/>
              <a:gd name="connsiteY4" fmla="*/ 7321 h 8315"/>
              <a:gd name="connsiteX5" fmla="*/ 294 w 9818"/>
              <a:gd name="connsiteY5" fmla="*/ 8285 h 8315"/>
              <a:gd name="connsiteX6" fmla="*/ 7639 w 9818"/>
              <a:gd name="connsiteY6" fmla="*/ 3902 h 8315"/>
              <a:gd name="connsiteX7" fmla="*/ 8078 w 9818"/>
              <a:gd name="connsiteY7" fmla="*/ 5777 h 8315"/>
              <a:gd name="connsiteX8" fmla="*/ 9483 w 9818"/>
              <a:gd name="connsiteY8" fmla="*/ 5974 h 8315"/>
              <a:gd name="connsiteX9" fmla="*/ 9547 w 9818"/>
              <a:gd name="connsiteY9" fmla="*/ 3953 h 8315"/>
              <a:gd name="connsiteX10" fmla="*/ 3840 w 9818"/>
              <a:gd name="connsiteY10" fmla="*/ 2253 h 8315"/>
              <a:gd name="connsiteX11" fmla="*/ 2320 w 9818"/>
              <a:gd name="connsiteY11" fmla="*/ 214 h 8315"/>
              <a:gd name="connsiteX12" fmla="*/ 928 w 9818"/>
              <a:gd name="connsiteY12" fmla="*/ 320 h 8315"/>
              <a:gd name="connsiteX13" fmla="*/ 546 w 9818"/>
              <a:gd name="connsiteY13" fmla="*/ 2492 h 8315"/>
              <a:gd name="connsiteX14" fmla="*/ 166 w 9818"/>
              <a:gd name="connsiteY14" fmla="*/ 2010 h 8315"/>
              <a:gd name="connsiteX0" fmla="*/ 169 w 10000"/>
              <a:gd name="connsiteY0" fmla="*/ 1544 h 8926"/>
              <a:gd name="connsiteX1" fmla="*/ 44 w 10000"/>
              <a:gd name="connsiteY1" fmla="*/ 3578 h 8926"/>
              <a:gd name="connsiteX2" fmla="*/ 814 w 10000"/>
              <a:gd name="connsiteY2" fmla="*/ 5903 h 8926"/>
              <a:gd name="connsiteX3" fmla="*/ 945 w 10000"/>
              <a:gd name="connsiteY3" fmla="*/ 7064 h 8926"/>
              <a:gd name="connsiteX4" fmla="*/ 684 w 10000"/>
              <a:gd name="connsiteY4" fmla="*/ 8805 h 8926"/>
              <a:gd name="connsiteX5" fmla="*/ 4115 w 10000"/>
              <a:gd name="connsiteY5" fmla="*/ 3401 h 8926"/>
              <a:gd name="connsiteX6" fmla="*/ 7781 w 10000"/>
              <a:gd name="connsiteY6" fmla="*/ 4693 h 8926"/>
              <a:gd name="connsiteX7" fmla="*/ 8228 w 10000"/>
              <a:gd name="connsiteY7" fmla="*/ 6948 h 8926"/>
              <a:gd name="connsiteX8" fmla="*/ 9659 w 10000"/>
              <a:gd name="connsiteY8" fmla="*/ 7185 h 8926"/>
              <a:gd name="connsiteX9" fmla="*/ 9724 w 10000"/>
              <a:gd name="connsiteY9" fmla="*/ 4754 h 8926"/>
              <a:gd name="connsiteX10" fmla="*/ 3911 w 10000"/>
              <a:gd name="connsiteY10" fmla="*/ 2710 h 8926"/>
              <a:gd name="connsiteX11" fmla="*/ 2363 w 10000"/>
              <a:gd name="connsiteY11" fmla="*/ 257 h 8926"/>
              <a:gd name="connsiteX12" fmla="*/ 945 w 10000"/>
              <a:gd name="connsiteY12" fmla="*/ 385 h 8926"/>
              <a:gd name="connsiteX13" fmla="*/ 556 w 10000"/>
              <a:gd name="connsiteY13" fmla="*/ 2997 h 8926"/>
              <a:gd name="connsiteX14" fmla="*/ 169 w 10000"/>
              <a:gd name="connsiteY14" fmla="*/ 2417 h 8926"/>
              <a:gd name="connsiteX0" fmla="*/ 169 w 10000"/>
              <a:gd name="connsiteY0" fmla="*/ 1730 h 8268"/>
              <a:gd name="connsiteX1" fmla="*/ 44 w 10000"/>
              <a:gd name="connsiteY1" fmla="*/ 4009 h 8268"/>
              <a:gd name="connsiteX2" fmla="*/ 814 w 10000"/>
              <a:gd name="connsiteY2" fmla="*/ 6613 h 8268"/>
              <a:gd name="connsiteX3" fmla="*/ 945 w 10000"/>
              <a:gd name="connsiteY3" fmla="*/ 7914 h 8268"/>
              <a:gd name="connsiteX4" fmla="*/ 3006 w 10000"/>
              <a:gd name="connsiteY4" fmla="*/ 832 h 8268"/>
              <a:gd name="connsiteX5" fmla="*/ 4115 w 10000"/>
              <a:gd name="connsiteY5" fmla="*/ 3810 h 8268"/>
              <a:gd name="connsiteX6" fmla="*/ 7781 w 10000"/>
              <a:gd name="connsiteY6" fmla="*/ 5258 h 8268"/>
              <a:gd name="connsiteX7" fmla="*/ 8228 w 10000"/>
              <a:gd name="connsiteY7" fmla="*/ 7784 h 8268"/>
              <a:gd name="connsiteX8" fmla="*/ 9659 w 10000"/>
              <a:gd name="connsiteY8" fmla="*/ 8050 h 8268"/>
              <a:gd name="connsiteX9" fmla="*/ 9724 w 10000"/>
              <a:gd name="connsiteY9" fmla="*/ 5326 h 8268"/>
              <a:gd name="connsiteX10" fmla="*/ 3911 w 10000"/>
              <a:gd name="connsiteY10" fmla="*/ 3036 h 8268"/>
              <a:gd name="connsiteX11" fmla="*/ 2363 w 10000"/>
              <a:gd name="connsiteY11" fmla="*/ 288 h 8268"/>
              <a:gd name="connsiteX12" fmla="*/ 945 w 10000"/>
              <a:gd name="connsiteY12" fmla="*/ 431 h 8268"/>
              <a:gd name="connsiteX13" fmla="*/ 556 w 10000"/>
              <a:gd name="connsiteY13" fmla="*/ 3358 h 8268"/>
              <a:gd name="connsiteX14" fmla="*/ 169 w 10000"/>
              <a:gd name="connsiteY14" fmla="*/ 2708 h 8268"/>
              <a:gd name="connsiteX0" fmla="*/ 169 w 10000"/>
              <a:gd name="connsiteY0" fmla="*/ 2092 h 10000"/>
              <a:gd name="connsiteX1" fmla="*/ 44 w 10000"/>
              <a:gd name="connsiteY1" fmla="*/ 4849 h 10000"/>
              <a:gd name="connsiteX2" fmla="*/ 814 w 10000"/>
              <a:gd name="connsiteY2" fmla="*/ 7998 h 10000"/>
              <a:gd name="connsiteX3" fmla="*/ 1125 w 10000"/>
              <a:gd name="connsiteY3" fmla="*/ 1392 h 10000"/>
              <a:gd name="connsiteX4" fmla="*/ 3006 w 10000"/>
              <a:gd name="connsiteY4" fmla="*/ 1006 h 10000"/>
              <a:gd name="connsiteX5" fmla="*/ 4115 w 10000"/>
              <a:gd name="connsiteY5" fmla="*/ 4608 h 10000"/>
              <a:gd name="connsiteX6" fmla="*/ 7781 w 10000"/>
              <a:gd name="connsiteY6" fmla="*/ 6359 h 10000"/>
              <a:gd name="connsiteX7" fmla="*/ 8228 w 10000"/>
              <a:gd name="connsiteY7" fmla="*/ 9415 h 10000"/>
              <a:gd name="connsiteX8" fmla="*/ 9659 w 10000"/>
              <a:gd name="connsiteY8" fmla="*/ 9736 h 10000"/>
              <a:gd name="connsiteX9" fmla="*/ 9724 w 10000"/>
              <a:gd name="connsiteY9" fmla="*/ 6442 h 10000"/>
              <a:gd name="connsiteX10" fmla="*/ 3911 w 10000"/>
              <a:gd name="connsiteY10" fmla="*/ 3672 h 10000"/>
              <a:gd name="connsiteX11" fmla="*/ 2363 w 10000"/>
              <a:gd name="connsiteY11" fmla="*/ 348 h 10000"/>
              <a:gd name="connsiteX12" fmla="*/ 945 w 10000"/>
              <a:gd name="connsiteY12" fmla="*/ 521 h 10000"/>
              <a:gd name="connsiteX13" fmla="*/ 556 w 10000"/>
              <a:gd name="connsiteY13" fmla="*/ 4061 h 10000"/>
              <a:gd name="connsiteX14" fmla="*/ 169 w 10000"/>
              <a:gd name="connsiteY14" fmla="*/ 3275 h 10000"/>
              <a:gd name="connsiteX0" fmla="*/ 156 w 9987"/>
              <a:gd name="connsiteY0" fmla="*/ 2092 h 10000"/>
              <a:gd name="connsiteX1" fmla="*/ 31 w 9987"/>
              <a:gd name="connsiteY1" fmla="*/ 4849 h 10000"/>
              <a:gd name="connsiteX2" fmla="*/ 639 w 9987"/>
              <a:gd name="connsiteY2" fmla="*/ 4375 h 10000"/>
              <a:gd name="connsiteX3" fmla="*/ 1112 w 9987"/>
              <a:gd name="connsiteY3" fmla="*/ 1392 h 10000"/>
              <a:gd name="connsiteX4" fmla="*/ 2993 w 9987"/>
              <a:gd name="connsiteY4" fmla="*/ 1006 h 10000"/>
              <a:gd name="connsiteX5" fmla="*/ 4102 w 9987"/>
              <a:gd name="connsiteY5" fmla="*/ 4608 h 10000"/>
              <a:gd name="connsiteX6" fmla="*/ 7768 w 9987"/>
              <a:gd name="connsiteY6" fmla="*/ 6359 h 10000"/>
              <a:gd name="connsiteX7" fmla="*/ 8215 w 9987"/>
              <a:gd name="connsiteY7" fmla="*/ 9415 h 10000"/>
              <a:gd name="connsiteX8" fmla="*/ 9646 w 9987"/>
              <a:gd name="connsiteY8" fmla="*/ 9736 h 10000"/>
              <a:gd name="connsiteX9" fmla="*/ 9711 w 9987"/>
              <a:gd name="connsiteY9" fmla="*/ 6442 h 10000"/>
              <a:gd name="connsiteX10" fmla="*/ 3898 w 9987"/>
              <a:gd name="connsiteY10" fmla="*/ 3672 h 10000"/>
              <a:gd name="connsiteX11" fmla="*/ 2350 w 9987"/>
              <a:gd name="connsiteY11" fmla="*/ 348 h 10000"/>
              <a:gd name="connsiteX12" fmla="*/ 932 w 9987"/>
              <a:gd name="connsiteY12" fmla="*/ 521 h 10000"/>
              <a:gd name="connsiteX13" fmla="*/ 543 w 9987"/>
              <a:gd name="connsiteY13" fmla="*/ 4061 h 10000"/>
              <a:gd name="connsiteX14" fmla="*/ 156 w 9987"/>
              <a:gd name="connsiteY14" fmla="*/ 3275 h 10000"/>
              <a:gd name="connsiteX0" fmla="*/ 156 w 10000"/>
              <a:gd name="connsiteY0" fmla="*/ 2092 h 10000"/>
              <a:gd name="connsiteX1" fmla="*/ 31 w 10000"/>
              <a:gd name="connsiteY1" fmla="*/ 4849 h 10000"/>
              <a:gd name="connsiteX2" fmla="*/ 640 w 10000"/>
              <a:gd name="connsiteY2" fmla="*/ 4375 h 10000"/>
              <a:gd name="connsiteX3" fmla="*/ 1095 w 10000"/>
              <a:gd name="connsiteY3" fmla="*/ 953 h 10000"/>
              <a:gd name="connsiteX4" fmla="*/ 2997 w 10000"/>
              <a:gd name="connsiteY4" fmla="*/ 1006 h 10000"/>
              <a:gd name="connsiteX5" fmla="*/ 4107 w 10000"/>
              <a:gd name="connsiteY5" fmla="*/ 4608 h 10000"/>
              <a:gd name="connsiteX6" fmla="*/ 7778 w 10000"/>
              <a:gd name="connsiteY6" fmla="*/ 6359 h 10000"/>
              <a:gd name="connsiteX7" fmla="*/ 8226 w 10000"/>
              <a:gd name="connsiteY7" fmla="*/ 9415 h 10000"/>
              <a:gd name="connsiteX8" fmla="*/ 9659 w 10000"/>
              <a:gd name="connsiteY8" fmla="*/ 9736 h 10000"/>
              <a:gd name="connsiteX9" fmla="*/ 9724 w 10000"/>
              <a:gd name="connsiteY9" fmla="*/ 6442 h 10000"/>
              <a:gd name="connsiteX10" fmla="*/ 3903 w 10000"/>
              <a:gd name="connsiteY10" fmla="*/ 3672 h 10000"/>
              <a:gd name="connsiteX11" fmla="*/ 2353 w 10000"/>
              <a:gd name="connsiteY11" fmla="*/ 348 h 10000"/>
              <a:gd name="connsiteX12" fmla="*/ 933 w 10000"/>
              <a:gd name="connsiteY12" fmla="*/ 521 h 10000"/>
              <a:gd name="connsiteX13" fmla="*/ 544 w 10000"/>
              <a:gd name="connsiteY13" fmla="*/ 4061 h 10000"/>
              <a:gd name="connsiteX14" fmla="*/ 156 w 10000"/>
              <a:gd name="connsiteY14" fmla="*/ 3275 h 10000"/>
              <a:gd name="connsiteX0" fmla="*/ 156 w 10000"/>
              <a:gd name="connsiteY0" fmla="*/ 2092 h 10000"/>
              <a:gd name="connsiteX1" fmla="*/ 31 w 10000"/>
              <a:gd name="connsiteY1" fmla="*/ 4849 h 10000"/>
              <a:gd name="connsiteX2" fmla="*/ 640 w 10000"/>
              <a:gd name="connsiteY2" fmla="*/ 4375 h 10000"/>
              <a:gd name="connsiteX3" fmla="*/ 1095 w 10000"/>
              <a:gd name="connsiteY3" fmla="*/ 953 h 10000"/>
              <a:gd name="connsiteX4" fmla="*/ 2997 w 10000"/>
              <a:gd name="connsiteY4" fmla="*/ 1006 h 10000"/>
              <a:gd name="connsiteX5" fmla="*/ 4107 w 10000"/>
              <a:gd name="connsiteY5" fmla="*/ 4608 h 10000"/>
              <a:gd name="connsiteX6" fmla="*/ 7778 w 10000"/>
              <a:gd name="connsiteY6" fmla="*/ 6359 h 10000"/>
              <a:gd name="connsiteX7" fmla="*/ 8226 w 10000"/>
              <a:gd name="connsiteY7" fmla="*/ 9415 h 10000"/>
              <a:gd name="connsiteX8" fmla="*/ 9659 w 10000"/>
              <a:gd name="connsiteY8" fmla="*/ 9736 h 10000"/>
              <a:gd name="connsiteX9" fmla="*/ 9724 w 10000"/>
              <a:gd name="connsiteY9" fmla="*/ 6442 h 10000"/>
              <a:gd name="connsiteX10" fmla="*/ 3903 w 10000"/>
              <a:gd name="connsiteY10" fmla="*/ 3672 h 10000"/>
              <a:gd name="connsiteX11" fmla="*/ 2353 w 10000"/>
              <a:gd name="connsiteY11" fmla="*/ 348 h 10000"/>
              <a:gd name="connsiteX12" fmla="*/ 933 w 10000"/>
              <a:gd name="connsiteY12" fmla="*/ 521 h 10000"/>
              <a:gd name="connsiteX13" fmla="*/ 544 w 10000"/>
              <a:gd name="connsiteY13" fmla="*/ 4061 h 10000"/>
              <a:gd name="connsiteX14" fmla="*/ 156 w 10000"/>
              <a:gd name="connsiteY14" fmla="*/ 3275 h 10000"/>
              <a:gd name="connsiteX0" fmla="*/ 156 w 10000"/>
              <a:gd name="connsiteY0" fmla="*/ 2092 h 10000"/>
              <a:gd name="connsiteX1" fmla="*/ 31 w 10000"/>
              <a:gd name="connsiteY1" fmla="*/ 4849 h 10000"/>
              <a:gd name="connsiteX2" fmla="*/ 640 w 10000"/>
              <a:gd name="connsiteY2" fmla="*/ 4375 h 10000"/>
              <a:gd name="connsiteX3" fmla="*/ 2997 w 10000"/>
              <a:gd name="connsiteY3" fmla="*/ 1006 h 10000"/>
              <a:gd name="connsiteX4" fmla="*/ 4107 w 10000"/>
              <a:gd name="connsiteY4" fmla="*/ 4608 h 10000"/>
              <a:gd name="connsiteX5" fmla="*/ 7778 w 10000"/>
              <a:gd name="connsiteY5" fmla="*/ 6359 h 10000"/>
              <a:gd name="connsiteX6" fmla="*/ 8226 w 10000"/>
              <a:gd name="connsiteY6" fmla="*/ 9415 h 10000"/>
              <a:gd name="connsiteX7" fmla="*/ 9659 w 10000"/>
              <a:gd name="connsiteY7" fmla="*/ 9736 h 10000"/>
              <a:gd name="connsiteX8" fmla="*/ 9724 w 10000"/>
              <a:gd name="connsiteY8" fmla="*/ 6442 h 10000"/>
              <a:gd name="connsiteX9" fmla="*/ 3903 w 10000"/>
              <a:gd name="connsiteY9" fmla="*/ 3672 h 10000"/>
              <a:gd name="connsiteX10" fmla="*/ 2353 w 10000"/>
              <a:gd name="connsiteY10" fmla="*/ 348 h 10000"/>
              <a:gd name="connsiteX11" fmla="*/ 933 w 10000"/>
              <a:gd name="connsiteY11" fmla="*/ 521 h 10000"/>
              <a:gd name="connsiteX12" fmla="*/ 544 w 10000"/>
              <a:gd name="connsiteY12" fmla="*/ 4061 h 10000"/>
              <a:gd name="connsiteX13" fmla="*/ 156 w 10000"/>
              <a:gd name="connsiteY13" fmla="*/ 3275 h 10000"/>
              <a:gd name="connsiteX0" fmla="*/ 219 w 10063"/>
              <a:gd name="connsiteY0" fmla="*/ 3445 h 11353"/>
              <a:gd name="connsiteX1" fmla="*/ 94 w 10063"/>
              <a:gd name="connsiteY1" fmla="*/ 6202 h 11353"/>
              <a:gd name="connsiteX2" fmla="*/ 1568 w 10063"/>
              <a:gd name="connsiteY2" fmla="*/ 129 h 11353"/>
              <a:gd name="connsiteX3" fmla="*/ 3060 w 10063"/>
              <a:gd name="connsiteY3" fmla="*/ 2359 h 11353"/>
              <a:gd name="connsiteX4" fmla="*/ 4170 w 10063"/>
              <a:gd name="connsiteY4" fmla="*/ 5961 h 11353"/>
              <a:gd name="connsiteX5" fmla="*/ 7841 w 10063"/>
              <a:gd name="connsiteY5" fmla="*/ 7712 h 11353"/>
              <a:gd name="connsiteX6" fmla="*/ 8289 w 10063"/>
              <a:gd name="connsiteY6" fmla="*/ 10768 h 11353"/>
              <a:gd name="connsiteX7" fmla="*/ 9722 w 10063"/>
              <a:gd name="connsiteY7" fmla="*/ 11089 h 11353"/>
              <a:gd name="connsiteX8" fmla="*/ 9787 w 10063"/>
              <a:gd name="connsiteY8" fmla="*/ 7795 h 11353"/>
              <a:gd name="connsiteX9" fmla="*/ 3966 w 10063"/>
              <a:gd name="connsiteY9" fmla="*/ 5025 h 11353"/>
              <a:gd name="connsiteX10" fmla="*/ 2416 w 10063"/>
              <a:gd name="connsiteY10" fmla="*/ 1701 h 11353"/>
              <a:gd name="connsiteX11" fmla="*/ 996 w 10063"/>
              <a:gd name="connsiteY11" fmla="*/ 1874 h 11353"/>
              <a:gd name="connsiteX12" fmla="*/ 607 w 10063"/>
              <a:gd name="connsiteY12" fmla="*/ 5414 h 11353"/>
              <a:gd name="connsiteX13" fmla="*/ 219 w 10063"/>
              <a:gd name="connsiteY13" fmla="*/ 4628 h 11353"/>
              <a:gd name="connsiteX0" fmla="*/ 219 w 10063"/>
              <a:gd name="connsiteY0" fmla="*/ 3666 h 11574"/>
              <a:gd name="connsiteX1" fmla="*/ 94 w 10063"/>
              <a:gd name="connsiteY1" fmla="*/ 6423 h 11574"/>
              <a:gd name="connsiteX2" fmla="*/ 1568 w 10063"/>
              <a:gd name="connsiteY2" fmla="*/ 350 h 11574"/>
              <a:gd name="connsiteX3" fmla="*/ 3240 w 10063"/>
              <a:gd name="connsiteY3" fmla="*/ 1317 h 11574"/>
              <a:gd name="connsiteX4" fmla="*/ 4170 w 10063"/>
              <a:gd name="connsiteY4" fmla="*/ 6182 h 11574"/>
              <a:gd name="connsiteX5" fmla="*/ 7841 w 10063"/>
              <a:gd name="connsiteY5" fmla="*/ 7933 h 11574"/>
              <a:gd name="connsiteX6" fmla="*/ 8289 w 10063"/>
              <a:gd name="connsiteY6" fmla="*/ 10989 h 11574"/>
              <a:gd name="connsiteX7" fmla="*/ 9722 w 10063"/>
              <a:gd name="connsiteY7" fmla="*/ 11310 h 11574"/>
              <a:gd name="connsiteX8" fmla="*/ 9787 w 10063"/>
              <a:gd name="connsiteY8" fmla="*/ 8016 h 11574"/>
              <a:gd name="connsiteX9" fmla="*/ 3966 w 10063"/>
              <a:gd name="connsiteY9" fmla="*/ 5246 h 11574"/>
              <a:gd name="connsiteX10" fmla="*/ 2416 w 10063"/>
              <a:gd name="connsiteY10" fmla="*/ 1922 h 11574"/>
              <a:gd name="connsiteX11" fmla="*/ 996 w 10063"/>
              <a:gd name="connsiteY11" fmla="*/ 2095 h 11574"/>
              <a:gd name="connsiteX12" fmla="*/ 607 w 10063"/>
              <a:gd name="connsiteY12" fmla="*/ 5635 h 11574"/>
              <a:gd name="connsiteX13" fmla="*/ 219 w 10063"/>
              <a:gd name="connsiteY13" fmla="*/ 4849 h 11574"/>
              <a:gd name="connsiteX0" fmla="*/ 219 w 10063"/>
              <a:gd name="connsiteY0" fmla="*/ 3664 h 11572"/>
              <a:gd name="connsiteX1" fmla="*/ 94 w 10063"/>
              <a:gd name="connsiteY1" fmla="*/ 6421 h 11572"/>
              <a:gd name="connsiteX2" fmla="*/ 1568 w 10063"/>
              <a:gd name="connsiteY2" fmla="*/ 348 h 11572"/>
              <a:gd name="connsiteX3" fmla="*/ 3240 w 10063"/>
              <a:gd name="connsiteY3" fmla="*/ 1315 h 11572"/>
              <a:gd name="connsiteX4" fmla="*/ 3918 w 10063"/>
              <a:gd name="connsiteY4" fmla="*/ 6070 h 11572"/>
              <a:gd name="connsiteX5" fmla="*/ 7841 w 10063"/>
              <a:gd name="connsiteY5" fmla="*/ 7931 h 11572"/>
              <a:gd name="connsiteX6" fmla="*/ 8289 w 10063"/>
              <a:gd name="connsiteY6" fmla="*/ 10987 h 11572"/>
              <a:gd name="connsiteX7" fmla="*/ 9722 w 10063"/>
              <a:gd name="connsiteY7" fmla="*/ 11308 h 11572"/>
              <a:gd name="connsiteX8" fmla="*/ 9787 w 10063"/>
              <a:gd name="connsiteY8" fmla="*/ 8014 h 11572"/>
              <a:gd name="connsiteX9" fmla="*/ 3966 w 10063"/>
              <a:gd name="connsiteY9" fmla="*/ 5244 h 11572"/>
              <a:gd name="connsiteX10" fmla="*/ 2416 w 10063"/>
              <a:gd name="connsiteY10" fmla="*/ 1920 h 11572"/>
              <a:gd name="connsiteX11" fmla="*/ 996 w 10063"/>
              <a:gd name="connsiteY11" fmla="*/ 2093 h 11572"/>
              <a:gd name="connsiteX12" fmla="*/ 607 w 10063"/>
              <a:gd name="connsiteY12" fmla="*/ 5633 h 11572"/>
              <a:gd name="connsiteX13" fmla="*/ 219 w 10063"/>
              <a:gd name="connsiteY13" fmla="*/ 4847 h 11572"/>
              <a:gd name="connsiteX0" fmla="*/ 219 w 10247"/>
              <a:gd name="connsiteY0" fmla="*/ 3664 h 11572"/>
              <a:gd name="connsiteX1" fmla="*/ 94 w 10247"/>
              <a:gd name="connsiteY1" fmla="*/ 6421 h 11572"/>
              <a:gd name="connsiteX2" fmla="*/ 1568 w 10247"/>
              <a:gd name="connsiteY2" fmla="*/ 348 h 11572"/>
              <a:gd name="connsiteX3" fmla="*/ 3240 w 10247"/>
              <a:gd name="connsiteY3" fmla="*/ 1315 h 11572"/>
              <a:gd name="connsiteX4" fmla="*/ 3918 w 10247"/>
              <a:gd name="connsiteY4" fmla="*/ 6070 h 11572"/>
              <a:gd name="connsiteX5" fmla="*/ 7841 w 10247"/>
              <a:gd name="connsiteY5" fmla="*/ 7931 h 11572"/>
              <a:gd name="connsiteX6" fmla="*/ 8289 w 10247"/>
              <a:gd name="connsiteY6" fmla="*/ 10987 h 11572"/>
              <a:gd name="connsiteX7" fmla="*/ 9722 w 10247"/>
              <a:gd name="connsiteY7" fmla="*/ 11308 h 11572"/>
              <a:gd name="connsiteX8" fmla="*/ 9787 w 10247"/>
              <a:gd name="connsiteY8" fmla="*/ 8014 h 11572"/>
              <a:gd name="connsiteX9" fmla="*/ 4056 w 10247"/>
              <a:gd name="connsiteY9" fmla="*/ 5134 h 11572"/>
              <a:gd name="connsiteX10" fmla="*/ 2416 w 10247"/>
              <a:gd name="connsiteY10" fmla="*/ 1920 h 11572"/>
              <a:gd name="connsiteX11" fmla="*/ 996 w 10247"/>
              <a:gd name="connsiteY11" fmla="*/ 2093 h 11572"/>
              <a:gd name="connsiteX12" fmla="*/ 607 w 10247"/>
              <a:gd name="connsiteY12" fmla="*/ 5633 h 11572"/>
              <a:gd name="connsiteX13" fmla="*/ 219 w 10247"/>
              <a:gd name="connsiteY13" fmla="*/ 4847 h 11572"/>
              <a:gd name="connsiteX0" fmla="*/ 219 w 10247"/>
              <a:gd name="connsiteY0" fmla="*/ 3664 h 11572"/>
              <a:gd name="connsiteX1" fmla="*/ 94 w 10247"/>
              <a:gd name="connsiteY1" fmla="*/ 6421 h 11572"/>
              <a:gd name="connsiteX2" fmla="*/ 1568 w 10247"/>
              <a:gd name="connsiteY2" fmla="*/ 348 h 11572"/>
              <a:gd name="connsiteX3" fmla="*/ 3240 w 10247"/>
              <a:gd name="connsiteY3" fmla="*/ 1315 h 11572"/>
              <a:gd name="connsiteX4" fmla="*/ 3918 w 10247"/>
              <a:gd name="connsiteY4" fmla="*/ 6070 h 11572"/>
              <a:gd name="connsiteX5" fmla="*/ 7841 w 10247"/>
              <a:gd name="connsiteY5" fmla="*/ 7931 h 11572"/>
              <a:gd name="connsiteX6" fmla="*/ 8289 w 10247"/>
              <a:gd name="connsiteY6" fmla="*/ 10987 h 11572"/>
              <a:gd name="connsiteX7" fmla="*/ 9722 w 10247"/>
              <a:gd name="connsiteY7" fmla="*/ 11308 h 11572"/>
              <a:gd name="connsiteX8" fmla="*/ 9787 w 10247"/>
              <a:gd name="connsiteY8" fmla="*/ 8014 h 11572"/>
              <a:gd name="connsiteX9" fmla="*/ 4056 w 10247"/>
              <a:gd name="connsiteY9" fmla="*/ 5134 h 11572"/>
              <a:gd name="connsiteX10" fmla="*/ 3425 w 10247"/>
              <a:gd name="connsiteY10" fmla="*/ 2634 h 11572"/>
              <a:gd name="connsiteX11" fmla="*/ 996 w 10247"/>
              <a:gd name="connsiteY11" fmla="*/ 2093 h 11572"/>
              <a:gd name="connsiteX12" fmla="*/ 607 w 10247"/>
              <a:gd name="connsiteY12" fmla="*/ 5633 h 11572"/>
              <a:gd name="connsiteX13" fmla="*/ 219 w 10247"/>
              <a:gd name="connsiteY13" fmla="*/ 4847 h 11572"/>
              <a:gd name="connsiteX0" fmla="*/ 219 w 10247"/>
              <a:gd name="connsiteY0" fmla="*/ 3664 h 11572"/>
              <a:gd name="connsiteX1" fmla="*/ 94 w 10247"/>
              <a:gd name="connsiteY1" fmla="*/ 6421 h 11572"/>
              <a:gd name="connsiteX2" fmla="*/ 1568 w 10247"/>
              <a:gd name="connsiteY2" fmla="*/ 348 h 11572"/>
              <a:gd name="connsiteX3" fmla="*/ 3240 w 10247"/>
              <a:gd name="connsiteY3" fmla="*/ 1315 h 11572"/>
              <a:gd name="connsiteX4" fmla="*/ 3918 w 10247"/>
              <a:gd name="connsiteY4" fmla="*/ 6070 h 11572"/>
              <a:gd name="connsiteX5" fmla="*/ 7841 w 10247"/>
              <a:gd name="connsiteY5" fmla="*/ 7931 h 11572"/>
              <a:gd name="connsiteX6" fmla="*/ 8289 w 10247"/>
              <a:gd name="connsiteY6" fmla="*/ 10987 h 11572"/>
              <a:gd name="connsiteX7" fmla="*/ 9722 w 10247"/>
              <a:gd name="connsiteY7" fmla="*/ 11308 h 11572"/>
              <a:gd name="connsiteX8" fmla="*/ 9787 w 10247"/>
              <a:gd name="connsiteY8" fmla="*/ 8014 h 11572"/>
              <a:gd name="connsiteX9" fmla="*/ 4056 w 10247"/>
              <a:gd name="connsiteY9" fmla="*/ 5134 h 11572"/>
              <a:gd name="connsiteX10" fmla="*/ 3425 w 10247"/>
              <a:gd name="connsiteY10" fmla="*/ 2634 h 11572"/>
              <a:gd name="connsiteX11" fmla="*/ 1374 w 10247"/>
              <a:gd name="connsiteY11" fmla="*/ 1819 h 11572"/>
              <a:gd name="connsiteX12" fmla="*/ 607 w 10247"/>
              <a:gd name="connsiteY12" fmla="*/ 5633 h 11572"/>
              <a:gd name="connsiteX13" fmla="*/ 219 w 10247"/>
              <a:gd name="connsiteY13" fmla="*/ 4847 h 11572"/>
              <a:gd name="connsiteX0" fmla="*/ 13 w 10041"/>
              <a:gd name="connsiteY0" fmla="*/ 3541 h 11449"/>
              <a:gd name="connsiteX1" fmla="*/ 879 w 10041"/>
              <a:gd name="connsiteY1" fmla="*/ 314 h 11449"/>
              <a:gd name="connsiteX2" fmla="*/ 1362 w 10041"/>
              <a:gd name="connsiteY2" fmla="*/ 225 h 11449"/>
              <a:gd name="connsiteX3" fmla="*/ 3034 w 10041"/>
              <a:gd name="connsiteY3" fmla="*/ 1192 h 11449"/>
              <a:gd name="connsiteX4" fmla="*/ 3712 w 10041"/>
              <a:gd name="connsiteY4" fmla="*/ 5947 h 11449"/>
              <a:gd name="connsiteX5" fmla="*/ 7635 w 10041"/>
              <a:gd name="connsiteY5" fmla="*/ 7808 h 11449"/>
              <a:gd name="connsiteX6" fmla="*/ 8083 w 10041"/>
              <a:gd name="connsiteY6" fmla="*/ 10864 h 11449"/>
              <a:gd name="connsiteX7" fmla="*/ 9516 w 10041"/>
              <a:gd name="connsiteY7" fmla="*/ 11185 h 11449"/>
              <a:gd name="connsiteX8" fmla="*/ 9581 w 10041"/>
              <a:gd name="connsiteY8" fmla="*/ 7891 h 11449"/>
              <a:gd name="connsiteX9" fmla="*/ 3850 w 10041"/>
              <a:gd name="connsiteY9" fmla="*/ 5011 h 11449"/>
              <a:gd name="connsiteX10" fmla="*/ 3219 w 10041"/>
              <a:gd name="connsiteY10" fmla="*/ 2511 h 11449"/>
              <a:gd name="connsiteX11" fmla="*/ 1168 w 10041"/>
              <a:gd name="connsiteY11" fmla="*/ 1696 h 11449"/>
              <a:gd name="connsiteX12" fmla="*/ 401 w 10041"/>
              <a:gd name="connsiteY12" fmla="*/ 5510 h 11449"/>
              <a:gd name="connsiteX13" fmla="*/ 13 w 10041"/>
              <a:gd name="connsiteY13" fmla="*/ 4724 h 11449"/>
              <a:gd name="connsiteX0" fmla="*/ 306 w 10028"/>
              <a:gd name="connsiteY0" fmla="*/ 4480 h 11510"/>
              <a:gd name="connsiteX1" fmla="*/ 866 w 10028"/>
              <a:gd name="connsiteY1" fmla="*/ 375 h 11510"/>
              <a:gd name="connsiteX2" fmla="*/ 1349 w 10028"/>
              <a:gd name="connsiteY2" fmla="*/ 286 h 11510"/>
              <a:gd name="connsiteX3" fmla="*/ 3021 w 10028"/>
              <a:gd name="connsiteY3" fmla="*/ 1253 h 11510"/>
              <a:gd name="connsiteX4" fmla="*/ 3699 w 10028"/>
              <a:gd name="connsiteY4" fmla="*/ 6008 h 11510"/>
              <a:gd name="connsiteX5" fmla="*/ 7622 w 10028"/>
              <a:gd name="connsiteY5" fmla="*/ 7869 h 11510"/>
              <a:gd name="connsiteX6" fmla="*/ 8070 w 10028"/>
              <a:gd name="connsiteY6" fmla="*/ 10925 h 11510"/>
              <a:gd name="connsiteX7" fmla="*/ 9503 w 10028"/>
              <a:gd name="connsiteY7" fmla="*/ 11246 h 11510"/>
              <a:gd name="connsiteX8" fmla="*/ 9568 w 10028"/>
              <a:gd name="connsiteY8" fmla="*/ 7952 h 11510"/>
              <a:gd name="connsiteX9" fmla="*/ 3837 w 10028"/>
              <a:gd name="connsiteY9" fmla="*/ 5072 h 11510"/>
              <a:gd name="connsiteX10" fmla="*/ 3206 w 10028"/>
              <a:gd name="connsiteY10" fmla="*/ 2572 h 11510"/>
              <a:gd name="connsiteX11" fmla="*/ 1155 w 10028"/>
              <a:gd name="connsiteY11" fmla="*/ 1757 h 11510"/>
              <a:gd name="connsiteX12" fmla="*/ 388 w 10028"/>
              <a:gd name="connsiteY12" fmla="*/ 5571 h 11510"/>
              <a:gd name="connsiteX13" fmla="*/ 0 w 10028"/>
              <a:gd name="connsiteY13" fmla="*/ 4785 h 11510"/>
              <a:gd name="connsiteX0" fmla="*/ 306 w 10028"/>
              <a:gd name="connsiteY0" fmla="*/ 4531 h 11561"/>
              <a:gd name="connsiteX1" fmla="*/ 866 w 10028"/>
              <a:gd name="connsiteY1" fmla="*/ 426 h 11561"/>
              <a:gd name="connsiteX2" fmla="*/ 1547 w 10028"/>
              <a:gd name="connsiteY2" fmla="*/ 227 h 11561"/>
              <a:gd name="connsiteX3" fmla="*/ 3021 w 10028"/>
              <a:gd name="connsiteY3" fmla="*/ 1304 h 11561"/>
              <a:gd name="connsiteX4" fmla="*/ 3699 w 10028"/>
              <a:gd name="connsiteY4" fmla="*/ 6059 h 11561"/>
              <a:gd name="connsiteX5" fmla="*/ 7622 w 10028"/>
              <a:gd name="connsiteY5" fmla="*/ 7920 h 11561"/>
              <a:gd name="connsiteX6" fmla="*/ 8070 w 10028"/>
              <a:gd name="connsiteY6" fmla="*/ 10976 h 11561"/>
              <a:gd name="connsiteX7" fmla="*/ 9503 w 10028"/>
              <a:gd name="connsiteY7" fmla="*/ 11297 h 11561"/>
              <a:gd name="connsiteX8" fmla="*/ 9568 w 10028"/>
              <a:gd name="connsiteY8" fmla="*/ 8003 h 11561"/>
              <a:gd name="connsiteX9" fmla="*/ 3837 w 10028"/>
              <a:gd name="connsiteY9" fmla="*/ 5123 h 11561"/>
              <a:gd name="connsiteX10" fmla="*/ 3206 w 10028"/>
              <a:gd name="connsiteY10" fmla="*/ 2623 h 11561"/>
              <a:gd name="connsiteX11" fmla="*/ 1155 w 10028"/>
              <a:gd name="connsiteY11" fmla="*/ 1808 h 11561"/>
              <a:gd name="connsiteX12" fmla="*/ 388 w 10028"/>
              <a:gd name="connsiteY12" fmla="*/ 5622 h 11561"/>
              <a:gd name="connsiteX13" fmla="*/ 0 w 10028"/>
              <a:gd name="connsiteY13" fmla="*/ 4836 h 11561"/>
              <a:gd name="connsiteX0" fmla="*/ 306 w 10028"/>
              <a:gd name="connsiteY0" fmla="*/ 4307 h 11337"/>
              <a:gd name="connsiteX1" fmla="*/ 776 w 10028"/>
              <a:gd name="connsiteY1" fmla="*/ 916 h 11337"/>
              <a:gd name="connsiteX2" fmla="*/ 1547 w 10028"/>
              <a:gd name="connsiteY2" fmla="*/ 3 h 11337"/>
              <a:gd name="connsiteX3" fmla="*/ 3021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20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06 w 10028"/>
              <a:gd name="connsiteY0" fmla="*/ 4307 h 11337"/>
              <a:gd name="connsiteX1" fmla="*/ 776 w 10028"/>
              <a:gd name="connsiteY1" fmla="*/ 916 h 11337"/>
              <a:gd name="connsiteX2" fmla="*/ 1547 w 10028"/>
              <a:gd name="connsiteY2" fmla="*/ 3 h 11337"/>
              <a:gd name="connsiteX3" fmla="*/ 3021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293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06 w 10028"/>
              <a:gd name="connsiteY0" fmla="*/ 4307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293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293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011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011 w 10028"/>
              <a:gd name="connsiteY11" fmla="*/ 1584 h 11337"/>
              <a:gd name="connsiteX12" fmla="*/ 388 w 10028"/>
              <a:gd name="connsiteY12" fmla="*/ 5398 h 11337"/>
              <a:gd name="connsiteX13" fmla="*/ 0 w 10028"/>
              <a:gd name="connsiteY13" fmla="*/ 4612 h 11337"/>
              <a:gd name="connsiteX0" fmla="*/ 324 w 10207"/>
              <a:gd name="connsiteY0" fmla="*/ 4581 h 11463"/>
              <a:gd name="connsiteX1" fmla="*/ 776 w 10207"/>
              <a:gd name="connsiteY1" fmla="*/ 916 h 11463"/>
              <a:gd name="connsiteX2" fmla="*/ 1547 w 10207"/>
              <a:gd name="connsiteY2" fmla="*/ 3 h 11463"/>
              <a:gd name="connsiteX3" fmla="*/ 3418 w 10207"/>
              <a:gd name="connsiteY3" fmla="*/ 1080 h 11463"/>
              <a:gd name="connsiteX4" fmla="*/ 3699 w 10207"/>
              <a:gd name="connsiteY4" fmla="*/ 5835 h 11463"/>
              <a:gd name="connsiteX5" fmla="*/ 7622 w 10207"/>
              <a:gd name="connsiteY5" fmla="*/ 7696 h 11463"/>
              <a:gd name="connsiteX6" fmla="*/ 8070 w 10207"/>
              <a:gd name="connsiteY6" fmla="*/ 10752 h 11463"/>
              <a:gd name="connsiteX7" fmla="*/ 9900 w 10207"/>
              <a:gd name="connsiteY7" fmla="*/ 11238 h 11463"/>
              <a:gd name="connsiteX8" fmla="*/ 9568 w 10207"/>
              <a:gd name="connsiteY8" fmla="*/ 7779 h 11463"/>
              <a:gd name="connsiteX9" fmla="*/ 3837 w 10207"/>
              <a:gd name="connsiteY9" fmla="*/ 4899 h 11463"/>
              <a:gd name="connsiteX10" fmla="*/ 3116 w 10207"/>
              <a:gd name="connsiteY10" fmla="*/ 2289 h 11463"/>
              <a:gd name="connsiteX11" fmla="*/ 1011 w 10207"/>
              <a:gd name="connsiteY11" fmla="*/ 1584 h 11463"/>
              <a:gd name="connsiteX12" fmla="*/ 388 w 10207"/>
              <a:gd name="connsiteY12" fmla="*/ 5398 h 11463"/>
              <a:gd name="connsiteX13" fmla="*/ 0 w 10207"/>
              <a:gd name="connsiteY13" fmla="*/ 4612 h 11463"/>
              <a:gd name="connsiteX0" fmla="*/ 324 w 10207"/>
              <a:gd name="connsiteY0" fmla="*/ 4581 h 11463"/>
              <a:gd name="connsiteX1" fmla="*/ 776 w 10207"/>
              <a:gd name="connsiteY1" fmla="*/ 916 h 11463"/>
              <a:gd name="connsiteX2" fmla="*/ 1547 w 10207"/>
              <a:gd name="connsiteY2" fmla="*/ 3 h 11463"/>
              <a:gd name="connsiteX3" fmla="*/ 3418 w 10207"/>
              <a:gd name="connsiteY3" fmla="*/ 1080 h 11463"/>
              <a:gd name="connsiteX4" fmla="*/ 4625 w 10207"/>
              <a:gd name="connsiteY4" fmla="*/ 6142 h 11463"/>
              <a:gd name="connsiteX5" fmla="*/ 7622 w 10207"/>
              <a:gd name="connsiteY5" fmla="*/ 7696 h 11463"/>
              <a:gd name="connsiteX6" fmla="*/ 8070 w 10207"/>
              <a:gd name="connsiteY6" fmla="*/ 10752 h 11463"/>
              <a:gd name="connsiteX7" fmla="*/ 9900 w 10207"/>
              <a:gd name="connsiteY7" fmla="*/ 11238 h 11463"/>
              <a:gd name="connsiteX8" fmla="*/ 9568 w 10207"/>
              <a:gd name="connsiteY8" fmla="*/ 7779 h 11463"/>
              <a:gd name="connsiteX9" fmla="*/ 3837 w 10207"/>
              <a:gd name="connsiteY9" fmla="*/ 4899 h 11463"/>
              <a:gd name="connsiteX10" fmla="*/ 3116 w 10207"/>
              <a:gd name="connsiteY10" fmla="*/ 2289 h 11463"/>
              <a:gd name="connsiteX11" fmla="*/ 1011 w 10207"/>
              <a:gd name="connsiteY11" fmla="*/ 1584 h 11463"/>
              <a:gd name="connsiteX12" fmla="*/ 388 w 10207"/>
              <a:gd name="connsiteY12" fmla="*/ 5398 h 11463"/>
              <a:gd name="connsiteX13" fmla="*/ 0 w 10207"/>
              <a:gd name="connsiteY13" fmla="*/ 4612 h 11463"/>
              <a:gd name="connsiteX0" fmla="*/ 324 w 10207"/>
              <a:gd name="connsiteY0" fmla="*/ 5065 h 11947"/>
              <a:gd name="connsiteX1" fmla="*/ 776 w 10207"/>
              <a:gd name="connsiteY1" fmla="*/ 1400 h 11947"/>
              <a:gd name="connsiteX2" fmla="*/ 1547 w 10207"/>
              <a:gd name="connsiteY2" fmla="*/ 487 h 11947"/>
              <a:gd name="connsiteX3" fmla="*/ 3921 w 10207"/>
              <a:gd name="connsiteY3" fmla="*/ 8738 h 11947"/>
              <a:gd name="connsiteX4" fmla="*/ 4625 w 10207"/>
              <a:gd name="connsiteY4" fmla="*/ 6626 h 11947"/>
              <a:gd name="connsiteX5" fmla="*/ 7622 w 10207"/>
              <a:gd name="connsiteY5" fmla="*/ 8180 h 11947"/>
              <a:gd name="connsiteX6" fmla="*/ 8070 w 10207"/>
              <a:gd name="connsiteY6" fmla="*/ 11236 h 11947"/>
              <a:gd name="connsiteX7" fmla="*/ 9900 w 10207"/>
              <a:gd name="connsiteY7" fmla="*/ 11722 h 11947"/>
              <a:gd name="connsiteX8" fmla="*/ 9568 w 10207"/>
              <a:gd name="connsiteY8" fmla="*/ 8263 h 11947"/>
              <a:gd name="connsiteX9" fmla="*/ 3837 w 10207"/>
              <a:gd name="connsiteY9" fmla="*/ 5383 h 11947"/>
              <a:gd name="connsiteX10" fmla="*/ 3116 w 10207"/>
              <a:gd name="connsiteY10" fmla="*/ 2773 h 11947"/>
              <a:gd name="connsiteX11" fmla="*/ 1011 w 10207"/>
              <a:gd name="connsiteY11" fmla="*/ 2068 h 11947"/>
              <a:gd name="connsiteX12" fmla="*/ 388 w 10207"/>
              <a:gd name="connsiteY12" fmla="*/ 5882 h 11947"/>
              <a:gd name="connsiteX13" fmla="*/ 0 w 10207"/>
              <a:gd name="connsiteY13" fmla="*/ 5096 h 11947"/>
              <a:gd name="connsiteX0" fmla="*/ 324 w 10207"/>
              <a:gd name="connsiteY0" fmla="*/ 3714 h 10596"/>
              <a:gd name="connsiteX1" fmla="*/ 776 w 10207"/>
              <a:gd name="connsiteY1" fmla="*/ 49 h 10596"/>
              <a:gd name="connsiteX2" fmla="*/ 2936 w 10207"/>
              <a:gd name="connsiteY2" fmla="*/ 7291 h 10596"/>
              <a:gd name="connsiteX3" fmla="*/ 3921 w 10207"/>
              <a:gd name="connsiteY3" fmla="*/ 7387 h 10596"/>
              <a:gd name="connsiteX4" fmla="*/ 4625 w 10207"/>
              <a:gd name="connsiteY4" fmla="*/ 5275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921 w 10207"/>
              <a:gd name="connsiteY3" fmla="*/ 7387 h 10596"/>
              <a:gd name="connsiteX4" fmla="*/ 4625 w 10207"/>
              <a:gd name="connsiteY4" fmla="*/ 5275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625 w 10207"/>
              <a:gd name="connsiteY4" fmla="*/ 5275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122 w 10207"/>
              <a:gd name="connsiteY4" fmla="*/ 5030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122 w 10207"/>
              <a:gd name="connsiteY4" fmla="*/ 5030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122 w 10207"/>
              <a:gd name="connsiteY4" fmla="*/ 5030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43 h 10625"/>
              <a:gd name="connsiteX1" fmla="*/ 776 w 10207"/>
              <a:gd name="connsiteY1" fmla="*/ 78 h 10625"/>
              <a:gd name="connsiteX2" fmla="*/ 3017 w 10207"/>
              <a:gd name="connsiteY2" fmla="*/ 8424 h 10625"/>
              <a:gd name="connsiteX3" fmla="*/ 3559 w 10207"/>
              <a:gd name="connsiteY3" fmla="*/ 7723 h 10625"/>
              <a:gd name="connsiteX4" fmla="*/ 4122 w 10207"/>
              <a:gd name="connsiteY4" fmla="*/ 5059 h 10625"/>
              <a:gd name="connsiteX5" fmla="*/ 7622 w 10207"/>
              <a:gd name="connsiteY5" fmla="*/ 6858 h 10625"/>
              <a:gd name="connsiteX6" fmla="*/ 8070 w 10207"/>
              <a:gd name="connsiteY6" fmla="*/ 9914 h 10625"/>
              <a:gd name="connsiteX7" fmla="*/ 9900 w 10207"/>
              <a:gd name="connsiteY7" fmla="*/ 10400 h 10625"/>
              <a:gd name="connsiteX8" fmla="*/ 9568 w 10207"/>
              <a:gd name="connsiteY8" fmla="*/ 6941 h 10625"/>
              <a:gd name="connsiteX9" fmla="*/ 3837 w 10207"/>
              <a:gd name="connsiteY9" fmla="*/ 4061 h 10625"/>
              <a:gd name="connsiteX10" fmla="*/ 3116 w 10207"/>
              <a:gd name="connsiteY10" fmla="*/ 1451 h 10625"/>
              <a:gd name="connsiteX11" fmla="*/ 1011 w 10207"/>
              <a:gd name="connsiteY11" fmla="*/ 746 h 10625"/>
              <a:gd name="connsiteX12" fmla="*/ 388 w 10207"/>
              <a:gd name="connsiteY12" fmla="*/ 4560 h 10625"/>
              <a:gd name="connsiteX13" fmla="*/ 0 w 10207"/>
              <a:gd name="connsiteY13" fmla="*/ 3774 h 10625"/>
              <a:gd name="connsiteX0" fmla="*/ 324 w 10207"/>
              <a:gd name="connsiteY0" fmla="*/ 3743 h 10625"/>
              <a:gd name="connsiteX1" fmla="*/ 776 w 10207"/>
              <a:gd name="connsiteY1" fmla="*/ 78 h 10625"/>
              <a:gd name="connsiteX2" fmla="*/ 3017 w 10207"/>
              <a:gd name="connsiteY2" fmla="*/ 8424 h 10625"/>
              <a:gd name="connsiteX3" fmla="*/ 3559 w 10207"/>
              <a:gd name="connsiteY3" fmla="*/ 7723 h 10625"/>
              <a:gd name="connsiteX4" fmla="*/ 4122 w 10207"/>
              <a:gd name="connsiteY4" fmla="*/ 5059 h 10625"/>
              <a:gd name="connsiteX5" fmla="*/ 7622 w 10207"/>
              <a:gd name="connsiteY5" fmla="*/ 6858 h 10625"/>
              <a:gd name="connsiteX6" fmla="*/ 8070 w 10207"/>
              <a:gd name="connsiteY6" fmla="*/ 9914 h 10625"/>
              <a:gd name="connsiteX7" fmla="*/ 9900 w 10207"/>
              <a:gd name="connsiteY7" fmla="*/ 10400 h 10625"/>
              <a:gd name="connsiteX8" fmla="*/ 9568 w 10207"/>
              <a:gd name="connsiteY8" fmla="*/ 6941 h 10625"/>
              <a:gd name="connsiteX9" fmla="*/ 3837 w 10207"/>
              <a:gd name="connsiteY9" fmla="*/ 4061 h 10625"/>
              <a:gd name="connsiteX10" fmla="*/ 3116 w 10207"/>
              <a:gd name="connsiteY10" fmla="*/ 1451 h 10625"/>
              <a:gd name="connsiteX11" fmla="*/ 1011 w 10207"/>
              <a:gd name="connsiteY11" fmla="*/ 746 h 10625"/>
              <a:gd name="connsiteX12" fmla="*/ 388 w 10207"/>
              <a:gd name="connsiteY12" fmla="*/ 4560 h 10625"/>
              <a:gd name="connsiteX13" fmla="*/ 0 w 10207"/>
              <a:gd name="connsiteY13" fmla="*/ 3774 h 10625"/>
              <a:gd name="connsiteX0" fmla="*/ 324 w 10207"/>
              <a:gd name="connsiteY0" fmla="*/ 3092 h 9974"/>
              <a:gd name="connsiteX1" fmla="*/ 655 w 10207"/>
              <a:gd name="connsiteY1" fmla="*/ 6417 h 9974"/>
              <a:gd name="connsiteX2" fmla="*/ 3017 w 10207"/>
              <a:gd name="connsiteY2" fmla="*/ 7773 h 9974"/>
              <a:gd name="connsiteX3" fmla="*/ 3559 w 10207"/>
              <a:gd name="connsiteY3" fmla="*/ 7072 h 9974"/>
              <a:gd name="connsiteX4" fmla="*/ 4122 w 10207"/>
              <a:gd name="connsiteY4" fmla="*/ 4408 h 9974"/>
              <a:gd name="connsiteX5" fmla="*/ 7622 w 10207"/>
              <a:gd name="connsiteY5" fmla="*/ 6207 h 9974"/>
              <a:gd name="connsiteX6" fmla="*/ 8070 w 10207"/>
              <a:gd name="connsiteY6" fmla="*/ 9263 h 9974"/>
              <a:gd name="connsiteX7" fmla="*/ 9900 w 10207"/>
              <a:gd name="connsiteY7" fmla="*/ 9749 h 9974"/>
              <a:gd name="connsiteX8" fmla="*/ 9568 w 10207"/>
              <a:gd name="connsiteY8" fmla="*/ 6290 h 9974"/>
              <a:gd name="connsiteX9" fmla="*/ 3837 w 10207"/>
              <a:gd name="connsiteY9" fmla="*/ 3410 h 9974"/>
              <a:gd name="connsiteX10" fmla="*/ 3116 w 10207"/>
              <a:gd name="connsiteY10" fmla="*/ 800 h 9974"/>
              <a:gd name="connsiteX11" fmla="*/ 1011 w 10207"/>
              <a:gd name="connsiteY11" fmla="*/ 95 h 9974"/>
              <a:gd name="connsiteX12" fmla="*/ 388 w 10207"/>
              <a:gd name="connsiteY12" fmla="*/ 3909 h 9974"/>
              <a:gd name="connsiteX13" fmla="*/ 0 w 10207"/>
              <a:gd name="connsiteY13" fmla="*/ 3123 h 9974"/>
              <a:gd name="connsiteX0" fmla="*/ 711 w 9999"/>
              <a:gd name="connsiteY0" fmla="*/ 7403 h 10001"/>
              <a:gd name="connsiteX1" fmla="*/ 642 w 9999"/>
              <a:gd name="connsiteY1" fmla="*/ 6434 h 10001"/>
              <a:gd name="connsiteX2" fmla="*/ 2956 w 9999"/>
              <a:gd name="connsiteY2" fmla="*/ 7793 h 10001"/>
              <a:gd name="connsiteX3" fmla="*/ 3487 w 9999"/>
              <a:gd name="connsiteY3" fmla="*/ 7090 h 10001"/>
              <a:gd name="connsiteX4" fmla="*/ 4038 w 9999"/>
              <a:gd name="connsiteY4" fmla="*/ 4419 h 10001"/>
              <a:gd name="connsiteX5" fmla="*/ 7467 w 9999"/>
              <a:gd name="connsiteY5" fmla="*/ 6223 h 10001"/>
              <a:gd name="connsiteX6" fmla="*/ 7906 w 9999"/>
              <a:gd name="connsiteY6" fmla="*/ 9287 h 10001"/>
              <a:gd name="connsiteX7" fmla="*/ 9699 w 9999"/>
              <a:gd name="connsiteY7" fmla="*/ 9774 h 10001"/>
              <a:gd name="connsiteX8" fmla="*/ 9374 w 9999"/>
              <a:gd name="connsiteY8" fmla="*/ 6306 h 10001"/>
              <a:gd name="connsiteX9" fmla="*/ 3759 w 9999"/>
              <a:gd name="connsiteY9" fmla="*/ 3419 h 10001"/>
              <a:gd name="connsiteX10" fmla="*/ 3053 w 9999"/>
              <a:gd name="connsiteY10" fmla="*/ 802 h 10001"/>
              <a:gd name="connsiteX11" fmla="*/ 990 w 9999"/>
              <a:gd name="connsiteY11" fmla="*/ 95 h 10001"/>
              <a:gd name="connsiteX12" fmla="*/ 380 w 9999"/>
              <a:gd name="connsiteY12" fmla="*/ 3919 h 10001"/>
              <a:gd name="connsiteX13" fmla="*/ 0 w 9999"/>
              <a:gd name="connsiteY13" fmla="*/ 3131 h 10001"/>
              <a:gd name="connsiteX0" fmla="*/ 711 w 10000"/>
              <a:gd name="connsiteY0" fmla="*/ 7402 h 10000"/>
              <a:gd name="connsiteX1" fmla="*/ 741 w 10000"/>
              <a:gd name="connsiteY1" fmla="*/ 6617 h 10000"/>
              <a:gd name="connsiteX2" fmla="*/ 2956 w 10000"/>
              <a:gd name="connsiteY2" fmla="*/ 7792 h 10000"/>
              <a:gd name="connsiteX3" fmla="*/ 3487 w 10000"/>
              <a:gd name="connsiteY3" fmla="*/ 7089 h 10000"/>
              <a:gd name="connsiteX4" fmla="*/ 4038 w 10000"/>
              <a:gd name="connsiteY4" fmla="*/ 4419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4038 w 10000"/>
              <a:gd name="connsiteY4" fmla="*/ 4419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4038 w 10000"/>
              <a:gd name="connsiteY4" fmla="*/ 4419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1322 w 10000"/>
              <a:gd name="connsiteY0" fmla="*/ 9369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1322 w 10000"/>
              <a:gd name="connsiteY0" fmla="*/ 9369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76 w 10000"/>
              <a:gd name="connsiteY2" fmla="*/ 7608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76 w 10000"/>
              <a:gd name="connsiteY2" fmla="*/ 7608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76 w 10000"/>
              <a:gd name="connsiteY2" fmla="*/ 7608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09 h 9954"/>
              <a:gd name="connsiteX1" fmla="*/ 741 w 10000"/>
              <a:gd name="connsiteY1" fmla="*/ 6571 h 9954"/>
              <a:gd name="connsiteX2" fmla="*/ 2976 w 10000"/>
              <a:gd name="connsiteY2" fmla="*/ 7562 h 9954"/>
              <a:gd name="connsiteX3" fmla="*/ 3487 w 10000"/>
              <a:gd name="connsiteY3" fmla="*/ 7043 h 9954"/>
              <a:gd name="connsiteX4" fmla="*/ 3979 w 10000"/>
              <a:gd name="connsiteY4" fmla="*/ 4619 h 9954"/>
              <a:gd name="connsiteX5" fmla="*/ 7468 w 10000"/>
              <a:gd name="connsiteY5" fmla="*/ 6176 h 9954"/>
              <a:gd name="connsiteX6" fmla="*/ 7907 w 10000"/>
              <a:gd name="connsiteY6" fmla="*/ 9240 h 9954"/>
              <a:gd name="connsiteX7" fmla="*/ 9700 w 10000"/>
              <a:gd name="connsiteY7" fmla="*/ 9727 h 9954"/>
              <a:gd name="connsiteX8" fmla="*/ 9375 w 10000"/>
              <a:gd name="connsiteY8" fmla="*/ 6259 h 9954"/>
              <a:gd name="connsiteX9" fmla="*/ 3759 w 10000"/>
              <a:gd name="connsiteY9" fmla="*/ 3373 h 9954"/>
              <a:gd name="connsiteX10" fmla="*/ 3031 w 10000"/>
              <a:gd name="connsiteY10" fmla="*/ 1829 h 9954"/>
              <a:gd name="connsiteX11" fmla="*/ 990 w 10000"/>
              <a:gd name="connsiteY11" fmla="*/ 49 h 9954"/>
              <a:gd name="connsiteX12" fmla="*/ 380 w 10000"/>
              <a:gd name="connsiteY12" fmla="*/ 3873 h 9954"/>
              <a:gd name="connsiteX13" fmla="*/ 0 w 10000"/>
              <a:gd name="connsiteY13" fmla="*/ 3085 h 9954"/>
              <a:gd name="connsiteX0" fmla="*/ 691 w 10000"/>
              <a:gd name="connsiteY0" fmla="*/ 7197 h 9250"/>
              <a:gd name="connsiteX1" fmla="*/ 741 w 10000"/>
              <a:gd name="connsiteY1" fmla="*/ 5852 h 9250"/>
              <a:gd name="connsiteX2" fmla="*/ 2976 w 10000"/>
              <a:gd name="connsiteY2" fmla="*/ 6848 h 9250"/>
              <a:gd name="connsiteX3" fmla="*/ 3487 w 10000"/>
              <a:gd name="connsiteY3" fmla="*/ 6327 h 9250"/>
              <a:gd name="connsiteX4" fmla="*/ 3979 w 10000"/>
              <a:gd name="connsiteY4" fmla="*/ 3891 h 9250"/>
              <a:gd name="connsiteX5" fmla="*/ 7468 w 10000"/>
              <a:gd name="connsiteY5" fmla="*/ 5456 h 9250"/>
              <a:gd name="connsiteX6" fmla="*/ 7907 w 10000"/>
              <a:gd name="connsiteY6" fmla="*/ 8534 h 9250"/>
              <a:gd name="connsiteX7" fmla="*/ 9700 w 10000"/>
              <a:gd name="connsiteY7" fmla="*/ 9023 h 9250"/>
              <a:gd name="connsiteX8" fmla="*/ 9375 w 10000"/>
              <a:gd name="connsiteY8" fmla="*/ 5539 h 9250"/>
              <a:gd name="connsiteX9" fmla="*/ 3759 w 10000"/>
              <a:gd name="connsiteY9" fmla="*/ 2640 h 9250"/>
              <a:gd name="connsiteX10" fmla="*/ 3031 w 10000"/>
              <a:gd name="connsiteY10" fmla="*/ 1088 h 9250"/>
              <a:gd name="connsiteX11" fmla="*/ 775 w 10000"/>
              <a:gd name="connsiteY11" fmla="*/ 75 h 9250"/>
              <a:gd name="connsiteX12" fmla="*/ 380 w 10000"/>
              <a:gd name="connsiteY12" fmla="*/ 3142 h 9250"/>
              <a:gd name="connsiteX13" fmla="*/ 0 w 10000"/>
              <a:gd name="connsiteY13" fmla="*/ 2350 h 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250">
                <a:moveTo>
                  <a:pt x="691" y="7197"/>
                </a:moveTo>
                <a:cubicBezTo>
                  <a:pt x="658" y="6239"/>
                  <a:pt x="676" y="6095"/>
                  <a:pt x="741" y="5852"/>
                </a:cubicBezTo>
                <a:cubicBezTo>
                  <a:pt x="806" y="5609"/>
                  <a:pt x="2518" y="6769"/>
                  <a:pt x="2976" y="6848"/>
                </a:cubicBezTo>
                <a:cubicBezTo>
                  <a:pt x="3434" y="6927"/>
                  <a:pt x="3320" y="6819"/>
                  <a:pt x="3487" y="6327"/>
                </a:cubicBezTo>
                <a:cubicBezTo>
                  <a:pt x="3654" y="5834"/>
                  <a:pt x="3664" y="3797"/>
                  <a:pt x="3979" y="3891"/>
                </a:cubicBezTo>
                <a:cubicBezTo>
                  <a:pt x="4238" y="4174"/>
                  <a:pt x="6813" y="4682"/>
                  <a:pt x="7468" y="5456"/>
                </a:cubicBezTo>
                <a:cubicBezTo>
                  <a:pt x="8123" y="6229"/>
                  <a:pt x="7535" y="7940"/>
                  <a:pt x="7907" y="8534"/>
                </a:cubicBezTo>
                <a:cubicBezTo>
                  <a:pt x="8280" y="9128"/>
                  <a:pt x="9455" y="9523"/>
                  <a:pt x="9700" y="9023"/>
                </a:cubicBezTo>
                <a:cubicBezTo>
                  <a:pt x="9944" y="8523"/>
                  <a:pt x="10365" y="6604"/>
                  <a:pt x="9375" y="5539"/>
                </a:cubicBezTo>
                <a:cubicBezTo>
                  <a:pt x="8385" y="4476"/>
                  <a:pt x="4816" y="3381"/>
                  <a:pt x="3759" y="2640"/>
                </a:cubicBezTo>
                <a:cubicBezTo>
                  <a:pt x="2702" y="1898"/>
                  <a:pt x="3528" y="1515"/>
                  <a:pt x="3031" y="1088"/>
                </a:cubicBezTo>
                <a:cubicBezTo>
                  <a:pt x="2534" y="661"/>
                  <a:pt x="1217" y="-267"/>
                  <a:pt x="775" y="75"/>
                </a:cubicBezTo>
                <a:cubicBezTo>
                  <a:pt x="333" y="418"/>
                  <a:pt x="506" y="2683"/>
                  <a:pt x="380" y="3142"/>
                </a:cubicBezTo>
                <a:cubicBezTo>
                  <a:pt x="255" y="3609"/>
                  <a:pt x="84" y="2482"/>
                  <a:pt x="0" y="2350"/>
                </a:cubicBezTo>
              </a:path>
            </a:pathLst>
          </a:cu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u-HU" dirty="0"/>
          </a:p>
        </p:txBody>
      </p:sp>
      <p:sp>
        <p:nvSpPr>
          <p:cNvPr id="9227" name="TextBox 22"/>
          <p:cNvSpPr txBox="1">
            <a:spLocks noChangeArrowheads="1"/>
          </p:cNvSpPr>
          <p:nvPr/>
        </p:nvSpPr>
        <p:spPr bwMode="auto">
          <a:xfrm>
            <a:off x="4961619" y="4375299"/>
            <a:ext cx="313044" cy="369332"/>
          </a:xfrm>
          <a:prstGeom prst="rect">
            <a:avLst/>
          </a:prstGeom>
          <a:solidFill>
            <a:srgbClr val="FFFF00">
              <a:alpha val="8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4</a:t>
            </a:r>
            <a:endParaRPr lang="fr-FR" b="1" dirty="0">
              <a:solidFill>
                <a:srgbClr val="0000FF"/>
              </a:solidFill>
            </a:endParaRPr>
          </a:p>
        </p:txBody>
      </p:sp>
      <p:sp>
        <p:nvSpPr>
          <p:cNvPr id="26" name="TextBox 22"/>
          <p:cNvSpPr txBox="1">
            <a:spLocks noChangeArrowheads="1"/>
          </p:cNvSpPr>
          <p:nvPr/>
        </p:nvSpPr>
        <p:spPr bwMode="auto">
          <a:xfrm>
            <a:off x="5525712" y="3143250"/>
            <a:ext cx="313044" cy="369332"/>
          </a:xfrm>
          <a:prstGeom prst="rect">
            <a:avLst/>
          </a:prstGeom>
          <a:solidFill>
            <a:srgbClr val="FFFF00">
              <a:alpha val="8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2</a:t>
            </a:r>
            <a:endParaRPr lang="fr-FR" b="1" dirty="0">
              <a:solidFill>
                <a:srgbClr val="0000FF"/>
              </a:solidFill>
            </a:endParaRPr>
          </a:p>
        </p:txBody>
      </p:sp>
      <p:sp>
        <p:nvSpPr>
          <p:cNvPr id="11" name="Right Arrow 10"/>
          <p:cNvSpPr/>
          <p:nvPr/>
        </p:nvSpPr>
        <p:spPr bwMode="auto">
          <a:xfrm rot="816503">
            <a:off x="3647217" y="2072169"/>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2" name="Right Arrow 11"/>
          <p:cNvSpPr/>
          <p:nvPr/>
        </p:nvSpPr>
        <p:spPr bwMode="auto">
          <a:xfrm rot="360000">
            <a:off x="5460018" y="2668288"/>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 name="Right Arrow 8"/>
          <p:cNvSpPr/>
          <p:nvPr/>
        </p:nvSpPr>
        <p:spPr bwMode="auto">
          <a:xfrm rot="13200000">
            <a:off x="6930102" y="3118542"/>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8" name="Right Arrow 8"/>
          <p:cNvSpPr/>
          <p:nvPr/>
        </p:nvSpPr>
        <p:spPr bwMode="auto">
          <a:xfrm rot="6420000">
            <a:off x="4534257" y="2968832"/>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9" name="Right Arrow 8"/>
          <p:cNvSpPr/>
          <p:nvPr/>
        </p:nvSpPr>
        <p:spPr bwMode="auto">
          <a:xfrm rot="8400000">
            <a:off x="2562705" y="3928695"/>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1" name="Right Arrow 8"/>
          <p:cNvSpPr/>
          <p:nvPr/>
        </p:nvSpPr>
        <p:spPr bwMode="auto">
          <a:xfrm rot="600000">
            <a:off x="3438385" y="5617984"/>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Right Arrow 9"/>
          <p:cNvSpPr/>
          <p:nvPr/>
        </p:nvSpPr>
        <p:spPr bwMode="auto">
          <a:xfrm rot="4860000">
            <a:off x="2011527" y="4965806"/>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2" name="Right Arrow 9"/>
          <p:cNvSpPr/>
          <p:nvPr/>
        </p:nvSpPr>
        <p:spPr bwMode="auto">
          <a:xfrm rot="6060000">
            <a:off x="4970319" y="4987433"/>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3" name="Right Arrow 8"/>
          <p:cNvSpPr/>
          <p:nvPr/>
        </p:nvSpPr>
        <p:spPr bwMode="auto">
          <a:xfrm rot="12720000">
            <a:off x="2604024" y="5228992"/>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4" name="Right Arrow 8"/>
          <p:cNvSpPr/>
          <p:nvPr/>
        </p:nvSpPr>
        <p:spPr bwMode="auto">
          <a:xfrm rot="18720000">
            <a:off x="5020774" y="5653211"/>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6" name="Right Arrow 8"/>
          <p:cNvSpPr/>
          <p:nvPr/>
        </p:nvSpPr>
        <p:spPr bwMode="auto">
          <a:xfrm rot="11400000">
            <a:off x="3173159" y="3213616"/>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nvGrpSpPr>
          <p:cNvPr id="9219" name="Group 5"/>
          <p:cNvGrpSpPr>
            <a:grpSpLocks/>
          </p:cNvGrpSpPr>
          <p:nvPr/>
        </p:nvGrpSpPr>
        <p:grpSpPr bwMode="auto">
          <a:xfrm>
            <a:off x="76200" y="76200"/>
            <a:ext cx="990600" cy="990600"/>
            <a:chOff x="48" y="48"/>
            <a:chExt cx="624" cy="624"/>
          </a:xfrm>
        </p:grpSpPr>
        <p:pic>
          <p:nvPicPr>
            <p:cNvPr id="9228" name="Picture 6" descr="cm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 y="48"/>
              <a:ext cx="624" cy="624"/>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229" name="WordArt 7"/>
            <p:cNvSpPr>
              <a:spLocks noChangeArrowheads="1" noChangeShapeType="1" noTextEdit="1"/>
            </p:cNvSpPr>
            <p:nvPr/>
          </p:nvSpPr>
          <p:spPr bwMode="auto">
            <a:xfrm rot="-5400000">
              <a:off x="452" y="448"/>
              <a:ext cx="336" cy="88"/>
            </a:xfrm>
            <a:prstGeom prst="rect">
              <a:avLst/>
            </a:prstGeom>
          </p:spPr>
          <p:txBody>
            <a:bodyPr wrap="none" fromWordArt="1">
              <a:prstTxWarp prst="textPlain">
                <a:avLst>
                  <a:gd name="adj" fmla="val 50000"/>
                </a:avLst>
              </a:prstTxWarp>
            </a:bodyPr>
            <a:lstStyle/>
            <a:p>
              <a:pPr algn="ctr"/>
              <a:r>
                <a:rPr lang="hu-HU" sz="3600" kern="10">
                  <a:ln w="9525">
                    <a:solidFill>
                      <a:srgbClr val="808080"/>
                    </a:solidFill>
                    <a:round/>
                    <a:headEnd/>
                    <a:tailEnd/>
                  </a:ln>
                  <a:solidFill>
                    <a:schemeClr val="bg1"/>
                  </a:solidFill>
                  <a:latin typeface="Arial Black"/>
                </a:rPr>
                <a:t>SLIMOS</a:t>
              </a:r>
            </a:p>
          </p:txBody>
        </p:sp>
      </p:grpSp>
      <p:sp>
        <p:nvSpPr>
          <p:cNvPr id="9221" name="Title 15"/>
          <p:cNvSpPr>
            <a:spLocks noGrp="1"/>
          </p:cNvSpPr>
          <p:nvPr>
            <p:ph type="title"/>
          </p:nvPr>
        </p:nvSpPr>
        <p:spPr>
          <a:xfrm>
            <a:off x="1143000" y="66328"/>
            <a:ext cx="7769225" cy="914400"/>
          </a:xfrm>
          <a:solidFill>
            <a:schemeClr val="bg1"/>
          </a:solidFill>
        </p:spPr>
        <p:txBody>
          <a:bodyPr/>
          <a:lstStyle/>
          <a:p>
            <a:pPr algn="ctr" eaLnBrk="1" hangingPunct="1"/>
            <a:r>
              <a:rPr lang="en-US" sz="3600" b="1" dirty="0"/>
              <a:t>Safety Tour Itinerary 1 (</a:t>
            </a:r>
            <a:r>
              <a:rPr lang="en-US" sz="3600" b="1" dirty="0">
                <a:solidFill>
                  <a:srgbClr val="0000FF"/>
                </a:solidFill>
              </a:rPr>
              <a:t>SI 1</a:t>
            </a:r>
            <a:r>
              <a:rPr lang="en-US" sz="3600" b="1" dirty="0">
                <a:solidFill>
                  <a:schemeClr val="tx1"/>
                </a:solidFill>
              </a:rPr>
              <a:t>)</a:t>
            </a:r>
            <a:br>
              <a:rPr lang="en-US" sz="3600" b="1" dirty="0">
                <a:solidFill>
                  <a:schemeClr val="tx1"/>
                </a:solidFill>
              </a:rPr>
            </a:br>
            <a:r>
              <a:rPr lang="en-US" sz="3600" b="1" dirty="0">
                <a:solidFill>
                  <a:schemeClr val="tx1"/>
                </a:solidFill>
              </a:rPr>
              <a:t>Surface Zone</a:t>
            </a:r>
            <a:endParaRPr lang="fr-FR" sz="3600" b="1" dirty="0"/>
          </a:p>
        </p:txBody>
      </p:sp>
      <p:sp>
        <p:nvSpPr>
          <p:cNvPr id="9222" name="Rectangle 16"/>
          <p:cNvSpPr>
            <a:spLocks noChangeArrowheads="1"/>
          </p:cNvSpPr>
          <p:nvPr/>
        </p:nvSpPr>
        <p:spPr bwMode="auto">
          <a:xfrm>
            <a:off x="0" y="1219200"/>
            <a:ext cx="1762125" cy="369888"/>
          </a:xfrm>
          <a:prstGeom prst="rect">
            <a:avLst/>
          </a:prstGeom>
          <a:solidFill>
            <a:schemeClr val="bg1">
              <a:alpha val="7215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a:t>Surface Point 5</a:t>
            </a:r>
            <a:endParaRPr lang="fr-FR"/>
          </a:p>
        </p:txBody>
      </p:sp>
      <p:sp>
        <p:nvSpPr>
          <p:cNvPr id="9223" name="Dia számának helye 2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DB0E6D-B61F-4D02-986D-96C759EDD1F9}" type="slidenum">
              <a:rPr lang="en-US" smtClean="0"/>
              <a:pPr eaLnBrk="1" hangingPunct="1"/>
              <a:t>7</a:t>
            </a:fld>
            <a:endParaRPr lang="en-US"/>
          </a:p>
        </p:txBody>
      </p:sp>
      <p:sp>
        <p:nvSpPr>
          <p:cNvPr id="9224" name="Szövegdoboz 9"/>
          <p:cNvSpPr txBox="1">
            <a:spLocks noChangeArrowheads="1"/>
          </p:cNvSpPr>
          <p:nvPr/>
        </p:nvSpPr>
        <p:spPr bwMode="auto">
          <a:xfrm>
            <a:off x="142875" y="2071688"/>
            <a:ext cx="1793875" cy="646112"/>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200" b="1" dirty="0"/>
              <a:t>Red cabinet</a:t>
            </a:r>
            <a:r>
              <a:rPr lang="en-US" sz="1200" b="1" dirty="0"/>
              <a:t> and First </a:t>
            </a:r>
            <a:endParaRPr lang="hu-HU" sz="1200" b="1" dirty="0"/>
          </a:p>
          <a:p>
            <a:pPr eaLnBrk="1" hangingPunct="1"/>
            <a:r>
              <a:rPr lang="en-US" sz="1200" b="1" dirty="0"/>
              <a:t>Aid cabinet in the</a:t>
            </a:r>
          </a:p>
          <a:p>
            <a:pPr eaLnBrk="1" hangingPunct="1"/>
            <a:r>
              <a:rPr lang="en-US" sz="1200" b="1" dirty="0"/>
              <a:t>control room</a:t>
            </a:r>
          </a:p>
        </p:txBody>
      </p:sp>
      <p:cxnSp>
        <p:nvCxnSpPr>
          <p:cNvPr id="25" name="Egyenes összekötő nyíllal 24"/>
          <p:cNvCxnSpPr>
            <a:stCxn id="9224" idx="3"/>
            <a:endCxn id="30" idx="2"/>
          </p:cNvCxnSpPr>
          <p:nvPr/>
        </p:nvCxnSpPr>
        <p:spPr>
          <a:xfrm>
            <a:off x="1936750" y="2395538"/>
            <a:ext cx="420688" cy="1762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Ellipszis 29"/>
          <p:cNvSpPr/>
          <p:nvPr/>
        </p:nvSpPr>
        <p:spPr bwMode="auto">
          <a:xfrm>
            <a:off x="2357438" y="2500313"/>
            <a:ext cx="14287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Box 22"/>
          <p:cNvSpPr txBox="1">
            <a:spLocks noChangeArrowheads="1"/>
          </p:cNvSpPr>
          <p:nvPr/>
        </p:nvSpPr>
        <p:spPr bwMode="auto">
          <a:xfrm>
            <a:off x="2915816" y="3573016"/>
            <a:ext cx="441422" cy="369332"/>
          </a:xfrm>
          <a:prstGeom prst="rect">
            <a:avLst/>
          </a:prstGeom>
          <a:solidFill>
            <a:srgbClr val="FFFF00">
              <a:alpha val="8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3a</a:t>
            </a:r>
            <a:endParaRPr lang="fr-FR" b="1" dirty="0">
              <a:solidFill>
                <a:srgbClr val="0000FF"/>
              </a:solidFill>
            </a:endParaRPr>
          </a:p>
        </p:txBody>
      </p:sp>
      <p:pic>
        <p:nvPicPr>
          <p:cNvPr id="2" name="Picture 1"/>
          <p:cNvPicPr>
            <a:picLocks noChangeAspect="1"/>
          </p:cNvPicPr>
          <p:nvPr/>
        </p:nvPicPr>
        <p:blipFill>
          <a:blip r:embed="rId5"/>
          <a:stretch>
            <a:fillRect/>
          </a:stretch>
        </p:blipFill>
        <p:spPr>
          <a:xfrm>
            <a:off x="2081561" y="2865116"/>
            <a:ext cx="3404051" cy="3810321"/>
          </a:xfrm>
          <a:prstGeom prst="rect">
            <a:avLst/>
          </a:prstGeom>
        </p:spPr>
      </p:pic>
      <p:sp>
        <p:nvSpPr>
          <p:cNvPr id="41" name="TextBox 22"/>
          <p:cNvSpPr txBox="1">
            <a:spLocks noChangeArrowheads="1"/>
          </p:cNvSpPr>
          <p:nvPr/>
        </p:nvSpPr>
        <p:spPr bwMode="auto">
          <a:xfrm>
            <a:off x="2123728" y="3789040"/>
            <a:ext cx="313044" cy="369332"/>
          </a:xfrm>
          <a:prstGeom prst="rect">
            <a:avLst/>
          </a:prstGeom>
          <a:solidFill>
            <a:srgbClr val="FFFF00">
              <a:alpha val="8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5</a:t>
            </a:r>
            <a:endParaRPr lang="fr-FR" b="1" dirty="0">
              <a:solidFill>
                <a:srgbClr val="0000FF"/>
              </a:solidFill>
            </a:endParaRPr>
          </a:p>
        </p:txBody>
      </p:sp>
      <p:sp>
        <p:nvSpPr>
          <p:cNvPr id="40" name="TextBox 22"/>
          <p:cNvSpPr txBox="1">
            <a:spLocks noChangeArrowheads="1"/>
          </p:cNvSpPr>
          <p:nvPr/>
        </p:nvSpPr>
        <p:spPr bwMode="auto">
          <a:xfrm>
            <a:off x="3563888" y="6165304"/>
            <a:ext cx="454046" cy="369332"/>
          </a:xfrm>
          <a:prstGeom prst="rect">
            <a:avLst/>
          </a:prstGeom>
          <a:solidFill>
            <a:srgbClr val="FFFF00">
              <a:alpha val="8196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3b</a:t>
            </a:r>
            <a:endParaRPr lang="fr-FR" b="1" dirty="0">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E2ED79-2C59-40EC-B25D-DF30BB7BECE8}" type="slidenum">
              <a:rPr lang="en-US" smtClean="0"/>
              <a:pPr>
                <a:defRPr/>
              </a:pPr>
              <a:t>8</a:t>
            </a:fld>
            <a:endParaRPr lang="en-US"/>
          </a:p>
        </p:txBody>
      </p:sp>
      <p:sp>
        <p:nvSpPr>
          <p:cNvPr id="3" name="Title 3"/>
          <p:cNvSpPr txBox="1">
            <a:spLocks/>
          </p:cNvSpPr>
          <p:nvPr/>
        </p:nvSpPr>
        <p:spPr bwMode="auto">
          <a:xfrm>
            <a:off x="1187624" y="43671"/>
            <a:ext cx="7344816" cy="86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a:lstStyle>
          <a:p>
            <a:pPr algn="ctr" eaLnBrk="1" hangingPunct="1"/>
            <a:r>
              <a:rPr lang="en-US" sz="3600" b="1" dirty="0"/>
              <a:t>Optional: </a:t>
            </a:r>
            <a:r>
              <a:rPr lang="en-US" sz="3600" b="1" kern="0" dirty="0"/>
              <a:t>Helicopter landing pad</a:t>
            </a:r>
            <a:endParaRPr lang="en-US" sz="3600" b="1" kern="0" cap="all" dirty="0">
              <a:solidFill>
                <a:srgbClr val="FF0000"/>
              </a:solidFill>
            </a:endParaRPr>
          </a:p>
        </p:txBody>
      </p:sp>
      <p:sp>
        <p:nvSpPr>
          <p:cNvPr id="5" name="Text Box 3"/>
          <p:cNvSpPr txBox="1">
            <a:spLocks noChangeArrowheads="1"/>
          </p:cNvSpPr>
          <p:nvPr/>
        </p:nvSpPr>
        <p:spPr bwMode="auto">
          <a:xfrm>
            <a:off x="5818919" y="2924944"/>
            <a:ext cx="3085914"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mj-lt"/>
              <a:buAutoNum type="arabicPeriod"/>
            </a:pPr>
            <a:r>
              <a:rPr lang="en-US" dirty="0">
                <a:solidFill>
                  <a:srgbClr val="000000"/>
                </a:solidFill>
              </a:rPr>
              <a:t>Check that there are no objects located on or close to the helicopter landing pad.</a:t>
            </a:r>
            <a:br>
              <a:rPr lang="en-US" dirty="0">
                <a:solidFill>
                  <a:srgbClr val="000000"/>
                </a:solidFill>
              </a:rPr>
            </a:br>
            <a:br>
              <a:rPr lang="en-US" dirty="0">
                <a:solidFill>
                  <a:srgbClr val="000000"/>
                </a:solidFill>
              </a:rPr>
            </a:br>
            <a:r>
              <a:rPr lang="en-US" dirty="0">
                <a:solidFill>
                  <a:srgbClr val="FF0000"/>
                </a:solidFill>
              </a:rPr>
              <a:t>If you find that the pad is blocked, report it to Niels </a:t>
            </a:r>
            <a:r>
              <a:rPr lang="en-US" dirty="0" err="1">
                <a:solidFill>
                  <a:srgbClr val="FF0000"/>
                </a:solidFill>
              </a:rPr>
              <a:t>Dupont</a:t>
            </a:r>
            <a:r>
              <a:rPr lang="en-US" dirty="0">
                <a:solidFill>
                  <a:srgbClr val="FF0000"/>
                </a:solidFill>
              </a:rPr>
              <a:t> (165186)</a:t>
            </a:r>
            <a:r>
              <a:rPr lang="fr-CH" dirty="0">
                <a:solidFill>
                  <a:srgbClr val="FF0000"/>
                </a:solidFill>
              </a:rPr>
              <a:t> </a:t>
            </a:r>
            <a:r>
              <a:rPr lang="hu-HU" dirty="0">
                <a:solidFill>
                  <a:srgbClr val="FF0000"/>
                </a:solidFill>
              </a:rPr>
              <a:t>(</a:t>
            </a:r>
            <a:r>
              <a:rPr lang="de-DE" dirty="0">
                <a:solidFill>
                  <a:srgbClr val="FF0000"/>
                </a:solidFill>
              </a:rPr>
              <a:t>c</a:t>
            </a:r>
            <a:r>
              <a:rPr lang="hu-HU" dirty="0">
                <a:solidFill>
                  <a:srgbClr val="FF0000"/>
                </a:solidFill>
              </a:rPr>
              <a:t>all only during working hours)</a:t>
            </a:r>
            <a:r>
              <a:rPr lang="de-DE" dirty="0">
                <a:solidFill>
                  <a:srgbClr val="FF0000"/>
                </a:solidFill>
              </a:rPr>
              <a:t> and in your </a:t>
            </a:r>
            <a:r>
              <a:rPr lang="de-DE" dirty="0" err="1">
                <a:solidFill>
                  <a:srgbClr val="FF0000"/>
                </a:solidFill>
              </a:rPr>
              <a:t>Elog</a:t>
            </a:r>
            <a:r>
              <a:rPr lang="de-DE" dirty="0">
                <a:solidFill>
                  <a:srgbClr val="FF0000"/>
                </a:solidFill>
              </a:rPr>
              <a:t>.</a:t>
            </a:r>
            <a:endParaRPr lang="en-US" dirty="0">
              <a:solidFill>
                <a:srgbClr val="000000"/>
              </a:solidFill>
            </a:endParaRPr>
          </a:p>
        </p:txBody>
      </p:sp>
      <p:sp>
        <p:nvSpPr>
          <p:cNvPr id="7" name="Text Box 3"/>
          <p:cNvSpPr txBox="1">
            <a:spLocks noChangeArrowheads="1"/>
          </p:cNvSpPr>
          <p:nvPr/>
        </p:nvSpPr>
        <p:spPr bwMode="auto">
          <a:xfrm>
            <a:off x="345608" y="1159330"/>
            <a:ext cx="8559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rgbClr val="000000"/>
                </a:solidFill>
              </a:rPr>
              <a:t>If possible, check the Helipad located close to SY5 looking through the fence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65" y="1698911"/>
            <a:ext cx="4824536" cy="5180822"/>
          </a:xfrm>
          <a:prstGeom prst="rect">
            <a:avLst/>
          </a:prstGeom>
        </p:spPr>
      </p:pic>
      <p:pic>
        <p:nvPicPr>
          <p:cNvPr id="4" name="Picture 3">
            <a:extLst>
              <a:ext uri="{FF2B5EF4-FFF2-40B4-BE49-F238E27FC236}">
                <a16:creationId xmlns:a16="http://schemas.microsoft.com/office/drawing/2014/main" id="{5FE59873-5726-464F-AFEE-6BADD3928AE9}"/>
              </a:ext>
            </a:extLst>
          </p:cNvPr>
          <p:cNvPicPr>
            <a:picLocks noChangeAspect="1"/>
          </p:cNvPicPr>
          <p:nvPr/>
        </p:nvPicPr>
        <p:blipFill>
          <a:blip r:embed="rId4"/>
          <a:stretch>
            <a:fillRect/>
          </a:stretch>
        </p:blipFill>
        <p:spPr>
          <a:xfrm rot="19383625">
            <a:off x="3363112" y="2508144"/>
            <a:ext cx="436012" cy="436012"/>
          </a:xfrm>
          <a:prstGeom prst="rect">
            <a:avLst/>
          </a:prstGeom>
        </p:spPr>
      </p:pic>
      <p:cxnSp>
        <p:nvCxnSpPr>
          <p:cNvPr id="9" name="Straight Arrow Connector 8"/>
          <p:cNvCxnSpPr>
            <a:cxnSpLocks/>
          </p:cNvCxnSpPr>
          <p:nvPr/>
        </p:nvCxnSpPr>
        <p:spPr>
          <a:xfrm>
            <a:off x="1475656" y="2581477"/>
            <a:ext cx="1872208" cy="127443"/>
          </a:xfrm>
          <a:prstGeom prst="straightConnector1">
            <a:avLst/>
          </a:prstGeom>
          <a:ln w="666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138" y="1988840"/>
            <a:ext cx="1575534"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000" b="1" dirty="0">
                <a:solidFill>
                  <a:srgbClr val="00B050"/>
                </a:solidFill>
              </a:rPr>
              <a:t>New Helipad</a:t>
            </a:r>
          </a:p>
        </p:txBody>
      </p:sp>
      <p:sp>
        <p:nvSpPr>
          <p:cNvPr id="6" name="Szövegdoboz 6"/>
          <p:cNvSpPr txBox="1">
            <a:spLocks noChangeArrowheads="1"/>
          </p:cNvSpPr>
          <p:nvPr/>
        </p:nvSpPr>
        <p:spPr bwMode="auto">
          <a:xfrm>
            <a:off x="82798" y="2051000"/>
            <a:ext cx="312738"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Tree>
    <p:extLst>
      <p:ext uri="{BB962C8B-B14F-4D97-AF65-F5344CB8AC3E}">
        <p14:creationId xmlns:p14="http://schemas.microsoft.com/office/powerpoint/2010/main" val="49181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title"/>
          </p:nvPr>
        </p:nvSpPr>
        <p:spPr>
          <a:xfrm>
            <a:off x="1108501" y="0"/>
            <a:ext cx="7769225" cy="1143000"/>
          </a:xfrm>
        </p:spPr>
        <p:txBody>
          <a:bodyPr/>
          <a:lstStyle/>
          <a:p>
            <a:pPr algn="ctr" eaLnBrk="1" hangingPunct="1"/>
            <a:r>
              <a:rPr lang="en-US" sz="3600" b="1" dirty="0"/>
              <a:t>Safety Tour Itinerary 1 (</a:t>
            </a:r>
            <a:r>
              <a:rPr lang="en-US" sz="3600" b="1" dirty="0">
                <a:solidFill>
                  <a:srgbClr val="0000FF"/>
                </a:solidFill>
              </a:rPr>
              <a:t>SI 1</a:t>
            </a:r>
            <a:r>
              <a:rPr lang="en-US" sz="3600" b="1" dirty="0">
                <a:solidFill>
                  <a:schemeClr val="tx1"/>
                </a:solidFill>
              </a:rPr>
              <a:t>)</a:t>
            </a:r>
            <a:br>
              <a:rPr lang="en-US" sz="3600" b="1" dirty="0">
                <a:solidFill>
                  <a:schemeClr val="tx1"/>
                </a:solidFill>
              </a:rPr>
            </a:br>
            <a:r>
              <a:rPr lang="en-US" sz="3600" b="1" dirty="0">
                <a:solidFill>
                  <a:schemeClr val="tx1"/>
                </a:solidFill>
              </a:rPr>
              <a:t>Surface Zone</a:t>
            </a:r>
            <a:endParaRPr lang="en-US" sz="3600" b="1" dirty="0">
              <a:solidFill>
                <a:srgbClr val="0000FF"/>
              </a:solidFill>
            </a:endParaRPr>
          </a:p>
        </p:txBody>
      </p:sp>
      <p:sp>
        <p:nvSpPr>
          <p:cNvPr id="5123" name="Rectangle 8"/>
          <p:cNvSpPr>
            <a:spLocks noGrp="1" noChangeArrowheads="1"/>
          </p:cNvSpPr>
          <p:nvPr>
            <p:ph type="body" idx="1"/>
          </p:nvPr>
        </p:nvSpPr>
        <p:spPr>
          <a:xfrm>
            <a:off x="0" y="1546279"/>
            <a:ext cx="9144000" cy="4595813"/>
          </a:xfrm>
        </p:spPr>
        <p:txBody>
          <a:bodyPr/>
          <a:lstStyle/>
          <a:p>
            <a:pPr marL="357188" lvl="1" indent="3175" algn="just" eaLnBrk="1" hangingPunct="1">
              <a:buFontTx/>
              <a:buNone/>
              <a:defRPr/>
            </a:pPr>
            <a:r>
              <a:rPr lang="en-US" sz="2000" dirty="0"/>
              <a:t>Follow the itinerary as indicated on the map and check the followings:</a:t>
            </a:r>
          </a:p>
          <a:p>
            <a:pPr marL="357188" lvl="1" indent="3175" eaLnBrk="1" hangingPunct="1">
              <a:buFontTx/>
              <a:buNone/>
              <a:defRPr/>
            </a:pPr>
            <a:endParaRPr lang="en-US" sz="2000" dirty="0"/>
          </a:p>
          <a:p>
            <a:pPr marL="538163" lvl="1" indent="-177800" eaLnBrk="1" hangingPunct="1">
              <a:buFont typeface="Arial" charset="0"/>
              <a:buChar char="•"/>
              <a:defRPr/>
            </a:pPr>
            <a:r>
              <a:rPr lang="en-US" sz="2000" dirty="0"/>
              <a:t>SI1-1 (SCX5, Surface Control Room building) </a:t>
            </a:r>
            <a:r>
              <a:rPr lang="en-US" sz="2000" b="1" dirty="0"/>
              <a:t>Access screens</a:t>
            </a:r>
            <a:r>
              <a:rPr lang="hu-HU" sz="2000" b="1" dirty="0"/>
              <a:t>, Webcams, </a:t>
            </a:r>
            <a:r>
              <a:rPr lang="hu-HU" sz="2000" b="1" dirty="0" err="1"/>
              <a:t>Sniffer</a:t>
            </a:r>
            <a:r>
              <a:rPr lang="hu-HU" sz="2000" b="1" dirty="0"/>
              <a:t> and </a:t>
            </a:r>
            <a:r>
              <a:rPr lang="hu-HU" sz="2000" b="1" dirty="0" err="1"/>
              <a:t>CMSSafetyPanel</a:t>
            </a:r>
            <a:r>
              <a:rPr lang="hu-HU" sz="2000" b="1" dirty="0"/>
              <a:t> </a:t>
            </a:r>
            <a:r>
              <a:rPr lang="hu-HU" sz="2000" b="1" dirty="0" err="1"/>
              <a:t>screens</a:t>
            </a:r>
            <a:r>
              <a:rPr lang="hu-HU" sz="2000" b="1" dirty="0"/>
              <a:t>, TETRA, Red </a:t>
            </a:r>
            <a:r>
              <a:rPr lang="en-US" sz="2000" b="1" dirty="0"/>
              <a:t>and First Aid cabinet</a:t>
            </a:r>
            <a:r>
              <a:rPr lang="hu-HU" sz="2000" b="1" dirty="0"/>
              <a:t>, </a:t>
            </a:r>
            <a:r>
              <a:rPr lang="en-US" sz="2000" b="1" dirty="0"/>
              <a:t>defibrillator</a:t>
            </a:r>
            <a:endParaRPr lang="hu-HU" sz="2000" b="1" dirty="0"/>
          </a:p>
          <a:p>
            <a:pPr marL="538163" lvl="1" indent="-177800" eaLnBrk="1" hangingPunct="1">
              <a:buFont typeface="Arial" charset="0"/>
              <a:buChar char="•"/>
              <a:defRPr/>
            </a:pPr>
            <a:r>
              <a:rPr lang="en-US" sz="2000" dirty="0"/>
              <a:t>SI1-</a:t>
            </a:r>
            <a:r>
              <a:rPr lang="hu-HU" sz="2000" dirty="0"/>
              <a:t>2: SX5 and 3594</a:t>
            </a:r>
            <a:endParaRPr lang="en-US" sz="2000" b="1" dirty="0"/>
          </a:p>
          <a:p>
            <a:pPr marL="538163" lvl="1" indent="-177800" eaLnBrk="1" hangingPunct="1">
              <a:buFont typeface="Arial" charset="0"/>
              <a:buChar char="•"/>
              <a:defRPr/>
            </a:pPr>
            <a:r>
              <a:rPr lang="en-US" sz="2000" dirty="0"/>
              <a:t>SI1-</a:t>
            </a:r>
            <a:r>
              <a:rPr lang="hu-HU" sz="2000" dirty="0"/>
              <a:t>3: </a:t>
            </a:r>
            <a:r>
              <a:rPr lang="fr-FR" sz="2000" dirty="0"/>
              <a:t>SDX5 - Emergency </a:t>
            </a:r>
            <a:r>
              <a:rPr lang="fr-FR" sz="2000" dirty="0" err="1"/>
              <a:t>Inertion</a:t>
            </a:r>
            <a:r>
              <a:rPr lang="fr-FR" sz="2000" dirty="0"/>
              <a:t> N2 (check </a:t>
            </a:r>
            <a:r>
              <a:rPr lang="fr-FR" sz="2000" dirty="0" err="1"/>
              <a:t>outdoor</a:t>
            </a:r>
            <a:r>
              <a:rPr lang="fr-FR" sz="2000" dirty="0"/>
              <a:t> </a:t>
            </a:r>
            <a:r>
              <a:rPr lang="fr-FR" sz="2000" dirty="0" err="1"/>
              <a:t>during</a:t>
            </a:r>
            <a:r>
              <a:rPr lang="fr-FR" sz="2000" dirty="0"/>
              <a:t> </a:t>
            </a:r>
            <a:r>
              <a:rPr lang="fr-FR" sz="2000" dirty="0" err="1"/>
              <a:t>daytime</a:t>
            </a:r>
            <a:r>
              <a:rPr lang="fr-FR" sz="2000" dirty="0"/>
              <a:t>)</a:t>
            </a:r>
            <a:endParaRPr lang="en-US" sz="2000" b="1" dirty="0"/>
          </a:p>
          <a:p>
            <a:pPr marL="538163" lvl="1" indent="-177800" eaLnBrk="1" hangingPunct="1">
              <a:buFont typeface="Arial" charset="0"/>
              <a:buChar char="•"/>
              <a:defRPr/>
            </a:pPr>
            <a:r>
              <a:rPr lang="en-US" sz="2000" dirty="0"/>
              <a:t>SI1-</a:t>
            </a:r>
            <a:r>
              <a:rPr lang="hu-HU" sz="2000" dirty="0"/>
              <a:t>4</a:t>
            </a:r>
            <a:r>
              <a:rPr lang="en-US" sz="2000" dirty="0"/>
              <a:t> (Outdoor) – </a:t>
            </a:r>
            <a:r>
              <a:rPr lang="en-US" sz="2000" b="1" dirty="0"/>
              <a:t>Waste area</a:t>
            </a:r>
          </a:p>
          <a:p>
            <a:pPr marL="538163" lvl="1" indent="-177800" eaLnBrk="1" hangingPunct="1">
              <a:buFont typeface="Arial" charset="0"/>
              <a:buChar char="•"/>
              <a:defRPr/>
            </a:pPr>
            <a:r>
              <a:rPr lang="en-US" sz="2000" dirty="0"/>
              <a:t>SI1-</a:t>
            </a:r>
            <a:r>
              <a:rPr lang="hu-HU" sz="2000" dirty="0"/>
              <a:t>5</a:t>
            </a:r>
            <a:r>
              <a:rPr lang="en-US" sz="2000" dirty="0"/>
              <a:t> At PM54 – dosimeter readers checks (if you have a personal dosimeter), check the IMPACT screen, the PAD screens, visitor counter screen</a:t>
            </a:r>
            <a:endParaRPr lang="en-US" sz="2000" b="1" dirty="0"/>
          </a:p>
        </p:txBody>
      </p:sp>
      <p:sp>
        <p:nvSpPr>
          <p:cNvPr id="10244" name="Dia számának helye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54AC87-0064-4952-BD6F-2A7D2A598470}" type="slidenum">
              <a:rPr lang="en-US" smtClean="0"/>
              <a:pPr eaLnBrk="1" hangingPunct="1"/>
              <a:t>9</a:t>
            </a:fld>
            <a:endParaRPr lang="en-US"/>
          </a:p>
        </p:txBody>
      </p:sp>
    </p:spTree>
  </p:cSld>
  <p:clrMapOvr>
    <a:masterClrMapping/>
  </p:clrMapOvr>
</p:sld>
</file>

<file path=ppt/theme/theme1.xml><?xml version="1.0" encoding="utf-8"?>
<a:theme xmlns:a="http://schemas.openxmlformats.org/drawingml/2006/main" name="safety_tem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safety_tema</Template>
  <TotalTime>1552</TotalTime>
  <Words>4367</Words>
  <Application>Microsoft Macintosh PowerPoint</Application>
  <PresentationFormat>On-screen Show (4:3)</PresentationFormat>
  <Paragraphs>611</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ＭＳ Ｐゴシック</vt:lpstr>
      <vt:lpstr>Arial</vt:lpstr>
      <vt:lpstr>Arial Black</vt:lpstr>
      <vt:lpstr>Calibri</vt:lpstr>
      <vt:lpstr>Lucida Grande</vt:lpstr>
      <vt:lpstr>Times New Roman</vt:lpstr>
      <vt:lpstr>Wingdings</vt:lpstr>
      <vt:lpstr>safety_tema</vt:lpstr>
      <vt:lpstr>CMS Safety Tour ITINERARY during LS2</vt:lpstr>
      <vt:lpstr>Electronic document</vt:lpstr>
      <vt:lpstr>Emergency Numbers</vt:lpstr>
      <vt:lpstr>Personal accessories check list</vt:lpstr>
      <vt:lpstr>General instructions</vt:lpstr>
      <vt:lpstr>Safety tour ON The Surface</vt:lpstr>
      <vt:lpstr>Safety Tour Itinerary 1 (SI 1) Surface Zone</vt:lpstr>
      <vt:lpstr>PowerPoint Presentation</vt:lpstr>
      <vt:lpstr>Safety Tour Itinerary 1 (SI 1) Surface Zone</vt:lpstr>
      <vt:lpstr>SI1-1 SCX5: Control room – Check TETRA charger</vt:lpstr>
      <vt:lpstr>SI1-1 SCX5: Surface Control Room</vt:lpstr>
      <vt:lpstr>SI1-2: SX5 and 3594</vt:lpstr>
      <vt:lpstr>SI1-3a: SDX5 - Emergency Inerting N2</vt:lpstr>
      <vt:lpstr>SI1-3b: SDX5 - Emergency Inertion N2 cont. check manometers at N2 tank outside only during daytime!</vt:lpstr>
      <vt:lpstr>SI1-4 Outside: Waste area</vt:lpstr>
      <vt:lpstr>SI1-5 at PM54 – dosimeter readers checks</vt:lpstr>
      <vt:lpstr>SI1-5 at PM54 – info screens check</vt:lpstr>
      <vt:lpstr>Safety Tour in the USC55</vt:lpstr>
      <vt:lpstr>Orientation Underground</vt:lpstr>
      <vt:lpstr>SI2-0 – Level 0 at PM54 elevator</vt:lpstr>
      <vt:lpstr>Safety Tour Itinerary 2 (SI2) USC55</vt:lpstr>
      <vt:lpstr>Safety Tour Itinerary 2: (SI2) USC55</vt:lpstr>
      <vt:lpstr>SI2-1a: Check of First Aid box and the door of pressurized staircase</vt:lpstr>
      <vt:lpstr>SI2-1b: Check chemical emergency kit and the electrical safety equipment on the way to EN-CV room</vt:lpstr>
      <vt:lpstr>SI2-1c: EN-CV Zone S3 Pump Room</vt:lpstr>
      <vt:lpstr>SI2-2: Magnet Area and  S4 area</vt:lpstr>
      <vt:lpstr>SI2-3: Pressurized zone in lift level -1</vt:lpstr>
      <vt:lpstr>SI2-4: Staircase at S2 Counting room</vt:lpstr>
      <vt:lpstr>SI2-5: S2 counting room</vt:lpstr>
      <vt:lpstr>SI2-6: S2 false floor</vt:lpstr>
      <vt:lpstr>SI2-7: UGX5 (gas room)</vt:lpstr>
      <vt:lpstr>SI2-7: UGX5 (gas room)</vt:lpstr>
      <vt:lpstr>SI2-8: UPX56 access device</vt:lpstr>
      <vt:lpstr>SI2-9a: on the way to S1</vt:lpstr>
      <vt:lpstr>SI2-9a: on the way to S1</vt:lpstr>
      <vt:lpstr>SI2-9b - S1 counting room</vt:lpstr>
      <vt:lpstr>SI2-10: Check the platform and check the toilets</vt:lpstr>
      <vt:lpstr>SI2- 11: UP55 access devices</vt:lpstr>
      <vt:lpstr>SI2-12: RP buffer zone and Foam System (US54)</vt:lpstr>
      <vt:lpstr>PowerPoint Presentation</vt:lpstr>
      <vt:lpstr>Coordinate system of UXC55</vt:lpstr>
      <vt:lpstr>UXC55 tour during Technical Stops</vt:lpstr>
      <vt:lpstr>UXC55: X1 level</vt:lpstr>
      <vt:lpstr>UXC55: X3 level, UP55</vt:lpstr>
      <vt:lpstr>End of the tour</vt:lpstr>
      <vt:lpstr>Numbering Convention of UXC55 levels</vt:lpstr>
      <vt:lpstr>First Aid and Red cabinet check</vt:lpstr>
      <vt:lpstr>Temperature Detector Check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User</dc:creator>
  <cp:lastModifiedBy>roberto perruzza</cp:lastModifiedBy>
  <cp:revision>932</cp:revision>
  <cp:lastPrinted>2018-09-18T13:02:36Z</cp:lastPrinted>
  <dcterms:created xsi:type="dcterms:W3CDTF">2009-11-21T23:29:30Z</dcterms:created>
  <dcterms:modified xsi:type="dcterms:W3CDTF">2019-04-24T09:06:06Z</dcterms:modified>
</cp:coreProperties>
</file>