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58" r:id="rId5"/>
    <p:sldId id="259" r:id="rId6"/>
    <p:sldId id="266" r:id="rId7"/>
    <p:sldId id="261" r:id="rId8"/>
    <p:sldId id="265" r:id="rId9"/>
    <p:sldId id="268" r:id="rId10"/>
    <p:sldId id="260" r:id="rId11"/>
    <p:sldId id="264" r:id="rId12"/>
    <p:sldId id="267" r:id="rId13"/>
    <p:sldId id="26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68" autoAdjust="0"/>
    <p:restoredTop sz="94660"/>
  </p:normalViewPr>
  <p:slideViewPr>
    <p:cSldViewPr snapToGrid="0">
      <p:cViewPr varScale="1">
        <p:scale>
          <a:sx n="72" d="100"/>
          <a:sy n="72" d="100"/>
        </p:scale>
        <p:origin x="60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Foam</a:t>
            </a:r>
            <a:r>
              <a:rPr lang="en-US" baseline="0"/>
              <a:t> Production Rate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v>Old DrumP5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(Resume!$N$13:$N$15,Resume!$N$17,Resume!$N$19)</c:f>
              <c:numCache>
                <c:formatCode>0.0</c:formatCode>
                <c:ptCount val="5"/>
                <c:pt idx="0">
                  <c:v>3.8882978723404258</c:v>
                </c:pt>
                <c:pt idx="1">
                  <c:v>9.7466666666666661</c:v>
                </c:pt>
                <c:pt idx="2">
                  <c:v>8.4438943894389435</c:v>
                </c:pt>
                <c:pt idx="3">
                  <c:v>4.1819221967963394</c:v>
                </c:pt>
                <c:pt idx="4">
                  <c:v>7.2519841269841283</c:v>
                </c:pt>
              </c:numCache>
            </c:numRef>
          </c:xVal>
          <c:yVal>
            <c:numRef>
              <c:f>(Resume!$E$13:$E$15,Resume!$E$17,Resume!$E$19)</c:f>
              <c:numCache>
                <c:formatCode>General</c:formatCode>
                <c:ptCount val="5"/>
                <c:pt idx="0">
                  <c:v>1.1200000000000001</c:v>
                </c:pt>
                <c:pt idx="1">
                  <c:v>2.12</c:v>
                </c:pt>
                <c:pt idx="2">
                  <c:v>3.12</c:v>
                </c:pt>
                <c:pt idx="3">
                  <c:v>4.0199999999999996</c:v>
                </c:pt>
                <c:pt idx="4">
                  <c:v>6.12</c:v>
                </c:pt>
              </c:numCache>
            </c:numRef>
          </c:yVal>
          <c:smooth val="1"/>
        </c:ser>
        <c:ser>
          <c:idx val="2"/>
          <c:order val="1"/>
          <c:tx>
            <c:v>HG-15</c:v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Resume!$AD$32:$AD$36</c:f>
              <c:numCache>
                <c:formatCode>General</c:formatCode>
                <c:ptCount val="5"/>
                <c:pt idx="0">
                  <c:v>12</c:v>
                </c:pt>
                <c:pt idx="1">
                  <c:v>15.2</c:v>
                </c:pt>
                <c:pt idx="2">
                  <c:v>18</c:v>
                </c:pt>
                <c:pt idx="3">
                  <c:v>17.8</c:v>
                </c:pt>
                <c:pt idx="4">
                  <c:v>17</c:v>
                </c:pt>
              </c:numCache>
            </c:numRef>
          </c:xVal>
          <c:yVal>
            <c:numRef>
              <c:f>Resume!$AC$32:$AC$36</c:f>
              <c:numCache>
                <c:formatCode>General</c:formatCode>
                <c:ptCount val="5"/>
                <c:pt idx="0">
                  <c:v>4.8</c:v>
                </c:pt>
                <c:pt idx="1">
                  <c:v>5</c:v>
                </c:pt>
                <c:pt idx="2">
                  <c:v>6</c:v>
                </c:pt>
                <c:pt idx="3">
                  <c:v>7</c:v>
                </c:pt>
                <c:pt idx="4">
                  <c:v>7.5</c:v>
                </c:pt>
              </c:numCache>
            </c:numRef>
          </c:yVal>
          <c:smooth val="1"/>
        </c:ser>
        <c:ser>
          <c:idx val="1"/>
          <c:order val="2"/>
          <c:tx>
            <c:v>Kidde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(Resume!$AB$12,Resume!$AB$15)</c:f>
              <c:numCache>
                <c:formatCode>General</c:formatCode>
                <c:ptCount val="2"/>
                <c:pt idx="0">
                  <c:v>21.6</c:v>
                </c:pt>
                <c:pt idx="1">
                  <c:v>30.599999999999998</c:v>
                </c:pt>
              </c:numCache>
            </c:numRef>
          </c:xVal>
          <c:yVal>
            <c:numRef>
              <c:f>(Resume!$W$12,Resume!$W$15)</c:f>
              <c:numCache>
                <c:formatCode>General</c:formatCode>
                <c:ptCount val="2"/>
                <c:pt idx="0">
                  <c:v>4</c:v>
                </c:pt>
                <c:pt idx="1">
                  <c:v>6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18473632"/>
        <c:axId val="347485584"/>
      </c:scatterChart>
      <c:valAx>
        <c:axId val="31847363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Foam Rate (Foam Capacity [m3/min]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7485584"/>
        <c:crosses val="autoZero"/>
        <c:crossBetween val="midCat"/>
      </c:valAx>
      <c:valAx>
        <c:axId val="347485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Pressure [Bar]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847363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Conductivity of H2O/Foam Agent </a:t>
            </a:r>
          </a:p>
        </c:rich>
      </c:tx>
      <c:layout/>
      <c:overlay val="0"/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v>100ml</c:v>
          </c:tx>
          <c:xVal>
            <c:numRef>
              <c:f>'STHAMEX IAF'!$B$7:$B$10</c:f>
              <c:numCache>
                <c:formatCode>General</c:formatCode>
                <c:ptCount val="4"/>
                <c:pt idx="0">
                  <c:v>356</c:v>
                </c:pt>
                <c:pt idx="1">
                  <c:v>598</c:v>
                </c:pt>
                <c:pt idx="2">
                  <c:v>861</c:v>
                </c:pt>
                <c:pt idx="3">
                  <c:v>1063</c:v>
                </c:pt>
              </c:numCache>
            </c:numRef>
          </c:xVal>
          <c:yVal>
            <c:numRef>
              <c:f>'STHAMEX IAF'!$C$7:$C$10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</c:numCache>
            </c:numRef>
          </c:yVal>
          <c:smooth val="1"/>
        </c:ser>
        <c:ser>
          <c:idx val="1"/>
          <c:order val="1"/>
          <c:tx>
            <c:v>200ml</c:v>
          </c:tx>
          <c:xVal>
            <c:numRef>
              <c:f>'STHAMEX IAF'!$B$16:$B$19</c:f>
              <c:numCache>
                <c:formatCode>General</c:formatCode>
                <c:ptCount val="4"/>
                <c:pt idx="0">
                  <c:v>356</c:v>
                </c:pt>
                <c:pt idx="1">
                  <c:v>566</c:v>
                </c:pt>
                <c:pt idx="2">
                  <c:v>806</c:v>
                </c:pt>
                <c:pt idx="3">
                  <c:v>1055</c:v>
                </c:pt>
              </c:numCache>
            </c:numRef>
          </c:xVal>
          <c:yVal>
            <c:numRef>
              <c:f>'STHAMEX IAF'!$C$16:$C$19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17421504"/>
        <c:axId val="317421896"/>
      </c:scatterChart>
      <c:valAx>
        <c:axId val="31742150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Conductivity [microS/cm] 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317421896"/>
        <c:crosses val="autoZero"/>
        <c:crossBetween val="midCat"/>
      </c:valAx>
      <c:valAx>
        <c:axId val="317421896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Proportion [%]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317421504"/>
        <c:crosses val="autoZero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v>Sthamex IAF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0.1637157545389471"/>
                  <c:y val="-2.5605749921116132E-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Resume!$C$6:$C$10</c:f>
              <c:numCache>
                <c:formatCode>General</c:formatCode>
                <c:ptCount val="5"/>
                <c:pt idx="0">
                  <c:v>0</c:v>
                </c:pt>
                <c:pt idx="1">
                  <c:v>2</c:v>
                </c:pt>
                <c:pt idx="2">
                  <c:v>3.7</c:v>
                </c:pt>
                <c:pt idx="3">
                  <c:v>4.5</c:v>
                </c:pt>
                <c:pt idx="4">
                  <c:v>6</c:v>
                </c:pt>
              </c:numCache>
            </c:numRef>
          </c:xVal>
          <c:yVal>
            <c:numRef>
              <c:f>Resume!$E$6:$E$10</c:f>
              <c:numCache>
                <c:formatCode>General</c:formatCode>
                <c:ptCount val="5"/>
                <c:pt idx="0">
                  <c:v>0</c:v>
                </c:pt>
                <c:pt idx="1">
                  <c:v>0.71439999999999992</c:v>
                </c:pt>
                <c:pt idx="2">
                  <c:v>1.8109000000000002</c:v>
                </c:pt>
                <c:pt idx="3">
                  <c:v>2.8515000000000001</c:v>
                </c:pt>
                <c:pt idx="4">
                  <c:v>3.7158000000000002</c:v>
                </c:pt>
              </c:numCache>
            </c:numRef>
          </c:yVal>
          <c:smooth val="1"/>
        </c:ser>
        <c:ser>
          <c:idx val="1"/>
          <c:order val="1"/>
          <c:tx>
            <c:v>Expandol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2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-0.26419976428566266"/>
                  <c:y val="0.1236197622720762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Resume!$I$8:$I$14</c:f>
              <c:numCache>
                <c:formatCode>General</c:formatCode>
                <c:ptCount val="7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</c:numCache>
            </c:numRef>
          </c:xVal>
          <c:yVal>
            <c:numRef>
              <c:f>Resume!$K$8:$K$14</c:f>
              <c:numCache>
                <c:formatCode>General</c:formatCode>
                <c:ptCount val="7"/>
                <c:pt idx="0">
                  <c:v>-1.0275000000000001</c:v>
                </c:pt>
                <c:pt idx="1">
                  <c:v>0</c:v>
                </c:pt>
                <c:pt idx="2">
                  <c:v>1.0275000000000001</c:v>
                </c:pt>
                <c:pt idx="3">
                  <c:v>2.0550000000000006</c:v>
                </c:pt>
                <c:pt idx="4">
                  <c:v>3.0825000000000005</c:v>
                </c:pt>
                <c:pt idx="5">
                  <c:v>4.1100000000000003</c:v>
                </c:pt>
                <c:pt idx="6">
                  <c:v>5.1375000000000011</c:v>
                </c:pt>
              </c:numCache>
            </c:numRef>
          </c:yVal>
          <c:smooth val="1"/>
        </c:ser>
        <c:ser>
          <c:idx val="2"/>
          <c:order val="2"/>
          <c:tx>
            <c:v>MeteorP Plus</c:v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3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-0.37841464031872046"/>
                  <c:y val="0.46432402273695289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Resume!$O$8:$O$14</c:f>
              <c:numCache>
                <c:formatCode>General</c:formatCode>
                <c:ptCount val="7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</c:numCache>
            </c:numRef>
          </c:xVal>
          <c:yVal>
            <c:numRef>
              <c:f>Resume!$Q$8:$Q$14</c:f>
              <c:numCache>
                <c:formatCode>General</c:formatCode>
                <c:ptCount val="7"/>
                <c:pt idx="0">
                  <c:v>-3.24</c:v>
                </c:pt>
                <c:pt idx="1">
                  <c:v>-2.2400000000000002</c:v>
                </c:pt>
                <c:pt idx="2">
                  <c:v>-1.2400000000000002</c:v>
                </c:pt>
                <c:pt idx="3">
                  <c:v>-0.24000000000000021</c:v>
                </c:pt>
                <c:pt idx="4">
                  <c:v>0.75999999999999979</c:v>
                </c:pt>
                <c:pt idx="5">
                  <c:v>1.7599999999999998</c:v>
                </c:pt>
                <c:pt idx="6">
                  <c:v>2.76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17422680"/>
        <c:axId val="317423072"/>
      </c:scatterChart>
      <c:valAx>
        <c:axId val="31742268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Set Point Emulsifier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7423072"/>
        <c:crosses val="autoZero"/>
        <c:crossBetween val="midCat"/>
      </c:valAx>
      <c:valAx>
        <c:axId val="317423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Proportion [%]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742268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FF340-BC17-48C7-8492-F1EE4A06FBAE}" type="datetimeFigureOut">
              <a:rPr lang="en-GB" smtClean="0"/>
              <a:t>06/03/2015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05644-679A-42A7-AB83-105E536704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4709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FF340-BC17-48C7-8492-F1EE4A06FBAE}" type="datetimeFigureOut">
              <a:rPr lang="en-GB" smtClean="0"/>
              <a:t>06/03/2015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05644-679A-42A7-AB83-105E536704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7706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FF340-BC17-48C7-8492-F1EE4A06FBAE}" type="datetimeFigureOut">
              <a:rPr lang="en-GB" smtClean="0"/>
              <a:t>06/03/2015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05644-679A-42A7-AB83-105E536704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9559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FF340-BC17-48C7-8492-F1EE4A06FBAE}" type="datetimeFigureOut">
              <a:rPr lang="en-GB" smtClean="0"/>
              <a:t>06/03/2015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05644-679A-42A7-AB83-105E536704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0786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FF340-BC17-48C7-8492-F1EE4A06FBAE}" type="datetimeFigureOut">
              <a:rPr lang="en-GB" smtClean="0"/>
              <a:t>06/03/2015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05644-679A-42A7-AB83-105E536704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0051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FF340-BC17-48C7-8492-F1EE4A06FBAE}" type="datetimeFigureOut">
              <a:rPr lang="en-GB" smtClean="0"/>
              <a:t>06/03/2015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05644-679A-42A7-AB83-105E536704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8950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FF340-BC17-48C7-8492-F1EE4A06FBAE}" type="datetimeFigureOut">
              <a:rPr lang="en-GB" smtClean="0"/>
              <a:t>06/03/2015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05644-679A-42A7-AB83-105E536704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5781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FF340-BC17-48C7-8492-F1EE4A06FBAE}" type="datetimeFigureOut">
              <a:rPr lang="en-GB" smtClean="0"/>
              <a:t>06/03/2015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05644-679A-42A7-AB83-105E536704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9264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FF340-BC17-48C7-8492-F1EE4A06FBAE}" type="datetimeFigureOut">
              <a:rPr lang="en-GB" smtClean="0"/>
              <a:t>06/03/2015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05644-679A-42A7-AB83-105E536704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8437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FF340-BC17-48C7-8492-F1EE4A06FBAE}" type="datetimeFigureOut">
              <a:rPr lang="en-GB" smtClean="0"/>
              <a:t>06/03/2015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05644-679A-42A7-AB83-105E536704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260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FF340-BC17-48C7-8492-F1EE4A06FBAE}" type="datetimeFigureOut">
              <a:rPr lang="en-GB" smtClean="0"/>
              <a:t>06/03/2015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05644-679A-42A7-AB83-105E536704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4085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5FF340-BC17-48C7-8492-F1EE4A06FBAE}" type="datetimeFigureOut">
              <a:rPr lang="en-GB" smtClean="0"/>
              <a:t>06/03/2015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005644-679A-42A7-AB83-105E536704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7522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jpeg"/><Relationship Id="rId5" Type="http://schemas.openxmlformats.org/officeDocument/2006/relationships/image" Target="../media/image7.emf"/><Relationship Id="rId4" Type="http://schemas.openxmlformats.org/officeDocument/2006/relationships/package" Target="../embeddings/Microsoft_Excel_Worksheet3.xlsx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Foam Test </a:t>
            </a:r>
            <a:br>
              <a:rPr lang="en-GB" dirty="0" smtClean="0"/>
            </a:br>
            <a:r>
              <a:rPr lang="en-GB" dirty="0" smtClean="0"/>
              <a:t>Some initial analysis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Ian Crotty 2 March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91731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Conclusions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190847" y="1414130"/>
            <a:ext cx="944171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 time must be taken that all parameters are/ have been taken </a:t>
            </a:r>
            <a:r>
              <a:rPr lang="en-GB" dirty="0" smtClean="0"/>
              <a:t>before </a:t>
            </a:r>
            <a:r>
              <a:rPr lang="en-GB" dirty="0" smtClean="0"/>
              <a:t>moving on to the </a:t>
            </a:r>
            <a:r>
              <a:rPr lang="en-GB" dirty="0" smtClean="0"/>
              <a:t>next run. </a:t>
            </a:r>
            <a:r>
              <a:rPr lang="en-GB" dirty="0" smtClean="0"/>
              <a:t>Data points have been lost and are far from credible as essential values are not recorded.</a:t>
            </a:r>
          </a:p>
          <a:p>
            <a:endParaRPr lang="en-GB" dirty="0"/>
          </a:p>
          <a:p>
            <a:r>
              <a:rPr lang="en-GB" dirty="0" smtClean="0"/>
              <a:t>Carry out</a:t>
            </a:r>
            <a:r>
              <a:rPr lang="en-GB" dirty="0" smtClean="0"/>
              <a:t> </a:t>
            </a:r>
            <a:r>
              <a:rPr lang="en-GB" dirty="0" smtClean="0"/>
              <a:t>smaller scale </a:t>
            </a:r>
            <a:r>
              <a:rPr lang="en-GB" dirty="0" smtClean="0"/>
              <a:t>tests to understand the parameter space with </a:t>
            </a:r>
            <a:r>
              <a:rPr lang="en-GB" dirty="0" smtClean="0"/>
              <a:t>better foam height </a:t>
            </a:r>
            <a:r>
              <a:rPr lang="en-GB" dirty="0" smtClean="0"/>
              <a:t>evaluation, easier turn round and less time and cost. 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The flow rate given by the Fire brigade flow meter appears optimistic.</a:t>
            </a:r>
          </a:p>
          <a:p>
            <a:endParaRPr lang="en-GB" dirty="0"/>
          </a:p>
          <a:p>
            <a:r>
              <a:rPr lang="en-GB" dirty="0" smtClean="0"/>
              <a:t>So far we have not seen any sign of a maxima in the foam </a:t>
            </a:r>
            <a:r>
              <a:rPr lang="en-GB" dirty="0" smtClean="0"/>
              <a:t>rate. This should be a goal of the tests.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Smoke and or heat appears to reduce significantly the foam production.</a:t>
            </a:r>
          </a:p>
          <a:p>
            <a:r>
              <a:rPr lang="en-GB" dirty="0" smtClean="0"/>
              <a:t>But we have no reliable values</a:t>
            </a:r>
            <a:r>
              <a:rPr lang="en-GB" dirty="0" smtClean="0"/>
              <a:t>. These values should be understood.</a:t>
            </a:r>
          </a:p>
          <a:p>
            <a:endParaRPr lang="en-GB" dirty="0"/>
          </a:p>
          <a:p>
            <a:r>
              <a:rPr lang="en-GB" dirty="0" smtClean="0"/>
              <a:t>The method of mixing (educator) is not reliable across different Foam Agents and perhaps not across the flow rates we were using.</a:t>
            </a:r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89959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032" y="202018"/>
            <a:ext cx="4340068" cy="32550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9730" y="3955310"/>
            <a:ext cx="3459126" cy="25943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661" y="286121"/>
            <a:ext cx="4751195" cy="35633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18507" y="2838758"/>
            <a:ext cx="4040988" cy="303074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157330" y="4625163"/>
            <a:ext cx="1594884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How it started</a:t>
            </a:r>
          </a:p>
          <a:p>
            <a:r>
              <a:rPr lang="en-GB" dirty="0" smtClean="0"/>
              <a:t>June 2014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74255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Fire Brigade </a:t>
            </a:r>
            <a:r>
              <a:rPr lang="en-GB" dirty="0" err="1" smtClean="0"/>
              <a:t>eductor</a:t>
            </a:r>
            <a:r>
              <a:rPr lang="en-GB" dirty="0" smtClean="0"/>
              <a:t> and flow meter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634" y="1690688"/>
            <a:ext cx="3410131" cy="255759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090842" y="2225756"/>
            <a:ext cx="4280546" cy="32104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326" y="3687286"/>
            <a:ext cx="2515417" cy="1886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019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Bunker location on CERN site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7804" t="28043" r="38368" b="19897"/>
          <a:stretch/>
        </p:blipFill>
        <p:spPr>
          <a:xfrm>
            <a:off x="2286000" y="1895706"/>
            <a:ext cx="4258049" cy="3791416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 flipV="1">
            <a:off x="5118408" y="4137102"/>
            <a:ext cx="2497875" cy="847493"/>
          </a:xfrm>
          <a:prstGeom prst="straightConnector1">
            <a:avLst/>
          </a:prstGeom>
          <a:ln w="28575">
            <a:solidFill>
              <a:srgbClr val="FF0000"/>
            </a:solidFill>
            <a:headEnd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738946" y="4728117"/>
            <a:ext cx="17953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Has been modified since this aerial image was taken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1578" y="1425923"/>
            <a:ext cx="4243554" cy="3180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9430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Initial Tests in new Foam Bunker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/>
          </a:bodyPr>
          <a:lstStyle/>
          <a:p>
            <a:endParaRPr lang="en-GB" dirty="0" smtClean="0"/>
          </a:p>
          <a:p>
            <a:r>
              <a:rPr lang="en-GB" sz="1600" dirty="0" smtClean="0"/>
              <a:t>Tests done with</a:t>
            </a:r>
          </a:p>
          <a:p>
            <a:pPr lvl="3"/>
            <a:endParaRPr lang="en-GB" sz="1600" dirty="0" smtClean="0"/>
          </a:p>
          <a:p>
            <a:pPr lvl="3"/>
            <a:r>
              <a:rPr lang="en-GB" sz="1600" dirty="0" smtClean="0"/>
              <a:t>Santo K 4S ( old stock from P5)</a:t>
            </a:r>
          </a:p>
          <a:p>
            <a:pPr lvl="3"/>
            <a:r>
              <a:rPr lang="en-GB" sz="1600" dirty="0" err="1" smtClean="0"/>
              <a:t>Sthamex</a:t>
            </a:r>
            <a:endParaRPr lang="en-GB" sz="1600" dirty="0" smtClean="0"/>
          </a:p>
          <a:p>
            <a:pPr lvl="3"/>
            <a:r>
              <a:rPr lang="en-GB" sz="1600" dirty="0" err="1" smtClean="0"/>
              <a:t>Expandol</a:t>
            </a:r>
            <a:endParaRPr lang="en-GB" sz="1600" dirty="0" smtClean="0"/>
          </a:p>
          <a:p>
            <a:pPr lvl="3"/>
            <a:r>
              <a:rPr lang="en-GB" sz="1600" dirty="0" err="1" smtClean="0"/>
              <a:t>MeteorP</a:t>
            </a:r>
            <a:r>
              <a:rPr lang="en-GB" sz="1600" dirty="0" smtClean="0"/>
              <a:t> Plus</a:t>
            </a:r>
          </a:p>
          <a:p>
            <a:pPr lvl="3"/>
            <a:endParaRPr lang="en-GB" sz="1600" dirty="0"/>
          </a:p>
          <a:p>
            <a:r>
              <a:rPr lang="en-GB" sz="1600" dirty="0" smtClean="0"/>
              <a:t>Foam Generator </a:t>
            </a:r>
            <a:r>
              <a:rPr lang="en-GB" sz="1600" dirty="0" smtClean="0"/>
              <a:t>Kidde HEFG 35 and </a:t>
            </a:r>
            <a:r>
              <a:rPr lang="en-GB" sz="1600" dirty="0" smtClean="0"/>
              <a:t>Smoke/heat source</a:t>
            </a:r>
          </a:p>
          <a:p>
            <a:pPr lvl="4"/>
            <a:endParaRPr lang="en-GB" dirty="0"/>
          </a:p>
          <a:p>
            <a:pPr lvl="4"/>
            <a:endParaRPr lang="en-GB" dirty="0" smtClean="0"/>
          </a:p>
          <a:p>
            <a:pPr lvl="4"/>
            <a:endParaRPr lang="en-GB" dirty="0" smtClean="0"/>
          </a:p>
          <a:p>
            <a:pPr lvl="4"/>
            <a:endParaRPr lang="en-GB" dirty="0"/>
          </a:p>
          <a:p>
            <a:pPr lvl="4"/>
            <a:endParaRPr lang="en-GB" dirty="0" smtClean="0"/>
          </a:p>
          <a:p>
            <a:pPr lvl="4"/>
            <a:endParaRPr lang="en-GB" dirty="0"/>
          </a:p>
          <a:p>
            <a:pPr lvl="4"/>
            <a:endParaRPr lang="en-GB" dirty="0" smtClean="0"/>
          </a:p>
          <a:p>
            <a:pPr lvl="4"/>
            <a:endParaRPr lang="en-GB" dirty="0"/>
          </a:p>
          <a:p>
            <a:pPr marL="1828800" lvl="4" indent="0">
              <a:buNone/>
            </a:pPr>
            <a:endParaRPr lang="en-GB" dirty="0"/>
          </a:p>
          <a:p>
            <a:pPr lvl="4"/>
            <a:endParaRPr lang="en-GB" dirty="0" smtClean="0"/>
          </a:p>
          <a:p>
            <a:pPr lvl="4"/>
            <a:endParaRPr lang="en-GB" dirty="0"/>
          </a:p>
          <a:p>
            <a:pPr lvl="4"/>
            <a:endParaRPr lang="en-GB" dirty="0" smtClean="0"/>
          </a:p>
          <a:p>
            <a:pPr marL="1828800" lvl="4" indent="0">
              <a:buNone/>
            </a:pPr>
            <a:endParaRPr lang="en-GB" dirty="0" smtClean="0"/>
          </a:p>
          <a:p>
            <a:pPr lvl="4"/>
            <a:endParaRPr lang="en-GB" dirty="0"/>
          </a:p>
          <a:p>
            <a:pPr lvl="4"/>
            <a:endParaRPr lang="en-GB" dirty="0" smtClean="0"/>
          </a:p>
          <a:p>
            <a:pPr lvl="4"/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8295" y="1239689"/>
            <a:ext cx="4886672" cy="22134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836194" y="3179134"/>
            <a:ext cx="3475287" cy="2606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0908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Pressure versus flow rate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5077" y="1690688"/>
            <a:ext cx="8027145" cy="47617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782493" y="2296633"/>
            <a:ext cx="2849526" cy="147732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The calc. nozzle and the </a:t>
            </a:r>
            <a:r>
              <a:rPr lang="en-GB" dirty="0" smtClean="0"/>
              <a:t>Kidde </a:t>
            </a:r>
            <a:r>
              <a:rPr lang="en-GB" dirty="0" smtClean="0"/>
              <a:t>spec agree but the measurements do not indicating an optimistic flow </a:t>
            </a:r>
            <a:r>
              <a:rPr lang="en-GB" dirty="0" smtClean="0"/>
              <a:t>meter or low “P” reading.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06148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Foam Production versus inlet Pressure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0429" y="4615613"/>
            <a:ext cx="1792875" cy="214106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744745" y="4051005"/>
            <a:ext cx="2254102" cy="935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From a SCUM HG 15 there is a </a:t>
            </a:r>
            <a:r>
              <a:rPr lang="en-GB" dirty="0" err="1" smtClean="0"/>
              <a:t>maximium</a:t>
            </a:r>
            <a:r>
              <a:rPr lang="en-GB" dirty="0" smtClean="0"/>
              <a:t> in the Foam rate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7091916" y="2462209"/>
            <a:ext cx="3508744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The two </a:t>
            </a:r>
            <a:r>
              <a:rPr lang="en-GB" dirty="0" smtClean="0"/>
              <a:t>specified operating </a:t>
            </a:r>
            <a:r>
              <a:rPr lang="en-GB" dirty="0" smtClean="0"/>
              <a:t>points from </a:t>
            </a:r>
            <a:r>
              <a:rPr lang="en-GB" dirty="0" smtClean="0"/>
              <a:t>Kidde </a:t>
            </a:r>
            <a:r>
              <a:rPr lang="en-GB" dirty="0" smtClean="0"/>
              <a:t>are far above the test data</a:t>
            </a:r>
            <a:r>
              <a:rPr lang="en-GB" dirty="0" smtClean="0"/>
              <a:t>. </a:t>
            </a:r>
            <a:r>
              <a:rPr lang="en-GB" dirty="0" smtClean="0"/>
              <a:t>Results for 1 nozzle.</a:t>
            </a:r>
            <a:endParaRPr lang="en-GB" dirty="0"/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9604140"/>
              </p:ext>
            </p:extLst>
          </p:nvPr>
        </p:nvGraphicFramePr>
        <p:xfrm>
          <a:off x="843515" y="1753298"/>
          <a:ext cx="7508747" cy="46475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052073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Expansion ration &amp; Flow rate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2496" y="1849814"/>
            <a:ext cx="8896622" cy="46998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548577" y="2519916"/>
            <a:ext cx="2222204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Expansion ratio is far below spec. Smoke makes thing worse.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01100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Conductivity to define proportion</a:t>
            </a:r>
            <a:endParaRPr lang="en-GB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6330370"/>
              </p:ext>
            </p:extLst>
          </p:nvPr>
        </p:nvGraphicFramePr>
        <p:xfrm>
          <a:off x="1496532" y="1960931"/>
          <a:ext cx="5562600" cy="4467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1532" y="2323983"/>
            <a:ext cx="3547483" cy="2660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7121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Mixture ratio off set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545163"/>
            <a:ext cx="6849803" cy="43346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57190" y="2519916"/>
            <a:ext cx="32641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 real proportion is </a:t>
            </a:r>
            <a:r>
              <a:rPr lang="en-GB" dirty="0" smtClean="0"/>
              <a:t>established</a:t>
            </a:r>
            <a:r>
              <a:rPr lang="en-GB" dirty="0" smtClean="0"/>
              <a:t> </a:t>
            </a:r>
            <a:r>
              <a:rPr lang="en-GB" dirty="0" smtClean="0"/>
              <a:t>from electrical conductivity of the mixed solution.</a:t>
            </a:r>
          </a:p>
          <a:p>
            <a:endParaRPr lang="en-GB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3375120"/>
              </p:ext>
            </p:extLst>
          </p:nvPr>
        </p:nvGraphicFramePr>
        <p:xfrm>
          <a:off x="8357190" y="3720245"/>
          <a:ext cx="2113121" cy="18193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4" name="Worksheet" r:id="rId4" imgW="1781257" imgH="1533600" progId="Excel.Sheet.12">
                  <p:embed/>
                </p:oleObj>
              </mc:Choice>
              <mc:Fallback>
                <p:oleObj name="Worksheet" r:id="rId4" imgW="1781257" imgH="15336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357190" y="3720245"/>
                        <a:ext cx="2113121" cy="18193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Content Placeholder 3"/>
          <p:cNvPicPr>
            <a:picLocks noGrp="1" noChangeAspect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1502" y="640953"/>
            <a:ext cx="2398809" cy="1799107"/>
          </a:xfrm>
        </p:spPr>
      </p:pic>
    </p:spTree>
    <p:extLst>
      <p:ext uri="{BB962C8B-B14F-4D97-AF65-F5344CB8AC3E}">
        <p14:creationId xmlns:p14="http://schemas.microsoft.com/office/powerpoint/2010/main" val="29665354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 </a:t>
            </a:r>
            <a:r>
              <a:rPr lang="en-GB" dirty="0" smtClean="0"/>
              <a:t>Emulsifier corrections </a:t>
            </a:r>
            <a:r>
              <a:rPr lang="en-GB" dirty="0" smtClean="0"/>
              <a:t>for different </a:t>
            </a:r>
            <a:br>
              <a:rPr lang="en-GB" dirty="0" smtClean="0"/>
            </a:br>
            <a:r>
              <a:rPr lang="en-GB" dirty="0" smtClean="0"/>
              <a:t>Foam </a:t>
            </a:r>
            <a:r>
              <a:rPr lang="en-GB" dirty="0" smtClean="0"/>
              <a:t>Agents</a:t>
            </a:r>
            <a:endParaRPr lang="en-GB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0863545"/>
              </p:ext>
            </p:extLst>
          </p:nvPr>
        </p:nvGraphicFramePr>
        <p:xfrm>
          <a:off x="1266825" y="1605793"/>
          <a:ext cx="6915150" cy="4348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282609" y="2597426"/>
            <a:ext cx="1815548" cy="120032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The method used has only been verified for the </a:t>
            </a:r>
            <a:r>
              <a:rPr lang="en-GB" dirty="0" err="1" smtClean="0"/>
              <a:t>Sthamex</a:t>
            </a:r>
            <a:r>
              <a:rPr lang="en-GB" dirty="0" smtClean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55791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Smoke &amp; Temperature test measurements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Temperatures and air flow speeds were recorded.</a:t>
            </a:r>
            <a:endParaRPr lang="en-GB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8192607"/>
              </p:ext>
            </p:extLst>
          </p:nvPr>
        </p:nvGraphicFramePr>
        <p:xfrm>
          <a:off x="6391198" y="2387503"/>
          <a:ext cx="3937000" cy="3629025"/>
        </p:xfrm>
        <a:graphic>
          <a:graphicData uri="http://schemas.openxmlformats.org/drawingml/2006/table">
            <a:tbl>
              <a:tblPr/>
              <a:tblGrid>
                <a:gridCol w="1496632"/>
                <a:gridCol w="610092"/>
                <a:gridCol w="610092"/>
                <a:gridCol w="610092"/>
                <a:gridCol w="610092"/>
              </a:tblGrid>
              <a:tr h="200025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Temperatures in the smoke generator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Time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FB2m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Horiz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BoxFG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[hh:mm:ss]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[degC]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[degC]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[degC]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17:42:??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17:45:??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17:46:05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17:46:10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17:46:31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17:46:52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17:48:18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17:49:07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17:49:32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05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FB2m = 2m above the fire box base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Horiz = position in the horizontal portion just before the FG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90500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BoxFG = position in the shrowd infron of the FG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FG = Foam Generator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360127" y="2754351"/>
            <a:ext cx="16565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Data </a:t>
            </a:r>
            <a:r>
              <a:rPr lang="en-GB" dirty="0" smtClean="0"/>
              <a:t>from</a:t>
            </a:r>
            <a:r>
              <a:rPr lang="en-GB" dirty="0"/>
              <a:t>;</a:t>
            </a:r>
          </a:p>
          <a:p>
            <a:r>
              <a:rPr lang="en-GB" dirty="0"/>
              <a:t>Noemi &amp; Zoltan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277964"/>
              </p:ext>
            </p:extLst>
          </p:nvPr>
        </p:nvGraphicFramePr>
        <p:xfrm>
          <a:off x="1295400" y="2862030"/>
          <a:ext cx="1457325" cy="324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Worksheet" r:id="rId3" imgW="1457367" imgH="3248100" progId="Excel.Sheet.12">
                  <p:embed/>
                </p:oleObj>
              </mc:Choice>
              <mc:Fallback>
                <p:oleObj name="Worksheet" r:id="rId3" imgW="1457367" imgH="32481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95400" y="2862030"/>
                        <a:ext cx="1457325" cy="3248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838200" y="4995747"/>
            <a:ext cx="457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Side</a:t>
            </a:r>
            <a:endParaRPr lang="en-GB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3209925" y="4683512"/>
            <a:ext cx="1538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Smoke box entry to Foam Generator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33806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9212</TotalTime>
  <Words>486</Words>
  <Application>Microsoft Office PowerPoint</Application>
  <PresentationFormat>Widescreen</PresentationFormat>
  <Paragraphs>131</Paragraphs>
  <Slides>13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Worksheet</vt:lpstr>
      <vt:lpstr>Microsoft Excel Worksheet</vt:lpstr>
      <vt:lpstr>Foam Test  Some initial analysis</vt:lpstr>
      <vt:lpstr>Initial Tests in new Foam Bunker</vt:lpstr>
      <vt:lpstr>Pressure versus flow rate </vt:lpstr>
      <vt:lpstr>Foam Production versus inlet Pressure</vt:lpstr>
      <vt:lpstr>Expansion ration &amp; Flow rate</vt:lpstr>
      <vt:lpstr>Conductivity to define proportion</vt:lpstr>
      <vt:lpstr> Mixture ratio off set </vt:lpstr>
      <vt:lpstr> Emulsifier corrections for different  Foam Agents</vt:lpstr>
      <vt:lpstr>Smoke &amp; Temperature test measurements</vt:lpstr>
      <vt:lpstr>Conclusions</vt:lpstr>
      <vt:lpstr>PowerPoint Presentation</vt:lpstr>
      <vt:lpstr>Fire Brigade eductor and flow meter</vt:lpstr>
      <vt:lpstr>Bunker location on CERN site</vt:lpstr>
    </vt:vector>
  </TitlesOfParts>
  <Company>CERN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Foam Test  Some initial analysis</dc:title>
  <dc:creator>Ian Crotty</dc:creator>
  <cp:lastModifiedBy>Ian Crotty</cp:lastModifiedBy>
  <cp:revision>46</cp:revision>
  <dcterms:created xsi:type="dcterms:W3CDTF">2015-03-02T12:03:10Z</dcterms:created>
  <dcterms:modified xsi:type="dcterms:W3CDTF">2015-03-09T12:16:32Z</dcterms:modified>
</cp:coreProperties>
</file>