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6" r:id="rId7"/>
    <p:sldId id="261" r:id="rId8"/>
    <p:sldId id="265" r:id="rId9"/>
    <p:sldId id="268" r:id="rId10"/>
    <p:sldId id="260" r:id="rId11"/>
    <p:sldId id="264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Foam</a:t>
            </a:r>
            <a:r>
              <a:rPr lang="en-US" baseline="0"/>
              <a:t> Production Rate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Old DrumP5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(Resume!$N$13:$N$15,Resume!$N$17,Resume!$N$19)</c:f>
              <c:numCache>
                <c:formatCode>0.0</c:formatCode>
                <c:ptCount val="5"/>
                <c:pt idx="0">
                  <c:v>3.8882978723404258</c:v>
                </c:pt>
                <c:pt idx="1">
                  <c:v>9.7466666666666661</c:v>
                </c:pt>
                <c:pt idx="2">
                  <c:v>8.4438943894389435</c:v>
                </c:pt>
                <c:pt idx="3">
                  <c:v>4.1819221967963394</c:v>
                </c:pt>
                <c:pt idx="4">
                  <c:v>7.2519841269841283</c:v>
                </c:pt>
              </c:numCache>
            </c:numRef>
          </c:xVal>
          <c:yVal>
            <c:numRef>
              <c:f>(Resume!$E$13:$E$15,Resume!$E$17,Resume!$E$19)</c:f>
              <c:numCache>
                <c:formatCode>General</c:formatCode>
                <c:ptCount val="5"/>
                <c:pt idx="0">
                  <c:v>1.1200000000000001</c:v>
                </c:pt>
                <c:pt idx="1">
                  <c:v>2.12</c:v>
                </c:pt>
                <c:pt idx="2">
                  <c:v>3.12</c:v>
                </c:pt>
                <c:pt idx="3">
                  <c:v>4.0199999999999996</c:v>
                </c:pt>
                <c:pt idx="4">
                  <c:v>6.12</c:v>
                </c:pt>
              </c:numCache>
            </c:numRef>
          </c:yVal>
          <c:smooth val="1"/>
        </c:ser>
        <c:ser>
          <c:idx val="2"/>
          <c:order val="1"/>
          <c:tx>
            <c:v>HG-15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Resume!$AD$32:$AD$36</c:f>
              <c:numCache>
                <c:formatCode>General</c:formatCode>
                <c:ptCount val="5"/>
                <c:pt idx="0">
                  <c:v>12</c:v>
                </c:pt>
                <c:pt idx="1">
                  <c:v>15.2</c:v>
                </c:pt>
                <c:pt idx="2">
                  <c:v>18</c:v>
                </c:pt>
                <c:pt idx="3">
                  <c:v>17.8</c:v>
                </c:pt>
                <c:pt idx="4">
                  <c:v>17</c:v>
                </c:pt>
              </c:numCache>
            </c:numRef>
          </c:xVal>
          <c:yVal>
            <c:numRef>
              <c:f>Resume!$AC$32:$AC$36</c:f>
              <c:numCache>
                <c:formatCode>General</c:formatCode>
                <c:ptCount val="5"/>
                <c:pt idx="0">
                  <c:v>4.8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7.5</c:v>
                </c:pt>
              </c:numCache>
            </c:numRef>
          </c:yVal>
          <c:smooth val="1"/>
        </c:ser>
        <c:ser>
          <c:idx val="1"/>
          <c:order val="2"/>
          <c:tx>
            <c:v>Kidde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(Resume!$AB$12,Resume!$AB$15)</c:f>
              <c:numCache>
                <c:formatCode>General</c:formatCode>
                <c:ptCount val="2"/>
                <c:pt idx="0">
                  <c:v>21.6</c:v>
                </c:pt>
                <c:pt idx="1">
                  <c:v>30.599999999999998</c:v>
                </c:pt>
              </c:numCache>
            </c:numRef>
          </c:xVal>
          <c:yVal>
            <c:numRef>
              <c:f>(Resume!$W$12,Resume!$W$15)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35392"/>
        <c:axId val="33037696"/>
      </c:scatterChart>
      <c:valAx>
        <c:axId val="33035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Foam Rate (Foam Capacity [m3/min]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37696"/>
        <c:crosses val="autoZero"/>
        <c:crossBetween val="midCat"/>
      </c:valAx>
      <c:valAx>
        <c:axId val="330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[Bar]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35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Conductivity of H2O/Foam Agent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100ml</c:v>
          </c:tx>
          <c:xVal>
            <c:numRef>
              <c:f>'STHAMEX IAF'!$B$7:$B$10</c:f>
              <c:numCache>
                <c:formatCode>General</c:formatCode>
                <c:ptCount val="4"/>
                <c:pt idx="0">
                  <c:v>356</c:v>
                </c:pt>
                <c:pt idx="1">
                  <c:v>598</c:v>
                </c:pt>
                <c:pt idx="2">
                  <c:v>861</c:v>
                </c:pt>
                <c:pt idx="3">
                  <c:v>1063</c:v>
                </c:pt>
              </c:numCache>
            </c:numRef>
          </c:xVal>
          <c:yVal>
            <c:numRef>
              <c:f>'STHAMEX IAF'!$C$7:$C$10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v>200ml</c:v>
          </c:tx>
          <c:xVal>
            <c:numRef>
              <c:f>'STHAMEX IAF'!$B$16:$B$19</c:f>
              <c:numCache>
                <c:formatCode>General</c:formatCode>
                <c:ptCount val="4"/>
                <c:pt idx="0">
                  <c:v>356</c:v>
                </c:pt>
                <c:pt idx="1">
                  <c:v>566</c:v>
                </c:pt>
                <c:pt idx="2">
                  <c:v>806</c:v>
                </c:pt>
                <c:pt idx="3">
                  <c:v>1055</c:v>
                </c:pt>
              </c:numCache>
            </c:numRef>
          </c:xVal>
          <c:yVal>
            <c:numRef>
              <c:f>'STHAMEX IAF'!$C$16:$C$19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86208"/>
        <c:axId val="33888128"/>
      </c:scatterChart>
      <c:valAx>
        <c:axId val="3388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 [microS/cm]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888128"/>
        <c:crosses val="autoZero"/>
        <c:crossBetween val="midCat"/>
      </c:valAx>
      <c:valAx>
        <c:axId val="33888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 [%]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8862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Sthamex IAF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637157545389471"/>
                  <c:y val="-2.560574992111613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Resume!$C$6:$C$10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3.7</c:v>
                </c:pt>
                <c:pt idx="3">
                  <c:v>4.5</c:v>
                </c:pt>
                <c:pt idx="4">
                  <c:v>6</c:v>
                </c:pt>
              </c:numCache>
            </c:numRef>
          </c:xVal>
          <c:yVal>
            <c:numRef>
              <c:f>Resume!$E$6:$E$10</c:f>
              <c:numCache>
                <c:formatCode>General</c:formatCode>
                <c:ptCount val="5"/>
                <c:pt idx="0">
                  <c:v>0</c:v>
                </c:pt>
                <c:pt idx="1">
                  <c:v>0.71439999999999992</c:v>
                </c:pt>
                <c:pt idx="2">
                  <c:v>1.8109000000000002</c:v>
                </c:pt>
                <c:pt idx="3">
                  <c:v>2.8515000000000001</c:v>
                </c:pt>
                <c:pt idx="4">
                  <c:v>3.7158000000000002</c:v>
                </c:pt>
              </c:numCache>
            </c:numRef>
          </c:yVal>
          <c:smooth val="1"/>
        </c:ser>
        <c:ser>
          <c:idx val="1"/>
          <c:order val="1"/>
          <c:tx>
            <c:v>Expandol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6419976428566266"/>
                  <c:y val="0.123619762272076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Resume!$I$8:$I$14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Resume!$K$8:$K$14</c:f>
              <c:numCache>
                <c:formatCode>General</c:formatCode>
                <c:ptCount val="7"/>
                <c:pt idx="0">
                  <c:v>-1.0275000000000001</c:v>
                </c:pt>
                <c:pt idx="1">
                  <c:v>0</c:v>
                </c:pt>
                <c:pt idx="2">
                  <c:v>1.0275000000000001</c:v>
                </c:pt>
                <c:pt idx="3">
                  <c:v>2.0550000000000006</c:v>
                </c:pt>
                <c:pt idx="4">
                  <c:v>3.0825000000000005</c:v>
                </c:pt>
                <c:pt idx="5">
                  <c:v>4.1100000000000003</c:v>
                </c:pt>
                <c:pt idx="6">
                  <c:v>5.1375000000000011</c:v>
                </c:pt>
              </c:numCache>
            </c:numRef>
          </c:yVal>
          <c:smooth val="1"/>
        </c:ser>
        <c:ser>
          <c:idx val="2"/>
          <c:order val="2"/>
          <c:tx>
            <c:v>MeteorP Plus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7841464031872046"/>
                  <c:y val="0.4643240227369528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Resume!$O$8:$O$14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Resume!$Q$8:$Q$14</c:f>
              <c:numCache>
                <c:formatCode>General</c:formatCode>
                <c:ptCount val="7"/>
                <c:pt idx="0">
                  <c:v>-3.24</c:v>
                </c:pt>
                <c:pt idx="1">
                  <c:v>-2.2400000000000002</c:v>
                </c:pt>
                <c:pt idx="2">
                  <c:v>-1.2400000000000002</c:v>
                </c:pt>
                <c:pt idx="3">
                  <c:v>-0.24000000000000021</c:v>
                </c:pt>
                <c:pt idx="4">
                  <c:v>0.75999999999999979</c:v>
                </c:pt>
                <c:pt idx="5">
                  <c:v>1.7599999999999998</c:v>
                </c:pt>
                <c:pt idx="6">
                  <c:v>2.76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98112"/>
        <c:axId val="35900032"/>
      </c:scatterChart>
      <c:valAx>
        <c:axId val="35898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Set Point Emulsifier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00032"/>
        <c:crosses val="autoZero"/>
        <c:crossBetween val="midCat"/>
      </c:valAx>
      <c:valAx>
        <c:axId val="3590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[%]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0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0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8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5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6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Foam Test </a:t>
            </a:r>
            <a:br>
              <a:rPr lang="en-GB" dirty="0" smtClean="0"/>
            </a:br>
            <a:r>
              <a:rPr lang="en-GB" dirty="0" smtClean="0"/>
              <a:t>Some initial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 2 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17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90847" y="1414130"/>
            <a:ext cx="94417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must be taken that all parameters are/ have been taken befor4e moving on to the next. Data points have been lost and are far from credible as essential values are not recorded.</a:t>
            </a:r>
          </a:p>
          <a:p>
            <a:endParaRPr lang="en-GB" dirty="0"/>
          </a:p>
          <a:p>
            <a:r>
              <a:rPr lang="en-GB" dirty="0" smtClean="0"/>
              <a:t>Do smaller scale with better foam height </a:t>
            </a:r>
            <a:r>
              <a:rPr lang="en-GB" dirty="0" smtClean="0"/>
              <a:t>evaluation and correct </a:t>
            </a:r>
            <a:r>
              <a:rPr lang="en-GB" smtClean="0"/>
              <a:t>dainage.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flow rate given by the Fire brigade flow meter appears optimistic.</a:t>
            </a:r>
          </a:p>
          <a:p>
            <a:endParaRPr lang="en-GB" dirty="0"/>
          </a:p>
          <a:p>
            <a:r>
              <a:rPr lang="en-GB" dirty="0" smtClean="0"/>
              <a:t>So far we have not seen any sign of a maxima in the foam rate.</a:t>
            </a:r>
          </a:p>
          <a:p>
            <a:endParaRPr lang="en-GB" dirty="0"/>
          </a:p>
          <a:p>
            <a:r>
              <a:rPr lang="en-GB" dirty="0" smtClean="0"/>
              <a:t>Smoke and or heat appears to reduce significantly the foam production.</a:t>
            </a:r>
          </a:p>
          <a:p>
            <a:r>
              <a:rPr lang="en-GB" dirty="0" smtClean="0"/>
              <a:t>But we have no reliable values.</a:t>
            </a:r>
          </a:p>
          <a:p>
            <a:endParaRPr lang="en-GB" dirty="0"/>
          </a:p>
          <a:p>
            <a:r>
              <a:rPr lang="en-GB" dirty="0" smtClean="0"/>
              <a:t>The method of mixing is not reliable across different Foam Agents and perhaps not across the flow rates we were using.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99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32" y="202018"/>
            <a:ext cx="4340068" cy="325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30" y="3955310"/>
            <a:ext cx="3459126" cy="259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61" y="286121"/>
            <a:ext cx="4751195" cy="3563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8507" y="2838758"/>
            <a:ext cx="4040988" cy="3030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7330" y="4625163"/>
            <a:ext cx="15948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How it started</a:t>
            </a:r>
          </a:p>
          <a:p>
            <a:r>
              <a:rPr lang="en-GB" dirty="0" smtClean="0"/>
              <a:t>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42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 Brigade </a:t>
            </a:r>
            <a:r>
              <a:rPr lang="en-GB" dirty="0" err="1" smtClean="0"/>
              <a:t>eductor</a:t>
            </a:r>
            <a:r>
              <a:rPr lang="en-GB" dirty="0" smtClean="0"/>
              <a:t> and flow meter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4" y="1690688"/>
            <a:ext cx="3410131" cy="25575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0842" y="2225756"/>
            <a:ext cx="4280546" cy="3210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26" y="3687286"/>
            <a:ext cx="2515417" cy="18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Bunker location on CERN site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804" t="28043" r="38368" b="19897"/>
          <a:stretch/>
        </p:blipFill>
        <p:spPr>
          <a:xfrm>
            <a:off x="2286000" y="1895706"/>
            <a:ext cx="4258049" cy="37914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118408" y="4137102"/>
            <a:ext cx="2497875" cy="847493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38946" y="4728117"/>
            <a:ext cx="179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Has been modified since this aerial image was taken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78" y="1425923"/>
            <a:ext cx="4243554" cy="31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4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Tests in new Foam Bunker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1600" dirty="0" smtClean="0"/>
              <a:t>Tests done with</a:t>
            </a:r>
          </a:p>
          <a:p>
            <a:pPr lvl="3"/>
            <a:endParaRPr lang="en-GB" sz="1600" dirty="0" smtClean="0"/>
          </a:p>
          <a:p>
            <a:pPr lvl="3"/>
            <a:r>
              <a:rPr lang="en-GB" sz="1600" dirty="0" smtClean="0"/>
              <a:t>Santo K 4S ( old stock from P5)</a:t>
            </a:r>
          </a:p>
          <a:p>
            <a:pPr lvl="3"/>
            <a:r>
              <a:rPr lang="en-GB" sz="1600" dirty="0" err="1" smtClean="0"/>
              <a:t>Sthamex</a:t>
            </a:r>
            <a:endParaRPr lang="en-GB" sz="1600" dirty="0" smtClean="0"/>
          </a:p>
          <a:p>
            <a:pPr lvl="3"/>
            <a:r>
              <a:rPr lang="en-GB" sz="1600" dirty="0" err="1" smtClean="0"/>
              <a:t>Expandol</a:t>
            </a:r>
            <a:endParaRPr lang="en-GB" sz="1600" dirty="0" smtClean="0"/>
          </a:p>
          <a:p>
            <a:pPr lvl="3"/>
            <a:r>
              <a:rPr lang="en-GB" sz="1600" dirty="0" err="1" smtClean="0"/>
              <a:t>MeteorP</a:t>
            </a:r>
            <a:r>
              <a:rPr lang="en-GB" sz="1600" dirty="0" smtClean="0"/>
              <a:t> Plus</a:t>
            </a:r>
          </a:p>
          <a:p>
            <a:pPr lvl="3"/>
            <a:endParaRPr lang="en-GB" sz="1600" dirty="0"/>
          </a:p>
          <a:p>
            <a:r>
              <a:rPr lang="en-GB" sz="1600" dirty="0" smtClean="0"/>
              <a:t>Foam Generator Kidde HEFG 35 and Smoke/heat source</a:t>
            </a:r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/>
          </a:p>
          <a:p>
            <a:pPr marL="1828800" lvl="4" indent="0">
              <a:buNone/>
            </a:pPr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marL="1828800" lvl="4" indent="0">
              <a:buNone/>
            </a:pPr>
            <a:endParaRPr lang="en-GB" dirty="0" smtClean="0"/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95" y="1239689"/>
            <a:ext cx="4886672" cy="2213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6194" y="3179134"/>
            <a:ext cx="3475287" cy="26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9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Pressure versus flow rate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77" y="1690688"/>
            <a:ext cx="8027145" cy="4761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2493" y="2296633"/>
            <a:ext cx="2849526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calc. nozzle and the Kidde spec agree but the measurements do not indicating an optimistic flow meter or low “P” reading.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61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Foam Production versus inlet Pressure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29" y="4615613"/>
            <a:ext cx="1792875" cy="2141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44745" y="4051005"/>
            <a:ext cx="2254102" cy="935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From a SCUM HG 15 there is a </a:t>
            </a:r>
            <a:r>
              <a:rPr lang="en-GB" dirty="0" err="1" smtClean="0"/>
              <a:t>maximium</a:t>
            </a:r>
            <a:r>
              <a:rPr lang="en-GB" dirty="0" smtClean="0"/>
              <a:t> in the Foam rate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91916" y="2462209"/>
            <a:ext cx="35087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two specified operating points from Kidde are far above the test data. Results for 1 nozzle.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04140"/>
              </p:ext>
            </p:extLst>
          </p:nvPr>
        </p:nvGraphicFramePr>
        <p:xfrm>
          <a:off x="843515" y="1753298"/>
          <a:ext cx="7508747" cy="464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20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Expansion ration &amp; Flow rate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96" y="1849814"/>
            <a:ext cx="8896622" cy="4699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8577" y="2519916"/>
            <a:ext cx="22222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Expansion ratio is far below spec. Smoke makes thing worse.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1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Conductivity to define proportion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330370"/>
              </p:ext>
            </p:extLst>
          </p:nvPr>
        </p:nvGraphicFramePr>
        <p:xfrm>
          <a:off x="1496532" y="1960931"/>
          <a:ext cx="55626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32" y="2323983"/>
            <a:ext cx="3547483" cy="26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Mixture ratio off set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5163"/>
            <a:ext cx="6849803" cy="433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7190" y="2519916"/>
            <a:ext cx="326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real proportion is made from electrical conductivity of the mixed solution.</a:t>
            </a:r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375120"/>
              </p:ext>
            </p:extLst>
          </p:nvPr>
        </p:nvGraphicFramePr>
        <p:xfrm>
          <a:off x="8357190" y="3720245"/>
          <a:ext cx="2113121" cy="181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4" imgW="1781257" imgH="1533600" progId="Excel.Sheet.12">
                  <p:embed/>
                </p:oleObj>
              </mc:Choice>
              <mc:Fallback>
                <p:oleObj name="Worksheet" r:id="rId4" imgW="1781257" imgH="153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7190" y="3720245"/>
                        <a:ext cx="2113121" cy="181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02" y="640953"/>
            <a:ext cx="2398809" cy="1799107"/>
          </a:xfrm>
        </p:spPr>
      </p:pic>
    </p:spTree>
    <p:extLst>
      <p:ext uri="{BB962C8B-B14F-4D97-AF65-F5344CB8AC3E}">
        <p14:creationId xmlns:p14="http://schemas.microsoft.com/office/powerpoint/2010/main" val="296653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dirty="0" err="1" smtClean="0"/>
              <a:t>Eductor</a:t>
            </a:r>
            <a:r>
              <a:rPr lang="en-GB" dirty="0" smtClean="0"/>
              <a:t> </a:t>
            </a:r>
            <a:r>
              <a:rPr lang="en-GB" dirty="0" smtClean="0"/>
              <a:t>corrections for different </a:t>
            </a:r>
            <a:br>
              <a:rPr lang="en-GB" dirty="0" smtClean="0"/>
            </a:br>
            <a:r>
              <a:rPr lang="en-GB" dirty="0" smtClean="0"/>
              <a:t>Foam Agents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691124"/>
              </p:ext>
            </p:extLst>
          </p:nvPr>
        </p:nvGraphicFramePr>
        <p:xfrm>
          <a:off x="1546523" y="1853219"/>
          <a:ext cx="6915150" cy="434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90333" y="4744123"/>
            <a:ext cx="179652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plot is not done  with a serious 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57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Smoke &amp; Temperature test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Temperatures and air flow speeds were recorded.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92607"/>
              </p:ext>
            </p:extLst>
          </p:nvPr>
        </p:nvGraphicFramePr>
        <p:xfrm>
          <a:off x="6391198" y="2387503"/>
          <a:ext cx="3937000" cy="3629025"/>
        </p:xfrm>
        <a:graphic>
          <a:graphicData uri="http://schemas.openxmlformats.org/drawingml/2006/table">
            <a:tbl>
              <a:tblPr/>
              <a:tblGrid>
                <a:gridCol w="1496632"/>
                <a:gridCol w="610092"/>
                <a:gridCol w="610092"/>
                <a:gridCol w="610092"/>
                <a:gridCol w="610092"/>
              </a:tblGrid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Temperatures in the smoke generator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BoxFG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[hh:mm:ss]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[degC]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[degC]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[degC]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17:42:??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17:45:??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17:46:05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17:46:10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17:46:31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17:46:52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17:48:18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17:49:07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17:49:32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FB2m = 2m above the fire box base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 = position in the horizontal portion just before the 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BoxFG = position in the shrowd infron of the 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 = Foam Generator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0127" y="2754351"/>
            <a:ext cx="1656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 </a:t>
            </a:r>
            <a:r>
              <a:rPr lang="en-GB" dirty="0" smtClean="0"/>
              <a:t>from</a:t>
            </a:r>
            <a:r>
              <a:rPr lang="en-GB" dirty="0"/>
              <a:t>;</a:t>
            </a:r>
          </a:p>
          <a:p>
            <a:r>
              <a:rPr lang="en-GB" dirty="0"/>
              <a:t>Noemi &amp; Zoltan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7964"/>
              </p:ext>
            </p:extLst>
          </p:nvPr>
        </p:nvGraphicFramePr>
        <p:xfrm>
          <a:off x="1295400" y="2862030"/>
          <a:ext cx="145732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3" imgW="1457367" imgH="3248100" progId="Excel.Sheet.12">
                  <p:embed/>
                </p:oleObj>
              </mc:Choice>
              <mc:Fallback>
                <p:oleObj name="Worksheet" r:id="rId3" imgW="1457367" imgH="3248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862030"/>
                        <a:ext cx="1457325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4995747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Side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9925" y="4683512"/>
            <a:ext cx="153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Smoke box entry to Foam Generator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38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452</Words>
  <Application>Microsoft Office PowerPoint</Application>
  <PresentationFormat>Custom</PresentationFormat>
  <Paragraphs>131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Worksheet</vt:lpstr>
      <vt:lpstr>Foam Test  Some initial analysis</vt:lpstr>
      <vt:lpstr>Initial Tests in new Foam Bunker</vt:lpstr>
      <vt:lpstr>Pressure versus flow rate </vt:lpstr>
      <vt:lpstr>Foam Production versus inlet Pressure</vt:lpstr>
      <vt:lpstr>Expansion ration &amp; Flow rate</vt:lpstr>
      <vt:lpstr>Conductivity to define proportion</vt:lpstr>
      <vt:lpstr> Mixture ratio off set </vt:lpstr>
      <vt:lpstr> Eductor corrections for different  Foam Agents</vt:lpstr>
      <vt:lpstr>Smoke &amp; Temperature test measurements</vt:lpstr>
      <vt:lpstr>Conclusions</vt:lpstr>
      <vt:lpstr>PowerPoint Presentation</vt:lpstr>
      <vt:lpstr>Fire Brigade eductor and flow meter</vt:lpstr>
      <vt:lpstr>Bunker location on CERN site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Foam Test  Some initial analysis</dc:title>
  <dc:creator>Ian Crotty</dc:creator>
  <cp:lastModifiedBy>Ian Crotty</cp:lastModifiedBy>
  <cp:revision>47</cp:revision>
  <dcterms:created xsi:type="dcterms:W3CDTF">2015-03-02T12:03:10Z</dcterms:created>
  <dcterms:modified xsi:type="dcterms:W3CDTF">2015-03-06T15:00:58Z</dcterms:modified>
</cp:coreProperties>
</file>