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58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Drainage Time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2996042090878144E-2"/>
          <c:y val="8.0781152963541547E-2"/>
          <c:w val="0.70587677125149206"/>
          <c:h val="0.82195166351388693"/>
        </c:manualLayout>
      </c:layout>
      <c:scatterChart>
        <c:scatterStyle val="smoothMarker"/>
        <c:varyColors val="0"/>
        <c:ser>
          <c:idx val="0"/>
          <c:order val="0"/>
          <c:tx>
            <c:v>Test 2</c:v>
          </c:tx>
          <c:xVal>
            <c:numRef>
              <c:f>Sheet1!$D$44:$D$47</c:f>
              <c:numCache>
                <c:formatCode>General</c:formatCode>
                <c:ptCount val="4"/>
                <c:pt idx="0">
                  <c:v>0</c:v>
                </c:pt>
                <c:pt idx="1">
                  <c:v>1303</c:v>
                </c:pt>
                <c:pt idx="2">
                  <c:v>2421</c:v>
                </c:pt>
                <c:pt idx="3">
                  <c:v>3829</c:v>
                </c:pt>
              </c:numCache>
            </c:numRef>
          </c:xVal>
          <c:yVal>
            <c:numRef>
              <c:f>Sheet1!$E$44:$E$47</c:f>
              <c:numCache>
                <c:formatCode>0.00</c:formatCode>
                <c:ptCount val="4"/>
                <c:pt idx="0">
                  <c:v>7.05</c:v>
                </c:pt>
                <c:pt idx="1">
                  <c:v>3.65</c:v>
                </c:pt>
                <c:pt idx="2">
                  <c:v>1.85</c:v>
                </c:pt>
                <c:pt idx="3">
                  <c:v>0.92</c:v>
                </c:pt>
              </c:numCache>
            </c:numRef>
          </c:yVal>
          <c:smooth val="1"/>
        </c:ser>
        <c:ser>
          <c:idx val="1"/>
          <c:order val="1"/>
          <c:tx>
            <c:v>Test 3</c:v>
          </c:tx>
          <c:xVal>
            <c:numRef>
              <c:f>Sheet1!$H$44:$H$47</c:f>
              <c:numCache>
                <c:formatCode>General</c:formatCode>
                <c:ptCount val="4"/>
                <c:pt idx="0">
                  <c:v>0</c:v>
                </c:pt>
                <c:pt idx="1">
                  <c:v>1248</c:v>
                </c:pt>
                <c:pt idx="2">
                  <c:v>2399</c:v>
                </c:pt>
                <c:pt idx="3">
                  <c:v>3608</c:v>
                </c:pt>
              </c:numCache>
            </c:numRef>
          </c:xVal>
          <c:yVal>
            <c:numRef>
              <c:f>Sheet1!$I$44:$I$47</c:f>
              <c:numCache>
                <c:formatCode>0.00</c:formatCode>
                <c:ptCount val="4"/>
                <c:pt idx="0">
                  <c:v>7.3</c:v>
                </c:pt>
                <c:pt idx="1">
                  <c:v>3.7</c:v>
                </c:pt>
                <c:pt idx="2">
                  <c:v>1.8</c:v>
                </c:pt>
                <c:pt idx="3">
                  <c:v>0.93</c:v>
                </c:pt>
              </c:numCache>
            </c:numRef>
          </c:yVal>
          <c:smooth val="1"/>
        </c:ser>
        <c:ser>
          <c:idx val="2"/>
          <c:order val="2"/>
          <c:tx>
            <c:v>Test 4</c:v>
          </c:tx>
          <c:xVal>
            <c:numRef>
              <c:f>Sheet1!$L$44:$L$47</c:f>
              <c:numCache>
                <c:formatCode>General</c:formatCode>
                <c:ptCount val="4"/>
                <c:pt idx="0">
                  <c:v>0</c:v>
                </c:pt>
                <c:pt idx="1">
                  <c:v>1567</c:v>
                </c:pt>
                <c:pt idx="2">
                  <c:v>2992</c:v>
                </c:pt>
                <c:pt idx="3">
                  <c:v>4997</c:v>
                </c:pt>
              </c:numCache>
            </c:numRef>
          </c:xVal>
          <c:yVal>
            <c:numRef>
              <c:f>Sheet1!$M$44:$M$47</c:f>
              <c:numCache>
                <c:formatCode>0.00</c:formatCode>
                <c:ptCount val="4"/>
                <c:pt idx="0">
                  <c:v>6</c:v>
                </c:pt>
                <c:pt idx="1">
                  <c:v>3</c:v>
                </c:pt>
                <c:pt idx="2">
                  <c:v>1.45</c:v>
                </c:pt>
                <c:pt idx="3">
                  <c:v>0.7</c:v>
                </c:pt>
              </c:numCache>
            </c:numRef>
          </c:yVal>
          <c:smooth val="1"/>
        </c:ser>
        <c:ser>
          <c:idx val="3"/>
          <c:order val="3"/>
          <c:tx>
            <c:v>Test 5</c:v>
          </c:tx>
          <c:xVal>
            <c:numRef>
              <c:f>Sheet1!$P$44:$P$47</c:f>
              <c:numCache>
                <c:formatCode>General</c:formatCode>
                <c:ptCount val="4"/>
                <c:pt idx="0">
                  <c:v>0</c:v>
                </c:pt>
                <c:pt idx="1">
                  <c:v>1514</c:v>
                </c:pt>
                <c:pt idx="2">
                  <c:v>2835</c:v>
                </c:pt>
                <c:pt idx="3">
                  <c:v>4172</c:v>
                </c:pt>
              </c:numCache>
            </c:numRef>
          </c:xVal>
          <c:yVal>
            <c:numRef>
              <c:f>Sheet1!$Q$44:$Q$47</c:f>
              <c:numCache>
                <c:formatCode>0.00</c:formatCode>
                <c:ptCount val="4"/>
                <c:pt idx="0">
                  <c:v>6.95</c:v>
                </c:pt>
                <c:pt idx="1">
                  <c:v>3.45</c:v>
                </c:pt>
                <c:pt idx="2">
                  <c:v>1.7</c:v>
                </c:pt>
                <c:pt idx="3">
                  <c:v>0.85</c:v>
                </c:pt>
              </c:numCache>
            </c:numRef>
          </c:yVal>
          <c:smooth val="1"/>
        </c:ser>
        <c:ser>
          <c:idx val="4"/>
          <c:order val="4"/>
          <c:tx>
            <c:v>Half Time Sol #1</c:v>
          </c:tx>
          <c:marker>
            <c:symbol val="none"/>
          </c:marker>
          <c:xVal>
            <c:numRef>
              <c:f>Sheet1!$N$53:$N$61</c:f>
              <c:numCache>
                <c:formatCode>General</c:formatCode>
                <c:ptCount val="9"/>
                <c:pt idx="0">
                  <c:v>1275</c:v>
                </c:pt>
                <c:pt idx="1">
                  <c:v>1275</c:v>
                </c:pt>
                <c:pt idx="2">
                  <c:v>1275</c:v>
                </c:pt>
                <c:pt idx="3">
                  <c:v>1275</c:v>
                </c:pt>
                <c:pt idx="4">
                  <c:v>1275</c:v>
                </c:pt>
                <c:pt idx="5">
                  <c:v>1275</c:v>
                </c:pt>
                <c:pt idx="6">
                  <c:v>1275</c:v>
                </c:pt>
                <c:pt idx="7">
                  <c:v>1275</c:v>
                </c:pt>
                <c:pt idx="8">
                  <c:v>1275</c:v>
                </c:pt>
              </c:numCache>
            </c:numRef>
          </c:xVal>
          <c:yVal>
            <c:numRef>
              <c:f>Sheet1!$O$53:$O$61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yVal>
          <c:smooth val="1"/>
        </c:ser>
        <c:ser>
          <c:idx val="5"/>
          <c:order val="5"/>
          <c:tx>
            <c:v>Half Time Sol #2</c:v>
          </c:tx>
          <c:marker>
            <c:symbol val="none"/>
          </c:marker>
          <c:xVal>
            <c:numRef>
              <c:f>Sheet1!$Q$53:$Q$61</c:f>
              <c:numCache>
                <c:formatCode>General</c:formatCode>
                <c:ptCount val="9"/>
                <c:pt idx="0">
                  <c:v>1540</c:v>
                </c:pt>
                <c:pt idx="1">
                  <c:v>1540</c:v>
                </c:pt>
                <c:pt idx="2">
                  <c:v>1540</c:v>
                </c:pt>
                <c:pt idx="3">
                  <c:v>1540</c:v>
                </c:pt>
                <c:pt idx="4">
                  <c:v>1540</c:v>
                </c:pt>
                <c:pt idx="5">
                  <c:v>1540</c:v>
                </c:pt>
                <c:pt idx="6">
                  <c:v>1540</c:v>
                </c:pt>
                <c:pt idx="7">
                  <c:v>1540</c:v>
                </c:pt>
                <c:pt idx="8">
                  <c:v>1540</c:v>
                </c:pt>
              </c:numCache>
            </c:numRef>
          </c:xVal>
          <c:yVal>
            <c:numRef>
              <c:f>Sheet1!$R$53:$R$61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yVal>
          <c:smooth val="1"/>
        </c:ser>
        <c:ser>
          <c:idx val="6"/>
          <c:order val="6"/>
          <c:tx>
            <c:v>Quarter Time Sol #1</c:v>
          </c:tx>
          <c:marker>
            <c:symbol val="none"/>
          </c:marker>
          <c:xVal>
            <c:numRef>
              <c:f>Sheet1!$N$65:$N$73</c:f>
              <c:numCache>
                <c:formatCode>General</c:formatCode>
                <c:ptCount val="9"/>
                <c:pt idx="0">
                  <c:v>2410</c:v>
                </c:pt>
                <c:pt idx="1">
                  <c:v>2410</c:v>
                </c:pt>
                <c:pt idx="2">
                  <c:v>2410</c:v>
                </c:pt>
                <c:pt idx="3">
                  <c:v>2410</c:v>
                </c:pt>
                <c:pt idx="4">
                  <c:v>2410</c:v>
                </c:pt>
                <c:pt idx="5">
                  <c:v>2410</c:v>
                </c:pt>
                <c:pt idx="6">
                  <c:v>2410</c:v>
                </c:pt>
                <c:pt idx="7">
                  <c:v>2410</c:v>
                </c:pt>
                <c:pt idx="8">
                  <c:v>2410</c:v>
                </c:pt>
              </c:numCache>
            </c:numRef>
          </c:xVal>
          <c:yVal>
            <c:numRef>
              <c:f>Sheet1!$O$65:$O$73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yVal>
          <c:smooth val="1"/>
        </c:ser>
        <c:ser>
          <c:idx val="7"/>
          <c:order val="7"/>
          <c:tx>
            <c:v>Quarter Time Sol#2</c:v>
          </c:tx>
          <c:marker>
            <c:symbol val="none"/>
          </c:marker>
          <c:xVal>
            <c:numRef>
              <c:f>Sheet1!$Q$65:$Q$73</c:f>
              <c:numCache>
                <c:formatCode>General</c:formatCode>
                <c:ptCount val="9"/>
                <c:pt idx="0">
                  <c:v>2913</c:v>
                </c:pt>
                <c:pt idx="1">
                  <c:v>2913</c:v>
                </c:pt>
                <c:pt idx="2">
                  <c:v>2913</c:v>
                </c:pt>
                <c:pt idx="3">
                  <c:v>2913</c:v>
                </c:pt>
                <c:pt idx="4">
                  <c:v>2913</c:v>
                </c:pt>
                <c:pt idx="5">
                  <c:v>2913</c:v>
                </c:pt>
                <c:pt idx="6">
                  <c:v>2913</c:v>
                </c:pt>
                <c:pt idx="7">
                  <c:v>2913</c:v>
                </c:pt>
                <c:pt idx="8">
                  <c:v>2913</c:v>
                </c:pt>
              </c:numCache>
            </c:numRef>
          </c:xVal>
          <c:yVal>
            <c:numRef>
              <c:f>Sheet1!$R$65:$R$73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102720"/>
        <c:axId val="59104640"/>
      </c:scatterChart>
      <c:valAx>
        <c:axId val="59102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[s]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59104640"/>
        <c:crosses val="autoZero"/>
        <c:crossBetween val="midCat"/>
      </c:valAx>
      <c:valAx>
        <c:axId val="591046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Foam Weight [N]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crossAx val="5910272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0.37708</cdr:x>
      <cdr:y>0.06603</cdr:y>
    </cdr:from>
    <cdr:to>
      <cdr:x>0.40725</cdr:x>
      <cdr:y>0.18848</cdr:y>
    </cdr:to>
    <cdr:sp macro="" textlink="">
      <cdr:nvSpPr>
        <cdr:cNvPr id="2" name="TextBox 1"/>
        <cdr:cNvSpPr txBox="1"/>
      </cdr:nvSpPr>
      <cdr:spPr>
        <a:xfrm xmlns:a="http://schemas.openxmlformats.org/drawingml/2006/main" rot="18442467">
          <a:off x="3090020" y="668101"/>
          <a:ext cx="771501" cy="26739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T/4 </a:t>
          </a:r>
          <a:r>
            <a:rPr lang="en-GB" dirty="0" smtClean="0"/>
            <a:t>Sol #1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0.28207</cdr:x>
      <cdr:y>0.0701</cdr:y>
    </cdr:from>
    <cdr:to>
      <cdr:x>0.31224</cdr:x>
      <cdr:y>0.19255</cdr:y>
    </cdr:to>
    <cdr:sp macro="" textlink="">
      <cdr:nvSpPr>
        <cdr:cNvPr id="6" name="TextBox 1"/>
        <cdr:cNvSpPr txBox="1"/>
      </cdr:nvSpPr>
      <cdr:spPr>
        <a:xfrm xmlns:a="http://schemas.openxmlformats.org/drawingml/2006/main" rot="18442467">
          <a:off x="2247919" y="693740"/>
          <a:ext cx="771501" cy="267396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dirty="0" smtClean="0"/>
            <a:t>T/2 </a:t>
          </a:r>
          <a:r>
            <a:rPr lang="en-GB" dirty="0" smtClean="0"/>
            <a:t>Sol </a:t>
          </a:r>
          <a:r>
            <a:rPr lang="en-GB" dirty="0" smtClean="0"/>
            <a:t>#2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0.43767</cdr:x>
      <cdr:y>0.07203</cdr:y>
    </cdr:from>
    <cdr:to>
      <cdr:x>0.46784</cdr:x>
      <cdr:y>0.19448</cdr:y>
    </cdr:to>
    <cdr:sp macro="" textlink="">
      <cdr:nvSpPr>
        <cdr:cNvPr id="7" name="TextBox 1"/>
        <cdr:cNvSpPr txBox="1"/>
      </cdr:nvSpPr>
      <cdr:spPr>
        <a:xfrm xmlns:a="http://schemas.openxmlformats.org/drawingml/2006/main" rot="18442467">
          <a:off x="3626996" y="705926"/>
          <a:ext cx="771501" cy="267396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dirty="0" smtClean="0"/>
            <a:t>T/4 </a:t>
          </a:r>
          <a:r>
            <a:rPr lang="en-GB" dirty="0" smtClean="0"/>
            <a:t>Sol </a:t>
          </a:r>
          <a:r>
            <a:rPr lang="en-GB" dirty="0" smtClean="0"/>
            <a:t>#2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0.22216</cdr:x>
      <cdr:y>0.06681</cdr:y>
    </cdr:from>
    <cdr:to>
      <cdr:x>0.25233</cdr:x>
      <cdr:y>0.18925</cdr:y>
    </cdr:to>
    <cdr:sp macro="" textlink="">
      <cdr:nvSpPr>
        <cdr:cNvPr id="8" name="TextBox 1"/>
        <cdr:cNvSpPr txBox="1"/>
      </cdr:nvSpPr>
      <cdr:spPr>
        <a:xfrm xmlns:a="http://schemas.openxmlformats.org/drawingml/2006/main" rot="18442467">
          <a:off x="1716963" y="673003"/>
          <a:ext cx="771501" cy="26739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100" dirty="0" smtClean="0"/>
            <a:t>T/2 </a:t>
          </a:r>
          <a:r>
            <a:rPr lang="en-GB" dirty="0" smtClean="0"/>
            <a:t>Sol #1</a:t>
          </a:r>
          <a:endParaRPr lang="en-GB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030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1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33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65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5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98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7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4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6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2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987E5-9AF6-45FF-B994-C770E6B7A712}" type="datetimeFigureOut">
              <a:rPr lang="en-GB" smtClean="0"/>
              <a:t>15/06/2016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DA79E-2D7A-411A-8490-9130876542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pc-cms-re4-upscope.web.cern.ch/rpc-cms-re4-upscope/RPC/Safety/CMS%20Foam/Tests/Trials4May2016/Results4May2016.xlsx" TargetMode="External"/><Relationship Id="rId2" Type="http://schemas.openxmlformats.org/officeDocument/2006/relationships/hyperlink" Target="http://rpc-cms-re4-upscope.web.cern.ch/rpc-cms-re4-upscope/RPC/Safety/CMS%20Foam/Tests/Trials4May2016/FoamTrials4May2016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pc-cms-re4-upscope.web.cern.ch/rpc-cms-re4-upscope/RPC/Safety/CMS%20Foam/Tests/Trials4May2016/Photos10April2016V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First Foam Results from 4 May 2016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347864" y="3876489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Ian </a:t>
            </a:r>
            <a:r>
              <a:rPr lang="en-GB" dirty="0" err="1"/>
              <a:t>C</a:t>
            </a:r>
            <a:r>
              <a:rPr lang="en-GB" dirty="0" err="1" smtClean="0"/>
              <a:t>rotty</a:t>
            </a:r>
            <a:r>
              <a:rPr lang="en-GB" dirty="0" smtClean="0"/>
              <a:t> on behalf of all the  Foam Team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530120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15 06 2016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44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Raw data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267766"/>
              </p:ext>
            </p:extLst>
          </p:nvPr>
        </p:nvGraphicFramePr>
        <p:xfrm>
          <a:off x="179510" y="1772808"/>
          <a:ext cx="8928993" cy="4104463"/>
        </p:xfrm>
        <a:graphic>
          <a:graphicData uri="http://schemas.openxmlformats.org/drawingml/2006/table">
            <a:tbl>
              <a:tblPr/>
              <a:tblGrid>
                <a:gridCol w="461223"/>
                <a:gridCol w="461223"/>
                <a:gridCol w="461223"/>
                <a:gridCol w="595747"/>
                <a:gridCol w="595747"/>
                <a:gridCol w="461223"/>
                <a:gridCol w="583735"/>
                <a:gridCol w="643792"/>
                <a:gridCol w="461223"/>
                <a:gridCol w="528486"/>
                <a:gridCol w="626975"/>
                <a:gridCol w="626975"/>
                <a:gridCol w="461223"/>
                <a:gridCol w="576529"/>
                <a:gridCol w="461223"/>
                <a:gridCol w="461223"/>
                <a:gridCol w="461223"/>
              </a:tblGrid>
              <a:tr h="28273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Foam test May 4 2016</a:t>
                      </a: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Ian Crotty</a:t>
                      </a: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14-Jun-16</a:t>
                      </a: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Test #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time 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Tare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Quantity Solution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Expansion ratio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 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 weight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Foam Weight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Half time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T/2 weight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Quarter time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T4 Weight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Stop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Stop weight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T/2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T/4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[N]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[ml]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[s]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[N]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[s]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[N]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[s]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[N]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[s]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[N]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5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Fasle Start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110.50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117.55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2421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3829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 time ? And Tare ?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5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11:38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110.60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117.90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2399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goes down to -0.35N after 2hrs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14:08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110.20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738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116.20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6.00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4997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solution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1539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110.50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117.25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1514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4172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5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17:06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No more records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Solution Vol ?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560"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950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</a:t>
                      </a: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644" marR="6644" marT="6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62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7724560"/>
              </p:ext>
            </p:extLst>
          </p:nvPr>
        </p:nvGraphicFramePr>
        <p:xfrm>
          <a:off x="140493" y="278605"/>
          <a:ext cx="8863013" cy="6300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670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Ambient temp and pressure.</a:t>
            </a:r>
          </a:p>
          <a:p>
            <a:r>
              <a:rPr lang="en-GB" dirty="0" smtClean="0"/>
              <a:t>Pressure at nozzle.</a:t>
            </a:r>
          </a:p>
          <a:p>
            <a:r>
              <a:rPr lang="en-GB" dirty="0" smtClean="0"/>
              <a:t>Pressure at pump.</a:t>
            </a:r>
          </a:p>
          <a:p>
            <a:r>
              <a:rPr lang="en-GB" dirty="0" smtClean="0"/>
              <a:t>Water hardness and particulate level.</a:t>
            </a:r>
          </a:p>
          <a:p>
            <a:r>
              <a:rPr lang="en-GB" dirty="0" smtClean="0"/>
              <a:t>Solution concentration</a:t>
            </a:r>
          </a:p>
          <a:p>
            <a:r>
              <a:rPr lang="en-GB" dirty="0" smtClean="0"/>
              <a:t>Smoke opacity</a:t>
            </a:r>
          </a:p>
          <a:p>
            <a:r>
              <a:rPr lang="en-GB" dirty="0" smtClean="0"/>
              <a:t>Solution flow rate/volume used</a:t>
            </a:r>
          </a:p>
          <a:p>
            <a:endParaRPr lang="en-GB" dirty="0" smtClean="0"/>
          </a:p>
          <a:p>
            <a:r>
              <a:rPr lang="en-GB" dirty="0" smtClean="0"/>
              <a:t>Calibration of electronic spring balance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9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124744"/>
            <a:ext cx="9001000" cy="5733256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Need to follow check list. </a:t>
            </a:r>
            <a:r>
              <a:rPr lang="en-GB" sz="1700" dirty="0" smtClean="0"/>
              <a:t>Do not forget actions especially at the end of the day/week. We lost 2 of the 6 test !</a:t>
            </a:r>
          </a:p>
          <a:p>
            <a:r>
              <a:rPr lang="en-GB" sz="2800" dirty="0" smtClean="0"/>
              <a:t>Take temperature and pressure readings throughout the trail period.</a:t>
            </a:r>
          </a:p>
          <a:p>
            <a:r>
              <a:rPr lang="en-GB" sz="2800" dirty="0"/>
              <a:t>T</a:t>
            </a:r>
            <a:r>
              <a:rPr lang="en-GB" sz="2800" dirty="0" smtClean="0"/>
              <a:t>ake time to do the job sufficiently carefully so we do not have to repeat tests, rigour in the method.</a:t>
            </a:r>
          </a:p>
          <a:p>
            <a:r>
              <a:rPr lang="en-GB" sz="2800" dirty="0" smtClean="0"/>
              <a:t>Stick to one established and agreed method.</a:t>
            </a:r>
          </a:p>
          <a:p>
            <a:r>
              <a:rPr lang="en-GB" sz="2800" dirty="0" smtClean="0"/>
              <a:t>Analyse the 2 (or 3) different regimes of the plots of drainage vs time. What do they represent.</a:t>
            </a:r>
          </a:p>
          <a:p>
            <a:r>
              <a:rPr lang="en-GB" sz="2800" dirty="0" smtClean="0"/>
              <a:t>Do we only take half times that are within the linear regime ?</a:t>
            </a:r>
          </a:p>
          <a:p>
            <a:r>
              <a:rPr lang="en-GB" sz="2800" dirty="0" smtClean="0"/>
              <a:t>What data do we need to take ?</a:t>
            </a:r>
          </a:p>
          <a:p>
            <a:r>
              <a:rPr lang="en-GB" sz="2800" dirty="0" smtClean="0"/>
              <a:t>Analyse the data online looking for errors and trends.</a:t>
            </a:r>
          </a:p>
          <a:p>
            <a:r>
              <a:rPr lang="en-GB" sz="2800" dirty="0" smtClean="0"/>
              <a:t>Do further tests at CERN after Madrid ?</a:t>
            </a:r>
          </a:p>
          <a:p>
            <a:r>
              <a:rPr lang="en-GB" sz="2800" dirty="0" smtClean="0"/>
              <a:t>We did far better than the trials made in </a:t>
            </a:r>
            <a:r>
              <a:rPr lang="en-GB" sz="2800" dirty="0" err="1" smtClean="0"/>
              <a:t>Prevessin</a:t>
            </a:r>
            <a:r>
              <a:rPr lang="en-GB" sz="2800" dirty="0" smtClean="0"/>
              <a:t> in 2014.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123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Online data to be analysed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Precious information is within these files;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4864"/>
            <a:ext cx="7538542" cy="4238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9047346">
            <a:off x="1860723" y="3833994"/>
            <a:ext cx="3816424" cy="707886"/>
          </a:xfrm>
          <a:prstGeom prst="rect">
            <a:avLst/>
          </a:prstGeom>
          <a:solidFill>
            <a:srgbClr val="FFFF00">
              <a:alpha val="31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Hot off the press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02148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Files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1900" dirty="0" smtClean="0"/>
              <a:t>Photographic log of 4 May 2016;</a:t>
            </a:r>
          </a:p>
          <a:p>
            <a:pPr marL="0" indent="0">
              <a:buNone/>
            </a:pPr>
            <a:r>
              <a:rPr lang="en-GB" sz="1900" dirty="0" smtClean="0">
                <a:hlinkClick r:id="rId2"/>
              </a:rPr>
              <a:t>http://rpc-cms-re4-upscope.web.cern.ch/rpc-cms-re4-upscope/RPC/Safety/CMS%20Foam/Tests/Trials4May2016/FoamTrials4May2016.pdf</a:t>
            </a:r>
            <a:endParaRPr lang="en-GB" sz="1900" dirty="0" smtClean="0"/>
          </a:p>
          <a:p>
            <a:endParaRPr lang="en-GB" sz="1900" dirty="0" smtClean="0"/>
          </a:p>
          <a:p>
            <a:r>
              <a:rPr lang="en-GB" sz="1900" dirty="0" smtClean="0"/>
              <a:t>Data;</a:t>
            </a:r>
            <a:endParaRPr lang="en-GB" sz="1900" dirty="0"/>
          </a:p>
          <a:p>
            <a:pPr marL="0" indent="0">
              <a:buNone/>
            </a:pPr>
            <a:r>
              <a:rPr lang="en-GB" sz="1900" dirty="0" smtClean="0">
                <a:hlinkClick r:id="rId3"/>
              </a:rPr>
              <a:t>http://rpc-cms-re4-upscope.web.cern.ch/rpc-cms-re4-upscope/RPC/Safety/CMS%20Foam/Tests/Trials4May2016/Results4May2016.xlsx</a:t>
            </a:r>
            <a:endParaRPr lang="en-GB" sz="1900" dirty="0" smtClean="0"/>
          </a:p>
          <a:p>
            <a:pPr marL="0" indent="0">
              <a:buNone/>
            </a:pPr>
            <a:endParaRPr lang="en-GB" sz="1900" dirty="0"/>
          </a:p>
          <a:p>
            <a:r>
              <a:rPr lang="en-GB" sz="1900" dirty="0" smtClean="0"/>
              <a:t>Photos &amp; videos;</a:t>
            </a:r>
          </a:p>
          <a:p>
            <a:pPr marL="0" indent="0">
              <a:buNone/>
            </a:pPr>
            <a:r>
              <a:rPr lang="en-GB" sz="1900" dirty="0" smtClean="0">
                <a:hlinkClick r:id="rId4"/>
              </a:rPr>
              <a:t>http://rpc-cms-re4-upscope.web.cern.ch/rpc-cms-re4-upscope/RPC/Safety/CMS%20Foam/Tests/Trials4May2016/Photos10April2016V2/</a:t>
            </a:r>
            <a:endParaRPr lang="en-GB" sz="1900" dirty="0" smtClean="0"/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1900" dirty="0" smtClean="0"/>
              <a:t>Data Files from Zoltan and Noemi; (received 5mins ago)</a:t>
            </a:r>
          </a:p>
          <a:p>
            <a:pPr marL="0" indent="0">
              <a:buNone/>
            </a:pPr>
            <a:r>
              <a:rPr lang="en-GB" sz="1900" dirty="0" smtClean="0"/>
              <a:t>http://rpc-cms-re4-upscope.web.cern.ch/rpc-cms-re4-upscope/RPC/Safety/CMS%20Foam/Tests/Trials4May2016/ZoltanNoemi/</a:t>
            </a:r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1900" dirty="0" smtClean="0"/>
              <a:t>This presentation;</a:t>
            </a:r>
          </a:p>
          <a:p>
            <a:pPr marL="0" indent="0">
              <a:buNone/>
            </a:pPr>
            <a:r>
              <a:rPr lang="en-GB" sz="1900" dirty="0" smtClean="0"/>
              <a:t>http://rpc-cms-re4-upscope.web.cern.ch/rpc-cms-re4-upscope/RPC/Safety/CMS%20Foam/Tests/Trials4May2016/FirstFoamResults4May2016.pptx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9800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437</Words>
  <Application>Microsoft Office PowerPoint</Application>
  <PresentationFormat>On-screen Show (4:3)</PresentationFormat>
  <Paragraphs>186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First Foam Results from 4 May 2016</vt:lpstr>
      <vt:lpstr>Raw data</vt:lpstr>
      <vt:lpstr>PowerPoint Presentation</vt:lpstr>
      <vt:lpstr>Parameters</vt:lpstr>
      <vt:lpstr>Conclusions</vt:lpstr>
      <vt:lpstr>Online data to be analysed</vt:lpstr>
      <vt:lpstr>Files 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Foam Results form 4 May 2016</dc:title>
  <dc:creator>Ian Crotty</dc:creator>
  <cp:lastModifiedBy>Ian Crotty</cp:lastModifiedBy>
  <cp:revision>22</cp:revision>
  <dcterms:created xsi:type="dcterms:W3CDTF">2016-06-15T07:35:56Z</dcterms:created>
  <dcterms:modified xsi:type="dcterms:W3CDTF">2016-06-15T08:53:07Z</dcterms:modified>
</cp:coreProperties>
</file>