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5" r:id="rId4"/>
    <p:sldId id="257" r:id="rId5"/>
    <p:sldId id="258" r:id="rId6"/>
    <p:sldId id="259" r:id="rId7"/>
    <p:sldId id="260" r:id="rId8"/>
    <p:sldId id="261" r:id="rId9"/>
    <p:sldId id="271" r:id="rId10"/>
    <p:sldId id="272" r:id="rId11"/>
    <p:sldId id="273" r:id="rId12"/>
    <p:sldId id="267" r:id="rId13"/>
    <p:sldId id="268" r:id="rId14"/>
    <p:sldId id="270" r:id="rId15"/>
    <p:sldId id="263" r:id="rId16"/>
    <p:sldId id="264" r:id="rId17"/>
    <p:sldId id="26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63" d="100"/>
          <a:sy n="63" d="100"/>
        </p:scale>
        <p:origin x="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EB58754-1D1E-436D-9DBE-0C6FD5512A1E}" type="datetimeFigureOut">
              <a:rPr lang="en-GB" smtClean="0"/>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332984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58754-1D1E-436D-9DBE-0C6FD5512A1E}" type="datetimeFigureOut">
              <a:rPr lang="en-GB" smtClean="0"/>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416422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58754-1D1E-436D-9DBE-0C6FD5512A1E}" type="datetimeFigureOut">
              <a:rPr lang="en-GB" smtClean="0"/>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335033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EB58754-1D1E-436D-9DBE-0C6FD5512A1E}" type="datetimeFigureOut">
              <a:rPr lang="en-GB" smtClean="0"/>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41100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B58754-1D1E-436D-9DBE-0C6FD5512A1E}" type="datetimeFigureOut">
              <a:rPr lang="en-GB" smtClean="0"/>
              <a:t>06/08/2020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822271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EB58754-1D1E-436D-9DBE-0C6FD5512A1E}" type="datetimeFigureOut">
              <a:rPr lang="en-GB" smtClean="0"/>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159398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EB58754-1D1E-436D-9DBE-0C6FD5512A1E}" type="datetimeFigureOut">
              <a:rPr lang="en-GB" smtClean="0"/>
              <a:t>06/08/2020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122215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EB58754-1D1E-436D-9DBE-0C6FD5512A1E}" type="datetimeFigureOut">
              <a:rPr lang="en-GB" smtClean="0"/>
              <a:t>06/08/2020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335397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58754-1D1E-436D-9DBE-0C6FD5512A1E}" type="datetimeFigureOut">
              <a:rPr lang="en-GB" smtClean="0"/>
              <a:t>06/08/2020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2102030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B58754-1D1E-436D-9DBE-0C6FD5512A1E}" type="datetimeFigureOut">
              <a:rPr lang="en-GB" smtClean="0"/>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3670805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B58754-1D1E-436D-9DBE-0C6FD5512A1E}" type="datetimeFigureOut">
              <a:rPr lang="en-GB" smtClean="0"/>
              <a:t>06/08/2020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3862F9A-8012-4777-9CC6-F18F22FBD38C}" type="slidenum">
              <a:rPr lang="en-GB" smtClean="0"/>
              <a:t>‹#›</a:t>
            </a:fld>
            <a:endParaRPr lang="en-GB"/>
          </a:p>
        </p:txBody>
      </p:sp>
    </p:spTree>
    <p:extLst>
      <p:ext uri="{BB962C8B-B14F-4D97-AF65-F5344CB8AC3E}">
        <p14:creationId xmlns:p14="http://schemas.microsoft.com/office/powerpoint/2010/main" val="1779595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58754-1D1E-436D-9DBE-0C6FD5512A1E}" type="datetimeFigureOut">
              <a:rPr lang="en-GB" smtClean="0"/>
              <a:t>06/08/2020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62F9A-8012-4777-9CC6-F18F22FBD38C}" type="slidenum">
              <a:rPr lang="en-GB" smtClean="0"/>
              <a:t>‹#›</a:t>
            </a:fld>
            <a:endParaRPr lang="en-GB"/>
          </a:p>
        </p:txBody>
      </p:sp>
    </p:spTree>
    <p:extLst>
      <p:ext uri="{BB962C8B-B14F-4D97-AF65-F5344CB8AC3E}">
        <p14:creationId xmlns:p14="http://schemas.microsoft.com/office/powerpoint/2010/main" val="3080121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UVC Sterilisation box Initial construction</a:t>
            </a:r>
          </a:p>
        </p:txBody>
      </p:sp>
      <p:sp>
        <p:nvSpPr>
          <p:cNvPr id="3" name="Subtitle 2"/>
          <p:cNvSpPr>
            <a:spLocks noGrp="1"/>
          </p:cNvSpPr>
          <p:nvPr>
            <p:ph type="subTitle" idx="1"/>
          </p:nvPr>
        </p:nvSpPr>
        <p:spPr/>
        <p:txBody>
          <a:bodyPr/>
          <a:lstStyle/>
          <a:p>
            <a:r>
              <a:rPr lang="en-GB" dirty="0"/>
              <a:t>Ian</a:t>
            </a:r>
          </a:p>
          <a:p>
            <a:r>
              <a:rPr lang="en-GB" dirty="0"/>
              <a:t>16 </a:t>
            </a:r>
            <a:r>
              <a:rPr lang="en-GB" dirty="0" err="1"/>
              <a:t>july</a:t>
            </a:r>
            <a:r>
              <a:rPr lang="en-GB" dirty="0"/>
              <a:t> 2020</a:t>
            </a:r>
          </a:p>
        </p:txBody>
      </p:sp>
    </p:spTree>
    <p:extLst>
      <p:ext uri="{BB962C8B-B14F-4D97-AF65-F5344CB8AC3E}">
        <p14:creationId xmlns:p14="http://schemas.microsoft.com/office/powerpoint/2010/main" val="132098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age&#10;&#10;Description automatically generated">
            <a:extLst>
              <a:ext uri="{FF2B5EF4-FFF2-40B4-BE49-F238E27FC236}">
                <a16:creationId xmlns:a16="http://schemas.microsoft.com/office/drawing/2014/main" id="{37A8F969-8DA0-433A-AA93-231A53A5D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77901" y="1500188"/>
            <a:ext cx="6858000" cy="3857625"/>
          </a:xfrm>
          <a:prstGeom prst="rect">
            <a:avLst/>
          </a:prstGeom>
        </p:spPr>
      </p:pic>
      <p:pic>
        <p:nvPicPr>
          <p:cNvPr id="7" name="Picture 6">
            <a:extLst>
              <a:ext uri="{FF2B5EF4-FFF2-40B4-BE49-F238E27FC236}">
                <a16:creationId xmlns:a16="http://schemas.microsoft.com/office/drawing/2014/main" id="{A9D755F6-7507-44A1-AFEE-F6AB8B031F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466" y="0"/>
            <a:ext cx="5960534" cy="3352800"/>
          </a:xfrm>
          <a:prstGeom prst="rect">
            <a:avLst/>
          </a:prstGeom>
        </p:spPr>
      </p:pic>
      <p:pic>
        <p:nvPicPr>
          <p:cNvPr id="9" name="Picture 8" descr="A picture containing table, sitting, room, kitchen&#10;&#10;Description automatically generated">
            <a:extLst>
              <a:ext uri="{FF2B5EF4-FFF2-40B4-BE49-F238E27FC236}">
                <a16:creationId xmlns:a16="http://schemas.microsoft.com/office/drawing/2014/main" id="{B74FF14C-E1CD-4B60-832F-99A4521AC3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1608" y="3068320"/>
            <a:ext cx="6737209" cy="3789680"/>
          </a:xfrm>
          <a:prstGeom prst="rect">
            <a:avLst/>
          </a:prstGeom>
        </p:spPr>
      </p:pic>
      <p:sp>
        <p:nvSpPr>
          <p:cNvPr id="10" name="TextBox 9">
            <a:extLst>
              <a:ext uri="{FF2B5EF4-FFF2-40B4-BE49-F238E27FC236}">
                <a16:creationId xmlns:a16="http://schemas.microsoft.com/office/drawing/2014/main" id="{7EEB2A2C-24E9-430E-9AA2-2B9CD5A6448A}"/>
              </a:ext>
            </a:extLst>
          </p:cNvPr>
          <p:cNvSpPr txBox="1"/>
          <p:nvPr/>
        </p:nvSpPr>
        <p:spPr>
          <a:xfrm>
            <a:off x="4551680" y="1788160"/>
            <a:ext cx="2225040" cy="923330"/>
          </a:xfrm>
          <a:prstGeom prst="rect">
            <a:avLst/>
          </a:prstGeom>
          <a:solidFill>
            <a:srgbClr val="FFC000"/>
          </a:solidFill>
        </p:spPr>
        <p:txBody>
          <a:bodyPr wrap="square" rtlCol="0">
            <a:spAutoFit/>
          </a:bodyPr>
          <a:lstStyle/>
          <a:p>
            <a:r>
              <a:rPr lang="en-US" dirty="0"/>
              <a:t>The version with the Electrical elements underneath</a:t>
            </a:r>
            <a:endParaRPr lang="en-GB" dirty="0"/>
          </a:p>
        </p:txBody>
      </p:sp>
    </p:spTree>
    <p:extLst>
      <p:ext uri="{BB962C8B-B14F-4D97-AF65-F5344CB8AC3E}">
        <p14:creationId xmlns:p14="http://schemas.microsoft.com/office/powerpoint/2010/main" val="1697378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sitting, table, front&#10;&#10;Description automatically generated">
            <a:extLst>
              <a:ext uri="{FF2B5EF4-FFF2-40B4-BE49-F238E27FC236}">
                <a16:creationId xmlns:a16="http://schemas.microsoft.com/office/drawing/2014/main" id="{692B612E-F1F3-420E-B8C2-94E2A3A66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520" y="516254"/>
            <a:ext cx="6650286" cy="3740786"/>
          </a:xfrm>
          <a:prstGeom prst="rect">
            <a:avLst/>
          </a:prstGeom>
        </p:spPr>
      </p:pic>
      <p:pic>
        <p:nvPicPr>
          <p:cNvPr id="5" name="Picture 4">
            <a:extLst>
              <a:ext uri="{FF2B5EF4-FFF2-40B4-BE49-F238E27FC236}">
                <a16:creationId xmlns:a16="http://schemas.microsoft.com/office/drawing/2014/main" id="{5D09823B-BFAB-4997-9EC7-2BDE6271EC19}"/>
              </a:ext>
            </a:extLst>
          </p:cNvPr>
          <p:cNvPicPr>
            <a:picLocks noChangeAspect="1"/>
          </p:cNvPicPr>
          <p:nvPr/>
        </p:nvPicPr>
        <p:blipFill>
          <a:blip r:embed="rId3"/>
          <a:stretch>
            <a:fillRect/>
          </a:stretch>
        </p:blipFill>
        <p:spPr>
          <a:xfrm>
            <a:off x="5776943" y="3332480"/>
            <a:ext cx="5971479" cy="3360145"/>
          </a:xfrm>
          <a:prstGeom prst="rect">
            <a:avLst/>
          </a:prstGeom>
        </p:spPr>
      </p:pic>
      <p:sp>
        <p:nvSpPr>
          <p:cNvPr id="6" name="TextBox 5">
            <a:extLst>
              <a:ext uri="{FF2B5EF4-FFF2-40B4-BE49-F238E27FC236}">
                <a16:creationId xmlns:a16="http://schemas.microsoft.com/office/drawing/2014/main" id="{2D3BB1A9-24AB-4CE0-A031-D4C9AA4C7418}"/>
              </a:ext>
            </a:extLst>
          </p:cNvPr>
          <p:cNvSpPr txBox="1"/>
          <p:nvPr/>
        </p:nvSpPr>
        <p:spPr>
          <a:xfrm>
            <a:off x="8402320" y="1432560"/>
            <a:ext cx="3251200" cy="646331"/>
          </a:xfrm>
          <a:prstGeom prst="rect">
            <a:avLst/>
          </a:prstGeom>
          <a:solidFill>
            <a:srgbClr val="FFC000"/>
          </a:solidFill>
        </p:spPr>
        <p:txBody>
          <a:bodyPr wrap="square" rtlCol="0">
            <a:spAutoFit/>
          </a:bodyPr>
          <a:lstStyle/>
          <a:p>
            <a:r>
              <a:rPr lang="en-US" dirty="0"/>
              <a:t>Electronics and the box it will go in on top of the UVC box</a:t>
            </a:r>
            <a:endParaRPr lang="en-GB" dirty="0"/>
          </a:p>
        </p:txBody>
      </p:sp>
    </p:spTree>
    <p:extLst>
      <p:ext uri="{BB962C8B-B14F-4D97-AF65-F5344CB8AC3E}">
        <p14:creationId xmlns:p14="http://schemas.microsoft.com/office/powerpoint/2010/main" val="232212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44171" y="309252"/>
            <a:ext cx="3935056" cy="3693319"/>
          </a:xfrm>
          <a:prstGeom prst="rect">
            <a:avLst/>
          </a:prstGeom>
          <a:noFill/>
        </p:spPr>
        <p:txBody>
          <a:bodyPr wrap="square" rtlCol="0">
            <a:spAutoFit/>
          </a:bodyPr>
          <a:lstStyle/>
          <a:p>
            <a:r>
              <a:rPr lang="en-GB" dirty="0"/>
              <a:t>Mechanical shielding of the lamps to avoid fracture. </a:t>
            </a:r>
          </a:p>
          <a:p>
            <a:r>
              <a:rPr lang="en-GB" dirty="0"/>
              <a:t>The health risk is just the same as the standard “neon” lights with regards to the mercury vapour however the glass fragments could cause more of an immediate hazard.</a:t>
            </a:r>
          </a:p>
          <a:p>
            <a:endParaRPr lang="en-GB" dirty="0"/>
          </a:p>
          <a:p>
            <a:r>
              <a:rPr lang="en-GB" dirty="0"/>
              <a:t>The shielding of the lamps should not obstruct the light !</a:t>
            </a:r>
          </a:p>
          <a:p>
            <a:endParaRPr lang="en-GB" dirty="0"/>
          </a:p>
          <a:p>
            <a:r>
              <a:rPr lang="en-GB" dirty="0"/>
              <a:t>The from of the protection considerably the available volume.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057" y="17693"/>
            <a:ext cx="5159979" cy="290248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6891" y="3691862"/>
            <a:ext cx="3977145" cy="223714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22733" y="1240427"/>
            <a:ext cx="5589636" cy="314417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185825"/>
            <a:ext cx="3873910" cy="2179074"/>
          </a:xfrm>
          <a:prstGeom prst="rect">
            <a:avLst/>
          </a:prstGeom>
        </p:spPr>
      </p:pic>
    </p:spTree>
    <p:extLst>
      <p:ext uri="{BB962C8B-B14F-4D97-AF65-F5344CB8AC3E}">
        <p14:creationId xmlns:p14="http://schemas.microsoft.com/office/powerpoint/2010/main" val="145010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748" y="81577"/>
            <a:ext cx="5098025" cy="286763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198" y="280681"/>
            <a:ext cx="4744062" cy="266853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81283"/>
            <a:ext cx="5060336" cy="28464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9198" y="4077928"/>
            <a:ext cx="4710745" cy="2649794"/>
          </a:xfrm>
          <a:prstGeom prst="rect">
            <a:avLst/>
          </a:prstGeom>
        </p:spPr>
      </p:pic>
      <p:sp>
        <p:nvSpPr>
          <p:cNvPr id="6" name="TextBox 5"/>
          <p:cNvSpPr txBox="1"/>
          <p:nvPr/>
        </p:nvSpPr>
        <p:spPr>
          <a:xfrm>
            <a:off x="5476568" y="2064774"/>
            <a:ext cx="1317522" cy="646331"/>
          </a:xfrm>
          <a:prstGeom prst="rect">
            <a:avLst/>
          </a:prstGeom>
          <a:noFill/>
        </p:spPr>
        <p:txBody>
          <a:bodyPr wrap="square" rtlCol="0">
            <a:spAutoFit/>
          </a:bodyPr>
          <a:lstStyle/>
          <a:p>
            <a:r>
              <a:rPr lang="en-GB" dirty="0"/>
              <a:t>Worse examples</a:t>
            </a:r>
          </a:p>
        </p:txBody>
      </p:sp>
      <p:sp>
        <p:nvSpPr>
          <p:cNvPr id="7" name="TextBox 6"/>
          <p:cNvSpPr txBox="1"/>
          <p:nvPr/>
        </p:nvSpPr>
        <p:spPr>
          <a:xfrm>
            <a:off x="6636774" y="4247535"/>
            <a:ext cx="2635045" cy="923330"/>
          </a:xfrm>
          <a:prstGeom prst="rect">
            <a:avLst/>
          </a:prstGeom>
          <a:solidFill>
            <a:srgbClr val="FFC000"/>
          </a:solidFill>
        </p:spPr>
        <p:txBody>
          <a:bodyPr wrap="square" rtlCol="0">
            <a:spAutoFit/>
          </a:bodyPr>
          <a:lstStyle/>
          <a:p>
            <a:r>
              <a:rPr lang="en-GB" dirty="0"/>
              <a:t>Better but may not be of much protection for the lamps</a:t>
            </a:r>
          </a:p>
        </p:txBody>
      </p:sp>
      <p:cxnSp>
        <p:nvCxnSpPr>
          <p:cNvPr id="9" name="Straight Arrow Connector 8"/>
          <p:cNvCxnSpPr/>
          <p:nvPr/>
        </p:nvCxnSpPr>
        <p:spPr>
          <a:xfrm flipV="1">
            <a:off x="6636774" y="2015614"/>
            <a:ext cx="1317522" cy="372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778786" y="2015613"/>
            <a:ext cx="1647544" cy="3145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3778786" y="2711105"/>
            <a:ext cx="2106813" cy="1716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64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53168" y="77118"/>
            <a:ext cx="8638831" cy="6191480"/>
          </a:xfrm>
          <a:prstGeom prst="rect">
            <a:avLst/>
          </a:prstGeom>
        </p:spPr>
      </p:pic>
      <p:sp>
        <p:nvSpPr>
          <p:cNvPr id="3" name="Rectangle 2"/>
          <p:cNvSpPr/>
          <p:nvPr/>
        </p:nvSpPr>
        <p:spPr>
          <a:xfrm>
            <a:off x="-102826" y="6268598"/>
            <a:ext cx="12294825" cy="646331"/>
          </a:xfrm>
          <a:prstGeom prst="rect">
            <a:avLst/>
          </a:prstGeom>
        </p:spPr>
        <p:txBody>
          <a:bodyPr wrap="square">
            <a:spAutoFit/>
          </a:bodyPr>
          <a:lstStyle/>
          <a:p>
            <a:r>
              <a:rPr lang="en-GB" dirty="0"/>
              <a:t>https://www.dentaireachat.fr/10L-UV--Ozone-Coffret-de-D%C3%A9sinfection-St%C3%A9rilisateur-Domestique-Dentaire-M%C3%A9dical-110V220V-2083.html</a:t>
            </a:r>
          </a:p>
        </p:txBody>
      </p:sp>
      <p:sp>
        <p:nvSpPr>
          <p:cNvPr id="4" name="TextBox 3"/>
          <p:cNvSpPr txBox="1"/>
          <p:nvPr/>
        </p:nvSpPr>
        <p:spPr>
          <a:xfrm>
            <a:off x="0" y="1498294"/>
            <a:ext cx="3844887" cy="1477328"/>
          </a:xfrm>
          <a:prstGeom prst="rect">
            <a:avLst/>
          </a:prstGeom>
          <a:solidFill>
            <a:srgbClr val="FFC000"/>
          </a:solidFill>
        </p:spPr>
        <p:txBody>
          <a:bodyPr wrap="square" rtlCol="0">
            <a:spAutoFit/>
          </a:bodyPr>
          <a:lstStyle/>
          <a:p>
            <a:r>
              <a:rPr lang="en-GB" dirty="0" err="1"/>
              <a:t>Houari</a:t>
            </a:r>
            <a:r>
              <a:rPr lang="en-GB" dirty="0"/>
              <a:t> has found an example of what is available on the market. 162Euro.</a:t>
            </a:r>
          </a:p>
          <a:p>
            <a:endParaRPr lang="en-GB" dirty="0"/>
          </a:p>
          <a:p>
            <a:r>
              <a:rPr lang="en-GB" dirty="0"/>
              <a:t>What can we learn from them in terms of controls, protect </a:t>
            </a:r>
            <a:r>
              <a:rPr lang="en-GB" dirty="0" err="1"/>
              <a:t>etc</a:t>
            </a:r>
            <a:endParaRPr lang="en-GB" dirty="0"/>
          </a:p>
        </p:txBody>
      </p:sp>
    </p:spTree>
    <p:extLst>
      <p:ext uri="{BB962C8B-B14F-4D97-AF65-F5344CB8AC3E}">
        <p14:creationId xmlns:p14="http://schemas.microsoft.com/office/powerpoint/2010/main" val="302676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1887199" cy="7294305"/>
          </a:xfrm>
          <a:prstGeom prst="rect">
            <a:avLst/>
          </a:prstGeom>
          <a:noFill/>
        </p:spPr>
        <p:txBody>
          <a:bodyPr wrap="square" rtlCol="0">
            <a:spAutoFit/>
          </a:bodyPr>
          <a:lstStyle/>
          <a:p>
            <a:r>
              <a:rPr lang="en-GB" dirty="0"/>
              <a:t>Questions and next  steps</a:t>
            </a:r>
          </a:p>
          <a:p>
            <a:endParaRPr lang="en-GB" dirty="0"/>
          </a:p>
          <a:p>
            <a:r>
              <a:rPr lang="en-GB" dirty="0"/>
              <a:t>The electrical connections between the ballasts and lamps is complete</a:t>
            </a:r>
          </a:p>
          <a:p>
            <a:r>
              <a:rPr lang="en-GB" dirty="0"/>
              <a:t>The electronics will be mounted on the top of the box after discussions with our electricians, ease of access and visibility of the screen and controls. The Zoltan electronics/control will be mounted first on one of the versions.</a:t>
            </a:r>
          </a:p>
          <a:p>
            <a:endParaRPr lang="en-GB" dirty="0"/>
          </a:p>
          <a:p>
            <a:r>
              <a:rPr lang="en-GB" dirty="0"/>
              <a:t>The Georgian electronics should be studied to check for electrical standards conformity and if possible </a:t>
            </a:r>
            <a:r>
              <a:rPr lang="en-GB" dirty="0" err="1"/>
              <a:t>implimented</a:t>
            </a:r>
            <a:r>
              <a:rPr lang="en-GB" dirty="0"/>
              <a:t> on the second box version.</a:t>
            </a:r>
          </a:p>
          <a:p>
            <a:endParaRPr lang="en-GB" dirty="0"/>
          </a:p>
          <a:p>
            <a:r>
              <a:rPr lang="en-GB" dirty="0"/>
              <a:t>The choice of screening for the  </a:t>
            </a:r>
            <a:r>
              <a:rPr lang="en-GB" dirty="0" err="1"/>
              <a:t>lampes</a:t>
            </a:r>
            <a:r>
              <a:rPr lang="en-GB" dirty="0"/>
              <a:t> and supply. We will do initial tests with the boxes as they are.</a:t>
            </a:r>
          </a:p>
          <a:p>
            <a:endParaRPr lang="en-GB" dirty="0"/>
          </a:p>
          <a:p>
            <a:r>
              <a:rPr lang="en-GB" dirty="0"/>
              <a:t>The commissioning of the box.</a:t>
            </a:r>
          </a:p>
          <a:p>
            <a:endParaRPr lang="en-GB" dirty="0"/>
          </a:p>
          <a:p>
            <a:r>
              <a:rPr lang="en-GB" dirty="0"/>
              <a:t>The validation method, through either the bio lab confirmed virus destruction test with one of our boxes, size and number of lamps </a:t>
            </a:r>
            <a:r>
              <a:rPr lang="en-GB" dirty="0" err="1"/>
              <a:t>etc</a:t>
            </a:r>
            <a:endParaRPr lang="en-GB" dirty="0"/>
          </a:p>
          <a:p>
            <a:endParaRPr lang="en-GB" dirty="0"/>
          </a:p>
          <a:p>
            <a:r>
              <a:rPr lang="en-GB" dirty="0"/>
              <a:t>Alternative validation through flux confirmation correlating to values given in the literature. Plan “B”. This latter method will require a confirmation through a single lamp set up in front of the sensor to measure </a:t>
            </a:r>
            <a:r>
              <a:rPr lang="en-GB"/>
              <a:t>the required spectral </a:t>
            </a:r>
            <a:r>
              <a:rPr lang="en-GB" dirty="0"/>
              <a:t>flux.</a:t>
            </a:r>
          </a:p>
          <a:p>
            <a:endParaRPr lang="en-GB" dirty="0"/>
          </a:p>
          <a:p>
            <a:r>
              <a:rPr lang="en-GB" dirty="0"/>
              <a:t>Should we procure a standard UV box that is in use in the health sector to learn what we can rather than inventing all ?</a:t>
            </a:r>
          </a:p>
          <a:p>
            <a:endParaRPr lang="en-GB" dirty="0"/>
          </a:p>
          <a:p>
            <a:r>
              <a:rPr lang="en-GB" dirty="0"/>
              <a:t>Progress is slowed by the multiple activities in P5 and one injured team member. They will start back in earnest on Monday.</a:t>
            </a:r>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3319927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3541" y="2919470"/>
            <a:ext cx="8020281" cy="584775"/>
          </a:xfrm>
          <a:prstGeom prst="rect">
            <a:avLst/>
          </a:prstGeom>
          <a:noFill/>
        </p:spPr>
        <p:txBody>
          <a:bodyPr wrap="square" rtlCol="0">
            <a:spAutoFit/>
          </a:bodyPr>
          <a:lstStyle/>
          <a:p>
            <a:r>
              <a:rPr lang="en-GB" sz="3200" dirty="0"/>
              <a:t>Previous questions from 16 July 2020</a:t>
            </a:r>
          </a:p>
        </p:txBody>
      </p:sp>
    </p:spTree>
    <p:extLst>
      <p:ext uri="{BB962C8B-B14F-4D97-AF65-F5344CB8AC3E}">
        <p14:creationId xmlns:p14="http://schemas.microsoft.com/office/powerpoint/2010/main" val="921433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2943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next steps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lamp base installation, marked out for 8 lamps, with 8 ballasts.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The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grids for the lamp protection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installation of the ZN electronics and electrical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Optimisation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option of having the components set at one end of the box will give ready access to the Control panel on the end.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weight distribution is not optimal.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Both options for component distribution are being followed until we have something to base our decision on. Perhaps we can combine both with only the ballasts under the floor and everything else on the side or end.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 will have to consider what the electrical connections are and how they are made between the inside and outside while ensuring easy assembly/</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dissembly</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for modification and future maintenance.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Work force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colleagues have been busy with P5 activities and work on our project when they are not all required underground.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Thanks to Raphael and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Houari</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734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28701"/>
            <a:ext cx="12192000" cy="4985980"/>
          </a:xfrm>
          <a:prstGeom prst="rect">
            <a:avLst/>
          </a:prstGeom>
          <a:noFill/>
        </p:spPr>
        <p:txBody>
          <a:bodyPr wrap="square" rtlCol="0">
            <a:spAutoFit/>
          </a:bodyPr>
          <a:lstStyle/>
          <a:p>
            <a:r>
              <a:rPr lang="en-GB" dirty="0"/>
              <a:t>				</a:t>
            </a:r>
            <a:r>
              <a:rPr lang="en-GB" sz="2400" dirty="0"/>
              <a:t>Construction options</a:t>
            </a:r>
          </a:p>
          <a:p>
            <a:endParaRPr lang="en-GB" sz="2400" dirty="0"/>
          </a:p>
          <a:p>
            <a:endParaRPr lang="en-GB" dirty="0"/>
          </a:p>
          <a:p>
            <a:r>
              <a:rPr lang="en-GB" dirty="0"/>
              <a:t>Inner panelling inside </a:t>
            </a:r>
            <a:r>
              <a:rPr lang="en-GB" dirty="0" err="1"/>
              <a:t>Alutec</a:t>
            </a:r>
            <a:r>
              <a:rPr lang="en-GB" dirty="0"/>
              <a:t> box to protect cabling and Electrical components from the UVC radiation. This proposition, coming from our electrical experts, allows everything to be assembled before installation in the </a:t>
            </a:r>
            <a:r>
              <a:rPr lang="en-GB" dirty="0" err="1"/>
              <a:t>Alutec</a:t>
            </a:r>
            <a:r>
              <a:rPr lang="en-GB" dirty="0"/>
              <a:t> box. In addition future modifications can be made without degrading the integrity of the outer “light tight” envelope.</a:t>
            </a:r>
          </a:p>
          <a:p>
            <a:endParaRPr lang="en-GB" dirty="0"/>
          </a:p>
          <a:p>
            <a:r>
              <a:rPr lang="en-GB" dirty="0"/>
              <a:t>Questions ;</a:t>
            </a:r>
          </a:p>
          <a:p>
            <a:endParaRPr lang="en-GB" dirty="0"/>
          </a:p>
          <a:p>
            <a:pPr marL="342900" indent="-342900">
              <a:buFont typeface="+mj-lt"/>
              <a:buAutoNum type="arabicPeriod"/>
            </a:pPr>
            <a:r>
              <a:rPr lang="en-GB" dirty="0"/>
              <a:t>	What construction methods, welding or riveting. Corner construction.</a:t>
            </a:r>
          </a:p>
          <a:p>
            <a:endParaRPr lang="en-GB" dirty="0"/>
          </a:p>
          <a:p>
            <a:r>
              <a:rPr lang="en-GB" dirty="0"/>
              <a:t>2	Location of the Electrical/Electronics components.</a:t>
            </a:r>
          </a:p>
          <a:p>
            <a:endParaRPr lang="en-GB" dirty="0"/>
          </a:p>
          <a:p>
            <a:endParaRPr lang="en-GB" dirty="0"/>
          </a:p>
          <a:p>
            <a:endParaRPr lang="en-GB" dirty="0"/>
          </a:p>
          <a:p>
            <a:endParaRPr lang="en-GB" dirty="0"/>
          </a:p>
          <a:p>
            <a:endParaRPr lang="en-GB" dirty="0"/>
          </a:p>
        </p:txBody>
      </p:sp>
    </p:spTree>
    <p:extLst>
      <p:ext uri="{BB962C8B-B14F-4D97-AF65-F5344CB8AC3E}">
        <p14:creationId xmlns:p14="http://schemas.microsoft.com/office/powerpoint/2010/main" val="2272994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be 11"/>
          <p:cNvSpPr/>
          <p:nvPr/>
        </p:nvSpPr>
        <p:spPr>
          <a:xfrm>
            <a:off x="6010896" y="5177031"/>
            <a:ext cx="4066384" cy="869889"/>
          </a:xfrm>
          <a:prstGeom prst="cube">
            <a:avLst>
              <a:gd name="adj" fmla="val 4074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2"/>
          <a:stretch>
            <a:fillRect/>
          </a:stretch>
        </p:blipFill>
        <p:spPr>
          <a:xfrm>
            <a:off x="6010896" y="3984170"/>
            <a:ext cx="4082713" cy="1627805"/>
          </a:xfrm>
          <a:prstGeom prst="rect">
            <a:avLst/>
          </a:prstGeom>
        </p:spPr>
      </p:pic>
      <p:sp>
        <p:nvSpPr>
          <p:cNvPr id="4" name="TextBox 3"/>
          <p:cNvSpPr txBox="1"/>
          <p:nvPr/>
        </p:nvSpPr>
        <p:spPr>
          <a:xfrm>
            <a:off x="2432956" y="718457"/>
            <a:ext cx="7282543" cy="523220"/>
          </a:xfrm>
          <a:prstGeom prst="rect">
            <a:avLst/>
          </a:prstGeom>
          <a:noFill/>
        </p:spPr>
        <p:txBody>
          <a:bodyPr wrap="square" rtlCol="0">
            <a:spAutoFit/>
          </a:bodyPr>
          <a:lstStyle/>
          <a:p>
            <a:r>
              <a:rPr lang="en-GB" sz="2800" dirty="0"/>
              <a:t>Electronic/electrical location in the UVC box.</a:t>
            </a:r>
          </a:p>
        </p:txBody>
      </p:sp>
      <p:sp>
        <p:nvSpPr>
          <p:cNvPr id="9" name="Cube 8"/>
          <p:cNvSpPr/>
          <p:nvPr/>
        </p:nvSpPr>
        <p:spPr>
          <a:xfrm>
            <a:off x="604158" y="1899166"/>
            <a:ext cx="4049484" cy="2085004"/>
          </a:xfrm>
          <a:prstGeom prst="cube">
            <a:avLst>
              <a:gd name="adj" fmla="val 156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ube 9"/>
          <p:cNvSpPr/>
          <p:nvPr/>
        </p:nvSpPr>
        <p:spPr>
          <a:xfrm>
            <a:off x="3592283" y="1884435"/>
            <a:ext cx="1061359" cy="2097207"/>
          </a:xfrm>
          <a:prstGeom prst="cube">
            <a:avLst>
              <a:gd name="adj" fmla="val 3115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816429" y="4149217"/>
            <a:ext cx="3477985" cy="369332"/>
          </a:xfrm>
          <a:prstGeom prst="rect">
            <a:avLst/>
          </a:prstGeom>
          <a:noFill/>
        </p:spPr>
        <p:txBody>
          <a:bodyPr wrap="square" rtlCol="0">
            <a:spAutoFit/>
          </a:bodyPr>
          <a:lstStyle/>
          <a:p>
            <a:r>
              <a:rPr lang="en-GB" dirty="0"/>
              <a:t>Electrical/electronics at one end</a:t>
            </a:r>
          </a:p>
        </p:txBody>
      </p:sp>
      <p:sp>
        <p:nvSpPr>
          <p:cNvPr id="14" name="TextBox 13"/>
          <p:cNvSpPr txBox="1"/>
          <p:nvPr/>
        </p:nvSpPr>
        <p:spPr>
          <a:xfrm>
            <a:off x="6727371" y="2824843"/>
            <a:ext cx="3349909" cy="646331"/>
          </a:xfrm>
          <a:prstGeom prst="rect">
            <a:avLst/>
          </a:prstGeom>
          <a:noFill/>
        </p:spPr>
        <p:txBody>
          <a:bodyPr wrap="square" rtlCol="0">
            <a:spAutoFit/>
          </a:bodyPr>
          <a:lstStyle/>
          <a:p>
            <a:r>
              <a:rPr lang="en-GB" dirty="0"/>
              <a:t>Electrical/Electronics on the bottom of the box</a:t>
            </a:r>
          </a:p>
        </p:txBody>
      </p:sp>
    </p:spTree>
    <p:extLst>
      <p:ext uri="{BB962C8B-B14F-4D97-AF65-F5344CB8AC3E}">
        <p14:creationId xmlns:p14="http://schemas.microsoft.com/office/powerpoint/2010/main" val="324216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24757" y="1770709"/>
            <a:ext cx="6087533" cy="342423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88535" y="1573991"/>
            <a:ext cx="6001052" cy="3375592"/>
          </a:xfrm>
          <a:prstGeom prst="rect">
            <a:avLst/>
          </a:prstGeom>
        </p:spPr>
      </p:pic>
      <p:sp>
        <p:nvSpPr>
          <p:cNvPr id="5" name="TextBox 4"/>
          <p:cNvSpPr txBox="1"/>
          <p:nvPr/>
        </p:nvSpPr>
        <p:spPr>
          <a:xfrm>
            <a:off x="4131128" y="1371600"/>
            <a:ext cx="3270137" cy="2492990"/>
          </a:xfrm>
          <a:prstGeom prst="rect">
            <a:avLst/>
          </a:prstGeom>
          <a:noFill/>
        </p:spPr>
        <p:txBody>
          <a:bodyPr wrap="square" rtlCol="0">
            <a:spAutoFit/>
          </a:bodyPr>
          <a:lstStyle/>
          <a:p>
            <a:r>
              <a:rPr lang="en-GB" sz="2400" dirty="0"/>
              <a:t>Two different construction techniques.</a:t>
            </a:r>
          </a:p>
          <a:p>
            <a:endParaRPr lang="en-GB" dirty="0"/>
          </a:p>
          <a:p>
            <a:endParaRPr lang="en-GB" dirty="0"/>
          </a:p>
          <a:p>
            <a:r>
              <a:rPr lang="en-GB" dirty="0"/>
              <a:t>Riveted on the left</a:t>
            </a:r>
          </a:p>
          <a:p>
            <a:endParaRPr lang="en-GB" dirty="0"/>
          </a:p>
          <a:p>
            <a:endParaRPr lang="en-GB" dirty="0"/>
          </a:p>
          <a:p>
            <a:r>
              <a:rPr lang="en-GB" dirty="0"/>
              <a:t>                       Welded on the right</a:t>
            </a:r>
          </a:p>
        </p:txBody>
      </p:sp>
    </p:spTree>
    <p:extLst>
      <p:ext uri="{BB962C8B-B14F-4D97-AF65-F5344CB8AC3E}">
        <p14:creationId xmlns:p14="http://schemas.microsoft.com/office/powerpoint/2010/main" val="253648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04158"/>
            <a:ext cx="5079998" cy="285749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9035" y="399539"/>
            <a:ext cx="6662965" cy="374791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265713"/>
            <a:ext cx="6386289" cy="3592287"/>
          </a:xfrm>
          <a:prstGeom prst="rect">
            <a:avLst/>
          </a:prstGeom>
        </p:spPr>
      </p:pic>
      <p:sp>
        <p:nvSpPr>
          <p:cNvPr id="5" name="TextBox 4"/>
          <p:cNvSpPr txBox="1"/>
          <p:nvPr/>
        </p:nvSpPr>
        <p:spPr>
          <a:xfrm>
            <a:off x="7200900" y="4784271"/>
            <a:ext cx="4261757" cy="646331"/>
          </a:xfrm>
          <a:prstGeom prst="rect">
            <a:avLst/>
          </a:prstGeom>
          <a:solidFill>
            <a:srgbClr val="FFC000"/>
          </a:solidFill>
        </p:spPr>
        <p:txBody>
          <a:bodyPr wrap="square" rtlCol="0">
            <a:spAutoFit/>
          </a:bodyPr>
          <a:lstStyle/>
          <a:p>
            <a:r>
              <a:rPr lang="en-GB" dirty="0"/>
              <a:t>Inner box set 10-15mm inside </a:t>
            </a:r>
            <a:r>
              <a:rPr lang="en-GB" dirty="0" err="1"/>
              <a:t>Alutec</a:t>
            </a:r>
            <a:endParaRPr lang="en-GB" dirty="0"/>
          </a:p>
          <a:p>
            <a:r>
              <a:rPr lang="en-GB" dirty="0"/>
              <a:t>With components under the inner floor  </a:t>
            </a:r>
          </a:p>
        </p:txBody>
      </p:sp>
    </p:spTree>
    <p:extLst>
      <p:ext uri="{BB962C8B-B14F-4D97-AF65-F5344CB8AC3E}">
        <p14:creationId xmlns:p14="http://schemas.microsoft.com/office/powerpoint/2010/main" val="264054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981700" y="1500188"/>
            <a:ext cx="6858000" cy="3857625"/>
          </a:xfrm>
          <a:prstGeom prst="rect">
            <a:avLst/>
          </a:prstGeom>
        </p:spPr>
      </p:pic>
      <p:sp>
        <p:nvSpPr>
          <p:cNvPr id="3" name="TextBox 2"/>
          <p:cNvSpPr txBox="1"/>
          <p:nvPr/>
        </p:nvSpPr>
        <p:spPr>
          <a:xfrm>
            <a:off x="312852" y="359229"/>
            <a:ext cx="7035006" cy="1754326"/>
          </a:xfrm>
          <a:prstGeom prst="rect">
            <a:avLst/>
          </a:prstGeom>
          <a:noFill/>
        </p:spPr>
        <p:txBody>
          <a:bodyPr wrap="square" rtlCol="0">
            <a:spAutoFit/>
          </a:bodyPr>
          <a:lstStyle/>
          <a:p>
            <a:r>
              <a:rPr lang="en-GB" dirty="0"/>
              <a:t>Electrical/Electronics section under the exposure zone is rather high as a </a:t>
            </a:r>
            <a:r>
              <a:rPr lang="en-GB" dirty="0" err="1"/>
              <a:t>minimium</a:t>
            </a:r>
            <a:r>
              <a:rPr lang="en-GB" dirty="0"/>
              <a:t> of 65mm to clear the AC/DC PS.</a:t>
            </a:r>
          </a:p>
          <a:p>
            <a:endParaRPr lang="en-GB" dirty="0"/>
          </a:p>
          <a:p>
            <a:r>
              <a:rPr lang="en-GB" dirty="0"/>
              <a:t>No ballasts , approx. 40mm high, are shown here.</a:t>
            </a:r>
          </a:p>
          <a:p>
            <a:endParaRPr lang="en-GB" dirty="0"/>
          </a:p>
          <a:p>
            <a:r>
              <a:rPr lang="en-GB" dirty="0"/>
              <a:t>The space under the box in the photo on the RHS is adjusted to 85mm.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851" y="2432956"/>
            <a:ext cx="6473371" cy="3641271"/>
          </a:xfrm>
          <a:prstGeom prst="rect">
            <a:avLst/>
          </a:prstGeom>
        </p:spPr>
      </p:pic>
    </p:spTree>
    <p:extLst>
      <p:ext uri="{BB962C8B-B14F-4D97-AF65-F5344CB8AC3E}">
        <p14:creationId xmlns:p14="http://schemas.microsoft.com/office/powerpoint/2010/main" val="4127912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114" y="1022475"/>
            <a:ext cx="8418286" cy="4735286"/>
          </a:xfrm>
          <a:prstGeom prst="rect">
            <a:avLst/>
          </a:prstGeom>
        </p:spPr>
      </p:pic>
      <p:sp>
        <p:nvSpPr>
          <p:cNvPr id="3" name="TextBox 2"/>
          <p:cNvSpPr txBox="1"/>
          <p:nvPr/>
        </p:nvSpPr>
        <p:spPr>
          <a:xfrm>
            <a:off x="1959428" y="228600"/>
            <a:ext cx="4490357" cy="738664"/>
          </a:xfrm>
          <a:prstGeom prst="rect">
            <a:avLst/>
          </a:prstGeom>
          <a:noFill/>
        </p:spPr>
        <p:txBody>
          <a:bodyPr wrap="square" rtlCol="0">
            <a:spAutoFit/>
          </a:bodyPr>
          <a:lstStyle/>
          <a:p>
            <a:r>
              <a:rPr lang="en-GB" sz="2400" dirty="0"/>
              <a:t>Electronics from David in Georgia</a:t>
            </a:r>
          </a:p>
          <a:p>
            <a:r>
              <a:rPr lang="en-GB" dirty="0"/>
              <a:t>No emergency stop shown</a:t>
            </a:r>
          </a:p>
        </p:txBody>
      </p:sp>
    </p:spTree>
    <p:extLst>
      <p:ext uri="{BB962C8B-B14F-4D97-AF65-F5344CB8AC3E}">
        <p14:creationId xmlns:p14="http://schemas.microsoft.com/office/powerpoint/2010/main" val="103617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899" y="1110341"/>
            <a:ext cx="9579429" cy="5388429"/>
          </a:xfrm>
          <a:prstGeom prst="rect">
            <a:avLst/>
          </a:prstGeom>
        </p:spPr>
      </p:pic>
      <p:sp>
        <p:nvSpPr>
          <p:cNvPr id="4" name="Rectangle 3"/>
          <p:cNvSpPr/>
          <p:nvPr/>
        </p:nvSpPr>
        <p:spPr>
          <a:xfrm>
            <a:off x="1816648" y="337848"/>
            <a:ext cx="5750549" cy="461665"/>
          </a:xfrm>
          <a:prstGeom prst="rect">
            <a:avLst/>
          </a:prstGeom>
        </p:spPr>
        <p:txBody>
          <a:bodyPr wrap="none">
            <a:spAutoFit/>
          </a:bodyPr>
          <a:lstStyle/>
          <a:p>
            <a:r>
              <a:rPr lang="en-GB" sz="2400" dirty="0"/>
              <a:t>Electrical/Electronics from Zoltan and Noemi</a:t>
            </a:r>
          </a:p>
        </p:txBody>
      </p:sp>
    </p:spTree>
    <p:extLst>
      <p:ext uri="{BB962C8B-B14F-4D97-AF65-F5344CB8AC3E}">
        <p14:creationId xmlns:p14="http://schemas.microsoft.com/office/powerpoint/2010/main" val="397455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old, computer&#10;&#10;Description automatically generated">
            <a:extLst>
              <a:ext uri="{FF2B5EF4-FFF2-40B4-BE49-F238E27FC236}">
                <a16:creationId xmlns:a16="http://schemas.microsoft.com/office/drawing/2014/main" id="{7E0F99E4-087C-4F06-9882-B3C7BDCC5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9311" y="1500189"/>
            <a:ext cx="6858000" cy="3857625"/>
          </a:xfrm>
          <a:prstGeom prst="rect">
            <a:avLst/>
          </a:prstGeom>
        </p:spPr>
      </p:pic>
      <p:pic>
        <p:nvPicPr>
          <p:cNvPr id="7" name="Picture 6" descr="A circuit board&#10;&#10;Description automatically generated">
            <a:extLst>
              <a:ext uri="{FF2B5EF4-FFF2-40B4-BE49-F238E27FC236}">
                <a16:creationId xmlns:a16="http://schemas.microsoft.com/office/drawing/2014/main" id="{142E2004-361C-488F-A009-248A8349E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5919" y="91440"/>
            <a:ext cx="6136640" cy="3451860"/>
          </a:xfrm>
          <a:prstGeom prst="rect">
            <a:avLst/>
          </a:prstGeom>
        </p:spPr>
      </p:pic>
      <p:pic>
        <p:nvPicPr>
          <p:cNvPr id="8" name="Picture 7">
            <a:extLst>
              <a:ext uri="{FF2B5EF4-FFF2-40B4-BE49-F238E27FC236}">
                <a16:creationId xmlns:a16="http://schemas.microsoft.com/office/drawing/2014/main" id="{FEDB0BD9-2E77-4A4B-80FC-18DD5CE10FE2}"/>
              </a:ext>
            </a:extLst>
          </p:cNvPr>
          <p:cNvPicPr>
            <a:picLocks noChangeAspect="1"/>
          </p:cNvPicPr>
          <p:nvPr/>
        </p:nvPicPr>
        <p:blipFill>
          <a:blip r:embed="rId4"/>
          <a:stretch>
            <a:fillRect/>
          </a:stretch>
        </p:blipFill>
        <p:spPr>
          <a:xfrm>
            <a:off x="4876799" y="3718322"/>
            <a:ext cx="5457825" cy="3070026"/>
          </a:xfrm>
          <a:prstGeom prst="rect">
            <a:avLst/>
          </a:prstGeom>
        </p:spPr>
      </p:pic>
      <p:sp>
        <p:nvSpPr>
          <p:cNvPr id="10" name="TextBox 9">
            <a:extLst>
              <a:ext uri="{FF2B5EF4-FFF2-40B4-BE49-F238E27FC236}">
                <a16:creationId xmlns:a16="http://schemas.microsoft.com/office/drawing/2014/main" id="{9D234396-8CD5-40D5-A7FE-ECF124BF97F1}"/>
              </a:ext>
            </a:extLst>
          </p:cNvPr>
          <p:cNvSpPr txBox="1"/>
          <p:nvPr/>
        </p:nvSpPr>
        <p:spPr>
          <a:xfrm>
            <a:off x="4551680" y="1788160"/>
            <a:ext cx="2225040" cy="923330"/>
          </a:xfrm>
          <a:prstGeom prst="rect">
            <a:avLst/>
          </a:prstGeom>
          <a:solidFill>
            <a:srgbClr val="FFC000"/>
          </a:solidFill>
        </p:spPr>
        <p:txBody>
          <a:bodyPr wrap="square" rtlCol="0">
            <a:spAutoFit/>
          </a:bodyPr>
          <a:lstStyle/>
          <a:p>
            <a:r>
              <a:rPr lang="en-US" dirty="0"/>
              <a:t>The version with the Electrical elements at </a:t>
            </a:r>
            <a:r>
              <a:rPr lang="en-US"/>
              <a:t>one end</a:t>
            </a:r>
            <a:endParaRPr lang="en-GB" dirty="0"/>
          </a:p>
        </p:txBody>
      </p:sp>
    </p:spTree>
    <p:extLst>
      <p:ext uri="{BB962C8B-B14F-4D97-AF65-F5344CB8AC3E}">
        <p14:creationId xmlns:p14="http://schemas.microsoft.com/office/powerpoint/2010/main" val="2866291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769</Words>
  <Application>Microsoft Office PowerPoint</Application>
  <PresentationFormat>Widescreen</PresentationFormat>
  <Paragraphs>93</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UVC Sterilisation box Initial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UVC Sterilisation box Initial construction</dc:title>
  <dc:creator>Ian Crotty</dc:creator>
  <cp:lastModifiedBy>Ian Crotty</cp:lastModifiedBy>
  <cp:revision>128</cp:revision>
  <dcterms:created xsi:type="dcterms:W3CDTF">2020-07-17T07:01:24Z</dcterms:created>
  <dcterms:modified xsi:type="dcterms:W3CDTF">2020-08-06T14:27:36Z</dcterms:modified>
</cp:coreProperties>
</file>