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8" r:id="rId4"/>
    <p:sldId id="267" r:id="rId5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 snapToObjects="1">
      <p:cViewPr varScale="1">
        <p:scale>
          <a:sx n="55" d="100"/>
          <a:sy n="55" d="100"/>
        </p:scale>
        <p:origin x="84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F64AE78F-DCC5-8547-AF8B-60D95F5EC878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D958D990-4B4F-F84F-92F6-3E7841A81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2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0489-3089-AE44-A63A-72344CF00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9ECE-A05C-2143-AF7E-70AE7CEA3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E115B-7F02-A44C-8151-E3C2E475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DFD-1297-9842-BBF6-57CAA85B8073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98F58-9669-9F43-981B-C7499C0D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CDAF1-3492-C046-A10A-C2C90604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46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5FA0-6479-F948-A86C-253DC895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861BC-5E53-5741-84CF-764C91CE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9378-E970-F943-A24D-A9E80468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C111-7FED-1344-B88A-46292CC3074E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DD62D-2E4D-D348-9004-2FE4BF93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D6B4-B909-434B-B3B7-E432193A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09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37B90-DD86-2D49-A8DE-E4E85A920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529B5-911F-E243-9B44-628501531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68D8F-9F8C-F344-824C-6F1B132E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E8A0-4502-F547-8D29-E6B44A531E41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C8A0-35E1-D548-B79E-F7F236BD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7DF2C-7617-AD47-BED7-D7EB642A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66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ED51-8C00-3C40-AD75-76E33DF3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A620E-C998-5B46-A2A3-F77A908BC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95160-3A4A-0C42-A057-B222C2DC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02F-9851-8743-A034-28C0ED9F658C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1CD7A-A40E-AB43-8019-0170BF0A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816D9-673E-B247-9412-D2357D66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38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7571-201F-A544-8DAE-8B7E3E6C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8B9B3-DDE5-0D44-BCEA-082423620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E6485-03F1-B340-88EC-B2AD408B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C437-EFC6-2B4E-B947-E2CB35576346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F470C-9EB6-6947-978E-16368C72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075D9-0096-C04E-8491-EF15F430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2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156A-2F01-DA44-B6A8-2DC87038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2767-A53F-E540-A92A-FAD7DE76C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DD3D4-6988-8647-9C9F-047E29222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84D63-8375-E848-931F-6D3C184A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4031-D7E2-1C41-8FCE-349C00C88973}" type="datetime1">
              <a:rPr lang="de-DE" smtClean="0"/>
              <a:t>26.08.2020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27DE4-72C1-CD43-B233-63014722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F0354-F920-A742-AC18-CDC2326B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03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77A0-B1FF-2A4C-A36B-B4392F22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B404E-BD4B-3C45-A58E-1B445C2D4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E2E13-0103-2A43-9538-3DD898DC8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FB088-9116-9742-A79C-57425321A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34AE-022F-0D47-9295-87916E6D0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A4E59-1E5C-3545-986C-01EE2CB9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94A7-C4BA-D740-A491-9A57AF728493}" type="datetime1">
              <a:rPr lang="de-DE" smtClean="0"/>
              <a:t>26.08.2020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9A439-7648-D344-B2D7-0DF0F863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DA546-F2B7-8B4A-B5DB-CEF619BF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18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41A5-9F75-B446-BA39-9CD39D8B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9AE79-EB48-EF43-9FCF-1EFA17DE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9720-2243-DB42-8304-AF551CA40998}" type="datetime1">
              <a:rPr lang="de-DE" smtClean="0"/>
              <a:t>26.08.2020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15A36-0B7F-6C4F-B50E-74F9FD3C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4BAD4-20D9-5849-81D2-3BB089CB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1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1C1C7-69BF-6A45-9485-B927681C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C5C6-BE12-A141-930D-711ED8849250}" type="datetime1">
              <a:rPr lang="de-DE" smtClean="0"/>
              <a:t>26.08.2020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F2C0C-037E-3040-A3E1-A88BE9EF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27F1D-A3D8-2A43-8265-326BF2EE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31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EEFE2-D980-5249-AEF9-9445CC88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0CDEE-FC08-F443-B99F-FC820965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6E81E-15A4-754F-BB10-1A68AD4CE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4FA8D-2E47-3E47-96FB-5F34FA10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5711-096D-5B47-90B7-ED272C75E1C6}" type="datetime1">
              <a:rPr lang="de-DE" smtClean="0"/>
              <a:t>26.08.2020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ADA5C-9B9D-9045-8035-E32958AE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74D4B-A6A4-614C-8F97-87494E5E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75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A843-5933-9E43-8F74-39207596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35FAF-00BC-4945-84DF-004B45A89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C94FE-AC7F-7F4F-8B31-E87F4C1D3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4392A-097D-A340-B4E8-3BF96D7A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C2DB-B1D9-3B46-846B-FED06577695F}" type="datetime1">
              <a:rPr lang="de-DE" smtClean="0"/>
              <a:t>26.08.2020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D1F04-B553-2E45-99D0-D4BE4042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C78AB-3B76-0E42-BF80-3E3950A3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60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1CD51-B71B-754A-AA4B-23C3560F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919C3-744B-BA42-A7C0-B91917735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FBED-781B-734A-B763-8D42DFD06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440A-B8C4-434E-BFCC-1724D85A0626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0DE8-8E64-2740-BD6F-B05D70ABB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18DD4-78A6-3045-8D2E-DB321CC30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43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ncbi.nlm.nih.gov/pmc/articles/PMC3298127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38/s41598-018-21058-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cnosens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C4EB-F377-784C-9168-4B3A70671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144" y="-256757"/>
            <a:ext cx="11144249" cy="117024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UV-C Disinfection Box project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861D9-73D8-5E47-BAAD-04366B445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67087"/>
            <a:ext cx="12213770" cy="669165"/>
          </a:xfrm>
        </p:spPr>
        <p:txBody>
          <a:bodyPr>
            <a:normAutofit/>
          </a:bodyPr>
          <a:lstStyle/>
          <a:p>
            <a:r>
              <a:rPr lang="en-US" sz="1800" dirty="0"/>
              <a:t>N. Beni, S. </a:t>
            </a:r>
            <a:r>
              <a:rPr lang="en-US" sz="1800" dirty="0" err="1"/>
              <a:t>Buontempo</a:t>
            </a:r>
            <a:r>
              <a:rPr lang="en-US" sz="1800" dirty="0"/>
              <a:t>, I. Crotty, E. </a:t>
            </a:r>
            <a:r>
              <a:rPr lang="en-US" sz="1800" dirty="0" err="1"/>
              <a:t>Dimovasili</a:t>
            </a:r>
            <a:r>
              <a:rPr lang="en-US" sz="1800" dirty="0"/>
              <a:t>, </a:t>
            </a:r>
            <a:r>
              <a:rPr lang="en-US" sz="1800" dirty="0" err="1"/>
              <a:t>N.Dupont</a:t>
            </a:r>
            <a:r>
              <a:rPr lang="en-US" sz="1800" dirty="0"/>
              <a:t>, A. </a:t>
            </a:r>
            <a:r>
              <a:rPr lang="en-US" sz="1800" dirty="0" err="1"/>
              <a:t>Lanaro</a:t>
            </a:r>
            <a:r>
              <a:rPr lang="en-US" sz="1800" dirty="0"/>
              <a:t>, D. </a:t>
            </a:r>
            <a:r>
              <a:rPr lang="en-US" sz="1800" dirty="0" err="1"/>
              <a:t>Lomidze</a:t>
            </a:r>
            <a:r>
              <a:rPr lang="en-US" sz="1800" dirty="0"/>
              <a:t>, S. </a:t>
            </a:r>
            <a:r>
              <a:rPr lang="en-US" sz="1800" dirty="0" err="1"/>
              <a:t>Lusin</a:t>
            </a:r>
            <a:r>
              <a:rPr lang="en-US" sz="1800" dirty="0"/>
              <a:t>, R. </a:t>
            </a:r>
            <a:r>
              <a:rPr lang="en-US" sz="1800" dirty="0" err="1"/>
              <a:t>Perruzza</a:t>
            </a:r>
            <a:r>
              <a:rPr lang="en-US" sz="1800" dirty="0"/>
              <a:t>, G. Pugliese,  Z. </a:t>
            </a:r>
            <a:r>
              <a:rPr lang="en-US" sz="1800" dirty="0" err="1"/>
              <a:t>Szillasi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924BD-105C-734B-929C-1D95F79913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408" y="2045997"/>
            <a:ext cx="2487184" cy="1833410"/>
          </a:xfrm>
          <a:prstGeom prst="rect">
            <a:avLst/>
          </a:prstGeom>
        </p:spPr>
      </p:pic>
      <p:pic>
        <p:nvPicPr>
          <p:cNvPr id="10" name="Picture 2" descr="imgres.jpg">
            <a:extLst>
              <a:ext uri="{FF2B5EF4-FFF2-40B4-BE49-F238E27FC236}">
                <a16:creationId xmlns:a16="http://schemas.microsoft.com/office/drawing/2014/main" id="{38EF9F21-5CD7-D643-99EB-44E0F487E4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" y="0"/>
            <a:ext cx="917569" cy="9134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BFE8A0E-C7AE-194F-9E09-E7B23655731E}"/>
              </a:ext>
            </a:extLst>
          </p:cNvPr>
          <p:cNvSpPr txBox="1">
            <a:spLocks/>
          </p:cNvSpPr>
          <p:nvPr/>
        </p:nvSpPr>
        <p:spPr>
          <a:xfrm>
            <a:off x="2047194" y="1177880"/>
            <a:ext cx="8097612" cy="78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UV-C Photon Destroys Virus and Bacteria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18AA75-C631-ED4F-87DD-9C1211A0B18D}"/>
              </a:ext>
            </a:extLst>
          </p:cNvPr>
          <p:cNvSpPr txBox="1">
            <a:spLocks/>
          </p:cNvSpPr>
          <p:nvPr/>
        </p:nvSpPr>
        <p:spPr>
          <a:xfrm>
            <a:off x="5546347" y="5700818"/>
            <a:ext cx="6681083" cy="117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Green fluorescence: test samples incubated with N1H1 virus</a:t>
            </a:r>
          </a:p>
          <a:p>
            <a:r>
              <a:rPr lang="en-GB" sz="1600" dirty="0"/>
              <a:t>Blue fluorescence: number of sterilized cells</a:t>
            </a:r>
          </a:p>
          <a:p>
            <a:r>
              <a:rPr lang="en-GB" sz="1600" dirty="0"/>
              <a:t>Source:  </a:t>
            </a:r>
            <a:r>
              <a:rPr lang="en-GB" sz="1600" i="1" dirty="0"/>
              <a:t>Sci Rep</a:t>
            </a:r>
            <a:r>
              <a:rPr lang="en-GB" sz="1600" dirty="0"/>
              <a:t> </a:t>
            </a:r>
            <a:r>
              <a:rPr lang="en-GB" sz="1600" b="1" dirty="0"/>
              <a:t>8, </a:t>
            </a:r>
            <a:r>
              <a:rPr lang="en-GB" sz="1600" dirty="0"/>
              <a:t>2752 (2018). </a:t>
            </a:r>
            <a:r>
              <a:rPr lang="en-GB" sz="1600" dirty="0">
                <a:hlinkClick r:id="rId4"/>
              </a:rPr>
              <a:t>https://doi.org/10.1038/s41598-018-21058-w</a:t>
            </a:r>
            <a:endParaRPr lang="en-GB" sz="1600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67D8BCF-BE78-3C4D-B4C5-6D4E4D7D6C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399" y="2503708"/>
            <a:ext cx="4242569" cy="3176412"/>
          </a:xfrm>
          <a:prstGeom prst="rect">
            <a:avLst/>
          </a:prstGeom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310C7F82-E16B-9044-8B49-417E43E888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32" y="2693071"/>
            <a:ext cx="4242569" cy="2754320"/>
          </a:xfrm>
          <a:prstGeom prst="rect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22F3A747-2886-2141-9995-725CAADD9CB9}"/>
              </a:ext>
            </a:extLst>
          </p:cNvPr>
          <p:cNvSpPr/>
          <p:nvPr/>
        </p:nvSpPr>
        <p:spPr>
          <a:xfrm>
            <a:off x="-2503" y="5700818"/>
            <a:ext cx="5668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98.2% of viruses destroyed by 15 J/m</a:t>
            </a:r>
            <a:r>
              <a:rPr lang="en-GB" sz="1600" baseline="30000" dirty="0">
                <a:solidFill>
                  <a:srgbClr val="FF0000"/>
                </a:solidFill>
              </a:rPr>
              <a:t>2</a:t>
            </a:r>
            <a:r>
              <a:rPr lang="en-GB" sz="1600" dirty="0">
                <a:solidFill>
                  <a:srgbClr val="FF0000"/>
                </a:solidFill>
              </a:rPr>
              <a:t> dose at 75% RH using 4.9 eV photons -&gt; 254nm UVC</a:t>
            </a:r>
            <a:endParaRPr lang="en-GB" sz="1600" dirty="0"/>
          </a:p>
          <a:p>
            <a:r>
              <a:rPr lang="en-GB" sz="1600" dirty="0"/>
              <a:t>Source: </a:t>
            </a:r>
            <a:r>
              <a:rPr lang="de-DE" sz="1600" dirty="0">
                <a:hlinkClick r:id="rId7"/>
              </a:rPr>
              <a:t>https://www.ncbi.nlm.nih.gov/pmc/articles/PMC3298127/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651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>
            <a:extLst>
              <a:ext uri="{FF2B5EF4-FFF2-40B4-BE49-F238E27FC236}">
                <a16:creationId xmlns:a16="http://schemas.microsoft.com/office/drawing/2014/main" id="{6FF8B97F-5041-C44A-8503-B87007E5FB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9070" y="832616"/>
            <a:ext cx="3881400" cy="25686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321070" y="2557888"/>
            <a:ext cx="2742298" cy="1268095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25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2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2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Schermata 2020-06-13 alle 21.11.4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20897"/>
          <a:stretch/>
        </p:blipFill>
        <p:spPr>
          <a:xfrm>
            <a:off x="9510657" y="2068492"/>
            <a:ext cx="2420680" cy="1700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97AC47-0E41-F44E-92D6-283CBF85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68" y="-226797"/>
            <a:ext cx="10515600" cy="1325563"/>
          </a:xfrm>
        </p:spPr>
        <p:txBody>
          <a:bodyPr/>
          <a:lstStyle/>
          <a:p>
            <a:r>
              <a:rPr lang="en-GB" dirty="0"/>
              <a:t>CFL Based UVC Disinfection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9A7A-54EB-F749-88A2-15965AC0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" y="3305011"/>
            <a:ext cx="6584300" cy="328304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Box design: </a:t>
            </a:r>
          </a:p>
          <a:p>
            <a:pPr lvl="1"/>
            <a:r>
              <a:rPr lang="en-GB" sz="2000" dirty="0" smtClean="0"/>
              <a:t>Aluminium box  </a:t>
            </a:r>
          </a:p>
          <a:p>
            <a:pPr lvl="1"/>
            <a:r>
              <a:rPr lang="en-GB" sz="2000" dirty="0" smtClean="0"/>
              <a:t>UVC </a:t>
            </a:r>
            <a:r>
              <a:rPr lang="en-GB" sz="2000" dirty="0"/>
              <a:t>source:  </a:t>
            </a:r>
            <a:r>
              <a:rPr lang="en-GB" sz="2000" dirty="0" smtClean="0"/>
              <a:t>6 </a:t>
            </a:r>
            <a:r>
              <a:rPr lang="en-GB" sz="2000" dirty="0"/>
              <a:t>x Mercury vapour based </a:t>
            </a:r>
            <a:r>
              <a:rPr lang="en-GB" sz="2000" dirty="0" smtClean="0"/>
              <a:t>CFL</a:t>
            </a:r>
          </a:p>
          <a:p>
            <a:pPr lvl="1"/>
            <a:r>
              <a:rPr lang="en-GB" sz="2000" dirty="0" smtClean="0"/>
              <a:t>54 </a:t>
            </a:r>
            <a:r>
              <a:rPr lang="en-GB" sz="2000" dirty="0"/>
              <a:t>W total power (electrical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Mirrored </a:t>
            </a:r>
            <a:r>
              <a:rPr lang="en-GB" sz="2000" dirty="0"/>
              <a:t>Inner Surface / Uniform Illumination</a:t>
            </a:r>
          </a:p>
          <a:p>
            <a:pPr>
              <a:buFont typeface="Wingdings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</a:rPr>
              <a:t>Features:  </a:t>
            </a:r>
          </a:p>
          <a:p>
            <a:pPr lvl="1"/>
            <a:r>
              <a:rPr lang="en-GB" sz="2000" dirty="0"/>
              <a:t>Console for local or remote (</a:t>
            </a:r>
            <a:r>
              <a:rPr lang="en-GB" sz="2000" dirty="0" err="1"/>
              <a:t>wifi</a:t>
            </a:r>
            <a:r>
              <a:rPr lang="en-GB" sz="2000" dirty="0"/>
              <a:t>) control</a:t>
            </a:r>
          </a:p>
          <a:p>
            <a:pPr lvl="1"/>
            <a:r>
              <a:rPr lang="en-GB" sz="2000" dirty="0" smtClean="0"/>
              <a:t>Time </a:t>
            </a:r>
            <a:r>
              <a:rPr lang="en-GB" sz="2000" dirty="0"/>
              <a:t>based dose regulation</a:t>
            </a:r>
          </a:p>
          <a:p>
            <a:pPr lvl="1"/>
            <a:r>
              <a:rPr lang="en-GB" sz="2000" dirty="0"/>
              <a:t>Dose, temperature and humidity monitoring</a:t>
            </a:r>
          </a:p>
          <a:p>
            <a:pPr lvl="1"/>
            <a:r>
              <a:rPr lang="en-GB" sz="2000" dirty="0" smtClean="0"/>
              <a:t>Interlock </a:t>
            </a:r>
            <a:r>
              <a:rPr lang="en-GB" sz="2000" dirty="0"/>
              <a:t>system for radiation and high voltage </a:t>
            </a:r>
            <a:r>
              <a:rPr lang="en-GB" sz="2000" dirty="0" smtClean="0"/>
              <a:t>safety </a:t>
            </a:r>
            <a:endParaRPr lang="en-GB" sz="2000" dirty="0"/>
          </a:p>
        </p:txBody>
      </p:sp>
      <p:pic>
        <p:nvPicPr>
          <p:cNvPr id="7" name="Picture 2" descr="imgres.jpg">
            <a:extLst>
              <a:ext uri="{FF2B5EF4-FFF2-40B4-BE49-F238E27FC236}">
                <a16:creationId xmlns:a16="http://schemas.microsoft.com/office/drawing/2014/main" id="{DECE3D65-CDB9-D241-AF72-A784C2D7B3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" y="0"/>
            <a:ext cx="917569" cy="913491"/>
          </a:xfrm>
          <a:prstGeom prst="rect">
            <a:avLst/>
          </a:prstGeom>
        </p:spPr>
      </p:pic>
      <p:sp>
        <p:nvSpPr>
          <p:cNvPr id="12" name="Oval 16">
            <a:extLst>
              <a:ext uri="{FF2B5EF4-FFF2-40B4-BE49-F238E27FC236}">
                <a16:creationId xmlns:a16="http://schemas.microsoft.com/office/drawing/2014/main" id="{9F8D3965-573E-6141-B219-CD45BEB8EA0D}"/>
              </a:ext>
            </a:extLst>
          </p:cNvPr>
          <p:cNvSpPr/>
          <p:nvPr/>
        </p:nvSpPr>
        <p:spPr>
          <a:xfrm>
            <a:off x="7739189" y="792888"/>
            <a:ext cx="1214437" cy="842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id="{50D66E7F-DFF5-4C45-999B-BF7E9E04E48D}"/>
              </a:ext>
            </a:extLst>
          </p:cNvPr>
          <p:cNvCxnSpPr>
            <a:cxnSpLocks/>
          </p:cNvCxnSpPr>
          <p:nvPr/>
        </p:nvCxnSpPr>
        <p:spPr>
          <a:xfrm>
            <a:off x="8929779" y="1502123"/>
            <a:ext cx="1065092" cy="99671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412" y="1298299"/>
            <a:ext cx="5797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n-GB" sz="2000" i="1" dirty="0" smtClean="0"/>
              <a:t>A first </a:t>
            </a:r>
            <a:r>
              <a:rPr lang="en-GB" sz="2000" i="1" dirty="0"/>
              <a:t>prototype </a:t>
            </a:r>
            <a:r>
              <a:rPr lang="en-GB" sz="2000" i="1" dirty="0" smtClean="0"/>
              <a:t>of UV-C disinfection box was designed and built by our CMS colleague </a:t>
            </a:r>
            <a:r>
              <a:rPr lang="en-GB" sz="2000" i="1" dirty="0"/>
              <a:t>David </a:t>
            </a:r>
            <a:r>
              <a:rPr lang="en-GB" sz="2000" i="1" dirty="0" err="1" smtClean="0"/>
              <a:t>Lomidze</a:t>
            </a:r>
            <a:r>
              <a:rPr lang="en-GB" sz="2000" i="1" dirty="0" smtClean="0"/>
              <a:t> in Germany. </a:t>
            </a:r>
            <a:endParaRPr lang="en-GB" sz="2000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77AF01-EE3C-B149-BC3B-E2642F9FA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825" y="4076777"/>
            <a:ext cx="4699512" cy="2615554"/>
          </a:xfrm>
          <a:prstGeom prst="rect">
            <a:avLst/>
          </a:prstGeom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9682697C-2A28-684E-8052-6C1487CE0E9F}"/>
              </a:ext>
            </a:extLst>
          </p:cNvPr>
          <p:cNvSpPr txBox="1"/>
          <p:nvPr/>
        </p:nvSpPr>
        <p:spPr>
          <a:xfrm>
            <a:off x="7231825" y="4291551"/>
            <a:ext cx="495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Glowing UVC radiation  from 1</a:t>
            </a:r>
            <a:r>
              <a:rPr lang="en-GB" sz="2000" baseline="30000" dirty="0">
                <a:solidFill>
                  <a:srgbClr val="FF0000"/>
                </a:solidFill>
              </a:rPr>
              <a:t>st</a:t>
            </a:r>
            <a:r>
              <a:rPr lang="en-GB" sz="2000" dirty="0">
                <a:solidFill>
                  <a:srgbClr val="FF0000"/>
                </a:solidFill>
              </a:rPr>
              <a:t> prototype</a:t>
            </a:r>
          </a:p>
        </p:txBody>
      </p:sp>
      <p:pic>
        <p:nvPicPr>
          <p:cNvPr id="21" name="Picture 20" descr="Schermata 2020-06-13 alle 21.11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71" y="189289"/>
            <a:ext cx="1919788" cy="181895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E552F4-3D9F-AA44-96EB-48B6D6990664}"/>
              </a:ext>
            </a:extLst>
          </p:cNvPr>
          <p:cNvCxnSpPr>
            <a:cxnSpLocks/>
          </p:cNvCxnSpPr>
          <p:nvPr/>
        </p:nvCxnSpPr>
        <p:spPr>
          <a:xfrm flipH="1">
            <a:off x="10835800" y="1848394"/>
            <a:ext cx="280219" cy="8437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310791" y="1998408"/>
            <a:ext cx="2512092" cy="221206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762771" y="345665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Philips  9W </a:t>
            </a:r>
            <a:r>
              <a:rPr lang="en-GB" dirty="0" smtClean="0"/>
              <a:t>CFL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>
            <a:extLst>
              <a:ext uri="{FF2B5EF4-FFF2-40B4-BE49-F238E27FC236}">
                <a16:creationId xmlns:a16="http://schemas.microsoft.com/office/drawing/2014/main" id="{2EA0ACA2-1A6D-2948-86C2-644357C42F77}"/>
              </a:ext>
            </a:extLst>
          </p:cNvPr>
          <p:cNvSpPr/>
          <p:nvPr/>
        </p:nvSpPr>
        <p:spPr>
          <a:xfrm>
            <a:off x="79453" y="2019254"/>
            <a:ext cx="74780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200" b="1" dirty="0" smtClean="0">
                <a:solidFill>
                  <a:srgbClr val="FF0000"/>
                </a:solidFill>
              </a:rPr>
              <a:t>Status and plan 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CSC lab in 904 building has been prepared 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/>
              <a:t>Material procurement on </a:t>
            </a:r>
            <a:r>
              <a:rPr lang="en-GB" sz="2200" dirty="0" smtClean="0"/>
              <a:t>going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>
                <a:solidFill>
                  <a:srgbClr val="FF0000"/>
                </a:solidFill>
              </a:rPr>
              <a:t>Box </a:t>
            </a:r>
            <a:r>
              <a:rPr lang="en-GB" sz="2200" dirty="0">
                <a:solidFill>
                  <a:srgbClr val="FF0000"/>
                </a:solidFill>
              </a:rPr>
              <a:t>assembling starting this week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2EA0ACA2-1A6D-2948-86C2-644357C42F77}"/>
              </a:ext>
            </a:extLst>
          </p:cNvPr>
          <p:cNvSpPr/>
          <p:nvPr/>
        </p:nvSpPr>
        <p:spPr>
          <a:xfrm>
            <a:off x="-110428" y="867491"/>
            <a:ext cx="120052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200" dirty="0"/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The CMS team is working to produce and test </a:t>
            </a:r>
            <a:r>
              <a:rPr lang="en-GB" sz="2200" dirty="0"/>
              <a:t>several disinfection boxes </a:t>
            </a:r>
            <a:r>
              <a:rPr lang="en-US" sz="2200" dirty="0" smtClean="0"/>
              <a:t>to </a:t>
            </a:r>
            <a:r>
              <a:rPr lang="en-US" sz="2200" dirty="0"/>
              <a:t>disinfect tools, materials, </a:t>
            </a:r>
            <a:r>
              <a:rPr lang="en-US" sz="2200" dirty="0" smtClean="0"/>
              <a:t>PPE. </a:t>
            </a:r>
            <a:endParaRPr lang="en-US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97AC47-0E41-F44E-92D6-283CBF85CE8C}"/>
              </a:ext>
            </a:extLst>
          </p:cNvPr>
          <p:cNvSpPr txBox="1">
            <a:spLocks/>
          </p:cNvSpPr>
          <p:nvPr/>
        </p:nvSpPr>
        <p:spPr>
          <a:xfrm>
            <a:off x="1379268" y="-59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CFL Based UVC Disinfection Box @ CERN</a:t>
            </a:r>
            <a:endParaRPr lang="en-GB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35" y="1833721"/>
            <a:ext cx="4113463" cy="30850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262899" y="2966659"/>
            <a:ext cx="737017" cy="1025116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061A8-486B-9F47-A776-9995476D3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059" y="4142912"/>
            <a:ext cx="4325408" cy="2576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53791-92D3-C34C-86B8-6C1E639EC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042" y="5458242"/>
            <a:ext cx="2239686" cy="892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4BA360-0758-8D4D-9DBA-C8E46118733F}"/>
              </a:ext>
            </a:extLst>
          </p:cNvPr>
          <p:cNvSpPr txBox="1"/>
          <p:nvPr/>
        </p:nvSpPr>
        <p:spPr>
          <a:xfrm>
            <a:off x="7557467" y="6350266"/>
            <a:ext cx="377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Circuit diagram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r="12031"/>
          <a:stretch/>
        </p:blipFill>
        <p:spPr>
          <a:xfrm rot="5400000">
            <a:off x="-94850" y="3921788"/>
            <a:ext cx="3309936" cy="25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AC47-0E41-F44E-92D6-283CBF85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68" y="-226797"/>
            <a:ext cx="10515600" cy="1325563"/>
          </a:xfrm>
        </p:spPr>
        <p:txBody>
          <a:bodyPr/>
          <a:lstStyle/>
          <a:p>
            <a:r>
              <a:rPr lang="en-GB" dirty="0"/>
              <a:t>CFL Based UVC Disinfection Box @ CERN</a:t>
            </a:r>
          </a:p>
        </p:txBody>
      </p:sp>
      <p:pic>
        <p:nvPicPr>
          <p:cNvPr id="7" name="Picture 2" descr="imgres.jpg">
            <a:extLst>
              <a:ext uri="{FF2B5EF4-FFF2-40B4-BE49-F238E27FC236}">
                <a16:creationId xmlns:a16="http://schemas.microsoft.com/office/drawing/2014/main" id="{DECE3D65-CDB9-D241-AF72-A784C2D7B3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" y="0"/>
            <a:ext cx="917569" cy="9134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531" y="1540549"/>
            <a:ext cx="3026637" cy="18028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522944" y="3320332"/>
            <a:ext cx="468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UV-C sensors: </a:t>
            </a:r>
            <a:r>
              <a:rPr lang="en-US" dirty="0" smtClean="0"/>
              <a:t>GUVC</a:t>
            </a:r>
            <a:r>
              <a:rPr lang="en-US" dirty="0"/>
              <a:t>-</a:t>
            </a:r>
            <a:r>
              <a:rPr lang="en-US" dirty="0" smtClean="0"/>
              <a:t>T21GH</a:t>
            </a:r>
            <a:endParaRPr lang="en-US" i="1" dirty="0" smtClean="0"/>
          </a:p>
          <a:p>
            <a:pPr algn="ctr"/>
            <a:r>
              <a:rPr lang="en-US" i="1" dirty="0" smtClean="0"/>
              <a:t>Distributor</a:t>
            </a:r>
            <a:r>
              <a:rPr lang="en-US" i="1" dirty="0"/>
              <a:t>: </a:t>
            </a:r>
            <a:r>
              <a:rPr lang="en-US" i="1" u="sng" dirty="0">
                <a:hlinkClick r:id="rId4"/>
              </a:rPr>
              <a:t>https://www.tecnosens.it/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AB754D-A10F-774F-BDD0-AFC988512E0F}"/>
              </a:ext>
            </a:extLst>
          </p:cNvPr>
          <p:cNvSpPr txBox="1"/>
          <p:nvPr/>
        </p:nvSpPr>
        <p:spPr>
          <a:xfrm>
            <a:off x="297337" y="1216556"/>
            <a:ext cx="7418858" cy="447199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200" b="1" dirty="0">
                <a:solidFill>
                  <a:srgbClr val="FF0000"/>
                </a:solidFill>
              </a:rPr>
              <a:t>Box validation </a:t>
            </a:r>
            <a:r>
              <a:rPr lang="en-GB" sz="2200" b="1" dirty="0" smtClean="0">
                <a:solidFill>
                  <a:srgbClr val="FF0000"/>
                </a:solidFill>
              </a:rPr>
              <a:t>@ CERN</a:t>
            </a:r>
            <a:endParaRPr lang="x-non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x-none" sz="2000" b="1" dirty="0" smtClean="0">
                <a:solidFill>
                  <a:srgbClr val="0000FF"/>
                </a:solidFill>
              </a:rPr>
              <a:t>Dose measurements  </a:t>
            </a:r>
          </a:p>
          <a:p>
            <a:pPr marL="441325" algn="just"/>
            <a:r>
              <a:rPr lang="x-none" sz="2000" dirty="0"/>
              <a:t> </a:t>
            </a:r>
            <a:r>
              <a:rPr lang="x-none" sz="2000" dirty="0" smtClean="0"/>
              <a:t>UV-C </a:t>
            </a:r>
            <a:r>
              <a:rPr lang="x-none" sz="2000" dirty="0"/>
              <a:t>sensors will be installed in order to </a:t>
            </a:r>
            <a:r>
              <a:rPr lang="x-none" sz="2000" dirty="0" smtClean="0"/>
              <a:t>measure: </a:t>
            </a:r>
          </a:p>
          <a:p>
            <a:pPr marL="784225" indent="-342900" algn="just">
              <a:buFont typeface="Arial"/>
              <a:buChar char="•"/>
            </a:pPr>
            <a:r>
              <a:rPr lang="x-none" sz="2000" dirty="0" smtClean="0"/>
              <a:t>Irradiation uniformity and optimization of the lamp location </a:t>
            </a:r>
          </a:p>
          <a:p>
            <a:pPr marL="784225" indent="-342900" algn="just">
              <a:buFont typeface="Arial"/>
              <a:buChar char="•"/>
            </a:pPr>
            <a:r>
              <a:rPr lang="en-GB" sz="2000" dirty="0" smtClean="0"/>
              <a:t>Dose </a:t>
            </a:r>
            <a:r>
              <a:rPr lang="en-GB" sz="2000" dirty="0"/>
              <a:t>measurements </a:t>
            </a:r>
            <a:r>
              <a:rPr lang="en-GB" sz="2000" dirty="0" smtClean="0"/>
              <a:t>vs. time </a:t>
            </a:r>
          </a:p>
          <a:p>
            <a:pPr marL="441325"/>
            <a:r>
              <a:rPr lang="en-GB" sz="2000" dirty="0"/>
              <a:t>	</a:t>
            </a:r>
            <a:r>
              <a:rPr lang="en-GB" dirty="0" smtClean="0"/>
              <a:t>Based  on our estimation:  </a:t>
            </a:r>
            <a:r>
              <a:rPr lang="en-GB" dirty="0"/>
              <a:t>~500 </a:t>
            </a:r>
            <a:r>
              <a:rPr lang="en-GB" dirty="0" err="1"/>
              <a:t>uWSec</a:t>
            </a:r>
            <a:r>
              <a:rPr lang="en-GB" dirty="0"/>
              <a:t>/cm</a:t>
            </a:r>
            <a:r>
              <a:rPr lang="en-GB" baseline="30000" dirty="0"/>
              <a:t>2</a:t>
            </a:r>
            <a:r>
              <a:rPr lang="en-GB" dirty="0"/>
              <a:t> x 20 sec irradiation </a:t>
            </a:r>
            <a:endParaRPr lang="en-GB" dirty="0" smtClean="0"/>
          </a:p>
          <a:p>
            <a:pPr marL="441325"/>
            <a:r>
              <a:rPr lang="en-GB" dirty="0" smtClean="0"/>
              <a:t>	</a:t>
            </a:r>
            <a:r>
              <a:rPr lang="en-GB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>
                <a:solidFill>
                  <a:srgbClr val="0000FF"/>
                </a:solidFill>
              </a:rPr>
              <a:t>10 </a:t>
            </a:r>
            <a:r>
              <a:rPr lang="en-GB" dirty="0" err="1">
                <a:solidFill>
                  <a:srgbClr val="0000FF"/>
                </a:solidFill>
              </a:rPr>
              <a:t>mJ</a:t>
            </a:r>
            <a:r>
              <a:rPr lang="en-GB" dirty="0">
                <a:solidFill>
                  <a:srgbClr val="0000FF"/>
                </a:solidFill>
              </a:rPr>
              <a:t>/cm</a:t>
            </a:r>
            <a:r>
              <a:rPr lang="en-GB" baseline="30000" dirty="0">
                <a:solidFill>
                  <a:srgbClr val="0000FF"/>
                </a:solidFill>
              </a:rPr>
              <a:t>2 </a:t>
            </a:r>
            <a:r>
              <a:rPr lang="en-GB" dirty="0" smtClean="0">
                <a:solidFill>
                  <a:srgbClr val="0000FF"/>
                </a:solidFill>
              </a:rPr>
              <a:t>dose (</a:t>
            </a:r>
            <a:r>
              <a:rPr lang="en-GB" dirty="0">
                <a:solidFill>
                  <a:srgbClr val="0000FF"/>
                </a:solidFill>
              </a:rPr>
              <a:t>in the fairest point 16cm </a:t>
            </a:r>
            <a:r>
              <a:rPr lang="en-GB" dirty="0" smtClean="0">
                <a:solidFill>
                  <a:srgbClr val="0000FF"/>
                </a:solidFill>
              </a:rPr>
              <a:t>away</a:t>
            </a:r>
            <a:r>
              <a:rPr lang="en-GB" dirty="0">
                <a:solidFill>
                  <a:srgbClr val="0000FF"/>
                </a:solidFill>
              </a:rPr>
              <a:t>)</a:t>
            </a:r>
          </a:p>
          <a:p>
            <a:pPr marL="441325"/>
            <a:r>
              <a:rPr lang="en-GB" dirty="0" smtClean="0">
                <a:solidFill>
                  <a:srgbClr val="0000FF"/>
                </a:solidFill>
                <a:sym typeface="Wingdings"/>
              </a:rPr>
              <a:t>	  </a:t>
            </a:r>
            <a:r>
              <a:rPr lang="en-GB" dirty="0">
                <a:solidFill>
                  <a:srgbClr val="0000FF"/>
                </a:solidFill>
              </a:rPr>
              <a:t>5 min irradiation delivers 150 </a:t>
            </a:r>
            <a:r>
              <a:rPr lang="en-GB" dirty="0" err="1">
                <a:solidFill>
                  <a:srgbClr val="0000FF"/>
                </a:solidFill>
              </a:rPr>
              <a:t>mJ</a:t>
            </a:r>
            <a:r>
              <a:rPr lang="en-GB" dirty="0">
                <a:solidFill>
                  <a:srgbClr val="0000FF"/>
                </a:solidFill>
              </a:rPr>
              <a:t>/cm</a:t>
            </a:r>
            <a:r>
              <a:rPr lang="en-GB" baseline="30000" dirty="0">
                <a:solidFill>
                  <a:srgbClr val="0000FF"/>
                </a:solidFill>
              </a:rPr>
              <a:t>2 </a:t>
            </a:r>
            <a:r>
              <a:rPr lang="en-GB" dirty="0" smtClean="0">
                <a:solidFill>
                  <a:srgbClr val="0000FF"/>
                </a:solidFill>
              </a:rPr>
              <a:t>dose  </a:t>
            </a:r>
          </a:p>
          <a:p>
            <a:endParaRPr lang="en-GB" sz="2000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000" b="1" dirty="0">
                <a:solidFill>
                  <a:srgbClr val="0000FF"/>
                </a:solidFill>
              </a:rPr>
              <a:t>E</a:t>
            </a:r>
            <a:r>
              <a:rPr lang="en-GB" sz="2000" b="1" dirty="0" smtClean="0">
                <a:solidFill>
                  <a:srgbClr val="0000FF"/>
                </a:solidFill>
              </a:rPr>
              <a:t>lectrical and radiation safety </a:t>
            </a:r>
          </a:p>
          <a:p>
            <a:pPr marL="457200" indent="-457200">
              <a:buFont typeface="+mj-lt"/>
              <a:buAutoNum type="arabicPeriod" startAt="2"/>
            </a:pPr>
            <a:endParaRPr lang="en-GB" sz="2000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000" b="1" dirty="0" smtClean="0">
                <a:solidFill>
                  <a:srgbClr val="0000FF"/>
                </a:solidFill>
              </a:rPr>
              <a:t>Preliminary irradiation validation: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Tools of different materials (plastic</a:t>
            </a:r>
            <a:r>
              <a:rPr lang="en-GB" dirty="0"/>
              <a:t>, metal, </a:t>
            </a:r>
            <a:r>
              <a:rPr lang="en-GB" dirty="0" err="1" smtClean="0"/>
              <a:t>etc</a:t>
            </a:r>
            <a:r>
              <a:rPr lang="en-GB" dirty="0" smtClean="0"/>
              <a:t>) will be irradiated. The integrity will checked with visual inspection 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is-IS" dirty="0" smtClean="0"/>
              <a:t>Masks will be irradiated and efficiecy valuated 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911" y="6081006"/>
            <a:ext cx="11318923" cy="40011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Final validation will be performed in Biological laboratories specialized on </a:t>
            </a:r>
            <a:r>
              <a:rPr lang="en-US" sz="2000" dirty="0" smtClean="0"/>
              <a:t>studies of </a:t>
            </a:r>
            <a:r>
              <a:rPr lang="en-US" sz="2000" dirty="0"/>
              <a:t>SARS-CoV-2 virus</a:t>
            </a:r>
          </a:p>
        </p:txBody>
      </p:sp>
    </p:spTree>
    <p:extLst>
      <p:ext uri="{BB962C8B-B14F-4D97-AF65-F5344CB8AC3E}">
        <p14:creationId xmlns:p14="http://schemas.microsoft.com/office/powerpoint/2010/main" val="30134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12897</TotalTime>
  <Words>384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UV-C Disinfection Box project  </vt:lpstr>
      <vt:lpstr>CFL Based UVC Disinfection Box</vt:lpstr>
      <vt:lpstr>PowerPoint Presentation</vt:lpstr>
      <vt:lpstr>CFL Based UVC Disinfection Box @ CERN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UV-C Sterilisation Box Prototype</dc:title>
  <dc:creator>David Lomidze</dc:creator>
  <cp:lastModifiedBy>Ian Crotty</cp:lastModifiedBy>
  <cp:revision>102</cp:revision>
  <cp:lastPrinted>2020-08-26T15:31:10Z</cp:lastPrinted>
  <dcterms:created xsi:type="dcterms:W3CDTF">2020-05-04T16:28:09Z</dcterms:created>
  <dcterms:modified xsi:type="dcterms:W3CDTF">2020-09-01T13:42:45Z</dcterms:modified>
</cp:coreProperties>
</file>