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3" r:id="rId3"/>
    <p:sldId id="256" r:id="rId4"/>
    <p:sldId id="257" r:id="rId5"/>
    <p:sldId id="258" r:id="rId6"/>
    <p:sldId id="261" r:id="rId7"/>
    <p:sldId id="259" r:id="rId8"/>
    <p:sldId id="262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F625F-80F3-412A-B89D-707DF7E4B713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831CB-FF38-49B5-90E8-672F92130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260D-8C9B-42B6-AF35-38382C55CE51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36E7-6E20-4CD6-B05E-B093FDEED757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575-0279-48A9-9A49-FBB483DDA9C9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3F21-AFDB-48EF-82A8-E044C4410DEA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B266-C459-4319-AA27-FFBE3E0D5354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560-7042-4E80-A839-D65F378C21C6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0059-B9ED-4DE2-A669-255F43CD46F0}" type="datetime1">
              <a:rPr lang="en-US" smtClean="0"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D2AD-8245-42D5-A0D8-B453BBBF1E3B}" type="datetime1">
              <a:rPr lang="en-US" smtClean="0"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333-2A13-46D0-BE25-0816F4FA2464}" type="datetime1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DA0-9CAE-40E4-8C8D-61523F8F77D9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69A-9C05-4775-BD44-C98189522011}" type="datetime1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ADEF-FE96-4C0C-86E4-A970C40B140F}" type="datetime1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5E1E-5A22-4E85-9B4E-A4F69554B2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3936-AD86-4099-8939-0D3A449048ED}" type="datetime1">
              <a:rPr lang="en-US" smtClean="0"/>
              <a:t>3/5/2012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30267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RE4 rack proposition</a:t>
            </a:r>
            <a:br>
              <a:rPr lang="en-US" dirty="0" smtClean="0"/>
            </a:br>
            <a:r>
              <a:rPr lang="en-US" sz="2200" dirty="0" smtClean="0"/>
              <a:t>Nicolas </a:t>
            </a:r>
            <a:r>
              <a:rPr lang="en-US" sz="2200" dirty="0" err="1" smtClean="0"/>
              <a:t>Zaganidis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Ian </a:t>
            </a:r>
            <a:r>
              <a:rPr lang="en-US" sz="2200" dirty="0" err="1" smtClean="0"/>
              <a:t>Crotty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/>
              <a:t/>
            </a:r>
            <a:br>
              <a:rPr lang="en-US" sz="2200"/>
            </a:br>
            <a:r>
              <a:rPr lang="en-US" sz="2200"/>
              <a:t>http://rpc-cms-re4-upscope.web.cern.ch/rpc-cms-re4-upscope/RPC/Services/Racks/Proposition5March2012NZIC/Photos/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GB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3"/>
          <p:cNvSpPr txBox="1"/>
          <p:nvPr/>
        </p:nvSpPr>
        <p:spPr>
          <a:xfrm>
            <a:off x="3494148" y="2751311"/>
            <a:ext cx="203914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YE-3 FAR</a:t>
            </a:r>
            <a:endParaRPr lang="it-IT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FB6-5D8A-4293-B193-A83B6BDACA61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8"/>
          <p:cNvSpPr txBox="1"/>
          <p:nvPr/>
        </p:nvSpPr>
        <p:spPr>
          <a:xfrm>
            <a:off x="1175973" y="61139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X2S52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9" descr="X2S52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755576" y="908720"/>
            <a:ext cx="1526908" cy="5400600"/>
          </a:xfrm>
          <a:prstGeom prst="rect">
            <a:avLst/>
          </a:prstGeom>
        </p:spPr>
      </p:pic>
      <p:sp>
        <p:nvSpPr>
          <p:cNvPr id="6" name="Ovale 14"/>
          <p:cNvSpPr/>
          <p:nvPr/>
        </p:nvSpPr>
        <p:spPr>
          <a:xfrm>
            <a:off x="899592" y="2132856"/>
            <a:ext cx="1512168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771800" y="1187460"/>
            <a:ext cx="5832648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from the TOP as our LBB are not covered </a:t>
            </a:r>
          </a:p>
          <a:p>
            <a:r>
              <a:rPr lang="en-US" dirty="0" smtClean="0"/>
              <a:t>Longer path but easier access </a:t>
            </a:r>
            <a:r>
              <a:rPr lang="en-US" dirty="0" smtClean="0">
                <a:sym typeface="Wingdings" pitchFamily="2" charset="2"/>
              </a:rPr>
              <a:t> check cable length if OK</a:t>
            </a:r>
            <a:endParaRPr lang="en-US" dirty="0" smtClean="0"/>
          </a:p>
          <a:p>
            <a:r>
              <a:rPr lang="en-US" dirty="0" smtClean="0"/>
              <a:t>Bottom is tight but possible ,</a:t>
            </a:r>
            <a:r>
              <a:rPr lang="en-US" dirty="0" err="1"/>
              <a:t>r</a:t>
            </a:r>
            <a:r>
              <a:rPr lang="en-US" dirty="0" err="1" smtClean="0"/>
              <a:t>ecable</a:t>
            </a:r>
            <a:r>
              <a:rPr lang="en-US" dirty="0" smtClean="0"/>
              <a:t>  RE3</a:t>
            </a:r>
          </a:p>
          <a:p>
            <a:r>
              <a:rPr lang="en-US" dirty="0" smtClean="0"/>
              <a:t>Cables from Bottom giving smaller length are not </a:t>
            </a:r>
            <a:r>
              <a:rPr lang="en-US" dirty="0" err="1" smtClean="0"/>
              <a:t>comptabille</a:t>
            </a:r>
            <a:r>
              <a:rPr lang="en-US" dirty="0" smtClean="0"/>
              <a:t> with the present choice having the LBB on the TOP</a:t>
            </a:r>
          </a:p>
          <a:p>
            <a:r>
              <a:rPr lang="en-US" dirty="0" smtClean="0"/>
              <a:t>Best configuration  move SPARE RPC LBB  on the top of the present one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4725144"/>
            <a:ext cx="57606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CHCK with the CSCs if possible to move our new LBB on top of the present one</a:t>
            </a:r>
            <a:endParaRPr lang="en-US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1E5C-B8C5-4738-B22B-D5E77ADAD017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1" descr="X3S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611560" y="692696"/>
            <a:ext cx="1526908" cy="5400600"/>
          </a:xfrm>
          <a:prstGeom prst="rect">
            <a:avLst/>
          </a:prstGeom>
        </p:spPr>
      </p:pic>
      <p:sp>
        <p:nvSpPr>
          <p:cNvPr id="5" name="Ovale 15"/>
          <p:cNvSpPr/>
          <p:nvPr/>
        </p:nvSpPr>
        <p:spPr>
          <a:xfrm>
            <a:off x="770316" y="4365104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347864" y="1187460"/>
            <a:ext cx="5256584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from the Bottom</a:t>
            </a:r>
          </a:p>
          <a:p>
            <a:r>
              <a:rPr lang="en-US" dirty="0" smtClean="0"/>
              <a:t> otherwise CSCs VME is blocked</a:t>
            </a:r>
          </a:p>
          <a:p>
            <a:r>
              <a:rPr lang="en-US" dirty="0" smtClean="0"/>
              <a:t>- Lower the present cable tray  that is already badly done</a:t>
            </a:r>
          </a:p>
          <a:p>
            <a:endParaRPr lang="en-US" dirty="0"/>
          </a:p>
        </p:txBody>
      </p:sp>
      <p:sp>
        <p:nvSpPr>
          <p:cNvPr id="7" name="CasellaDiTesto 10"/>
          <p:cNvSpPr txBox="1"/>
          <p:nvPr/>
        </p:nvSpPr>
        <p:spPr>
          <a:xfrm>
            <a:off x="1136339" y="26064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X3S51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61E-2591-4422-9B58-FC8C60E94C34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2"/>
          <p:cNvSpPr txBox="1"/>
          <p:nvPr/>
        </p:nvSpPr>
        <p:spPr>
          <a:xfrm>
            <a:off x="1262721" y="54868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X4S51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17" descr="X4S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755576" y="846004"/>
            <a:ext cx="1526908" cy="5400600"/>
          </a:xfrm>
          <a:prstGeom prst="rect">
            <a:avLst/>
          </a:prstGeom>
        </p:spPr>
      </p:pic>
      <p:sp>
        <p:nvSpPr>
          <p:cNvPr id="6" name="Ovale 16"/>
          <p:cNvSpPr/>
          <p:nvPr/>
        </p:nvSpPr>
        <p:spPr>
          <a:xfrm>
            <a:off x="842324" y="2646204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3347864" y="1187460"/>
            <a:ext cx="525658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from the TOP</a:t>
            </a:r>
          </a:p>
          <a:p>
            <a:r>
              <a:rPr lang="en-US" dirty="0" smtClean="0"/>
              <a:t>-New cable tray is need next to RE3 cable tray</a:t>
            </a:r>
          </a:p>
          <a:p>
            <a:r>
              <a:rPr lang="en-US" dirty="0" smtClean="0"/>
              <a:t>-Move box LVM-4/2/2 and push RE3 cables on  +z 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8C2-32BB-4984-AEED-E482AF8F818F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3"/>
          <p:cNvSpPr txBox="1"/>
          <p:nvPr/>
        </p:nvSpPr>
        <p:spPr>
          <a:xfrm>
            <a:off x="3494148" y="2751311"/>
            <a:ext cx="241457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YE-3 NEAR</a:t>
            </a:r>
            <a:endParaRPr lang="it-IT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931D-B155-435A-9939-7DDC60CD63CD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8"/>
          <p:cNvSpPr txBox="1"/>
          <p:nvPr/>
        </p:nvSpPr>
        <p:spPr>
          <a:xfrm>
            <a:off x="1175973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X2V52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14" descr="X2V52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683568" y="908720"/>
            <a:ext cx="1526908" cy="5400600"/>
          </a:xfrm>
          <a:prstGeom prst="rect">
            <a:avLst/>
          </a:prstGeom>
        </p:spPr>
      </p:pic>
      <p:sp>
        <p:nvSpPr>
          <p:cNvPr id="6" name="Ovale 11"/>
          <p:cNvSpPr/>
          <p:nvPr/>
        </p:nvSpPr>
        <p:spPr>
          <a:xfrm>
            <a:off x="827584" y="4077072"/>
            <a:ext cx="1512168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059832" y="1187460"/>
            <a:ext cx="5256584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from the BOTTOM</a:t>
            </a:r>
          </a:p>
          <a:p>
            <a:r>
              <a:rPr lang="en-US" dirty="0" smtClean="0"/>
              <a:t> but tight for cables at intersection of floor &amp; green structure on the rack</a:t>
            </a:r>
          </a:p>
          <a:p>
            <a:pPr>
              <a:buFontTx/>
              <a:buChar char="-"/>
            </a:pPr>
            <a:r>
              <a:rPr lang="en-US" dirty="0" smtClean="0"/>
              <a:t>Move Spare RPC LBB 6U to slot 30-35</a:t>
            </a:r>
          </a:p>
          <a:p>
            <a:r>
              <a:rPr lang="en-US" dirty="0"/>
              <a:t> </a:t>
            </a:r>
            <a:r>
              <a:rPr lang="en-US" dirty="0" smtClean="0"/>
              <a:t>Having RPC LBB up because of the proximity of the CSC gas rack  will facilitate their </a:t>
            </a:r>
            <a:r>
              <a:rPr lang="en-US" dirty="0" err="1" smtClean="0"/>
              <a:t>connecterization</a:t>
            </a:r>
            <a:endParaRPr lang="en-US" dirty="0" smtClean="0"/>
          </a:p>
          <a:p>
            <a:r>
              <a:rPr lang="en-US" dirty="0" smtClean="0"/>
              <a:t>-Spare RPC Easy 5U remains at the same position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07704" y="4869160"/>
            <a:ext cx="648072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339752" y="3068960"/>
            <a:ext cx="216024" cy="176419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1"/>
          <p:cNvSpPr/>
          <p:nvPr/>
        </p:nvSpPr>
        <p:spPr>
          <a:xfrm>
            <a:off x="971600" y="2780928"/>
            <a:ext cx="136815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115616" y="2780928"/>
            <a:ext cx="108012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Spare  RPC LBB</a:t>
            </a:r>
            <a:endParaRPr lang="en-US" sz="16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1AC1-F271-477A-BD18-86E99459AE90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0"/>
          <p:cNvSpPr txBox="1"/>
          <p:nvPr/>
        </p:nvSpPr>
        <p:spPr>
          <a:xfrm>
            <a:off x="1017217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X3V51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15" descr="X3V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539552" y="908720"/>
            <a:ext cx="1526908" cy="5400600"/>
          </a:xfrm>
          <a:prstGeom prst="rect">
            <a:avLst/>
          </a:prstGeom>
        </p:spPr>
      </p:pic>
      <p:sp>
        <p:nvSpPr>
          <p:cNvPr id="6" name="Ovale 17"/>
          <p:cNvSpPr/>
          <p:nvPr/>
        </p:nvSpPr>
        <p:spPr>
          <a:xfrm>
            <a:off x="683568" y="3717032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2987824" y="1196752"/>
            <a:ext cx="52565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from the TOP</a:t>
            </a:r>
          </a:p>
          <a:p>
            <a:r>
              <a:rPr lang="en-US" dirty="0"/>
              <a:t> -</a:t>
            </a:r>
            <a:r>
              <a:rPr lang="en-US" dirty="0" smtClean="0"/>
              <a:t>Lower present cable tray  on top of rack</a:t>
            </a:r>
          </a:p>
          <a:p>
            <a:r>
              <a:rPr lang="en-US" dirty="0"/>
              <a:t>  </a:t>
            </a:r>
            <a:r>
              <a:rPr lang="en-US" dirty="0" smtClean="0"/>
              <a:t>Give better access to the RE3 LBB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A59B-AED3-4277-A3CF-54AC4409D955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2"/>
          <p:cNvSpPr txBox="1"/>
          <p:nvPr/>
        </p:nvSpPr>
        <p:spPr>
          <a:xfrm>
            <a:off x="1123827" y="61139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X4V51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16" descr="X4V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611560" y="908720"/>
            <a:ext cx="1526908" cy="5400600"/>
          </a:xfrm>
          <a:prstGeom prst="rect">
            <a:avLst/>
          </a:prstGeom>
        </p:spPr>
      </p:pic>
      <p:sp>
        <p:nvSpPr>
          <p:cNvPr id="6" name="Ovale 19"/>
          <p:cNvSpPr/>
          <p:nvPr/>
        </p:nvSpPr>
        <p:spPr>
          <a:xfrm>
            <a:off x="770316" y="2492896"/>
            <a:ext cx="151216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3059832" y="836712"/>
            <a:ext cx="525658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must be from the TOP because presence of CSC’s High Voltage big cables on the bottom</a:t>
            </a:r>
          </a:p>
          <a:p>
            <a:r>
              <a:rPr lang="en-US" dirty="0" smtClean="0"/>
              <a:t>-Need new cable tray on TOP under the present cable tray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DD4-4877-45DD-BF9D-4EDBDE0D310C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3F21-AFDB-48EF-82A8-E044C4410DEA}" type="datetime1">
              <a:rPr lang="en-US" smtClean="0"/>
              <a:t>3/5/2012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840038"/>
            <a:ext cx="26463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4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X2A52.jpg"/>
          <p:cNvPicPr>
            <a:picLocks noChangeAspect="1"/>
          </p:cNvPicPr>
          <p:nvPr/>
        </p:nvPicPr>
        <p:blipFill>
          <a:blip r:embed="rId2" cstate="print"/>
          <a:srcRect b="20600"/>
          <a:stretch>
            <a:fillRect/>
          </a:stretch>
        </p:blipFill>
        <p:spPr>
          <a:xfrm>
            <a:off x="668828" y="450632"/>
            <a:ext cx="1526908" cy="5445224"/>
          </a:xfrm>
          <a:prstGeom prst="rect">
            <a:avLst/>
          </a:prstGeom>
        </p:spPr>
      </p:pic>
      <p:sp>
        <p:nvSpPr>
          <p:cNvPr id="5" name="CasellaDiTesto 8"/>
          <p:cNvSpPr txBox="1"/>
          <p:nvPr/>
        </p:nvSpPr>
        <p:spPr>
          <a:xfrm>
            <a:off x="1175973" y="4462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X2A52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vale 26"/>
          <p:cNvSpPr/>
          <p:nvPr/>
        </p:nvSpPr>
        <p:spPr>
          <a:xfrm>
            <a:off x="827584" y="1638092"/>
            <a:ext cx="1512168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483768" y="692696"/>
            <a:ext cx="5832648" cy="34778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000" dirty="0" smtClean="0"/>
              <a:t>Signal cables from TOP</a:t>
            </a:r>
          </a:p>
          <a:p>
            <a:r>
              <a:rPr lang="en-US" sz="2000" dirty="0" smtClean="0"/>
              <a:t>-Need new cable tray on higher z position</a:t>
            </a:r>
          </a:p>
          <a:p>
            <a:r>
              <a:rPr lang="en-US" sz="2000" dirty="0" smtClean="0"/>
              <a:t>Longer path but easier access </a:t>
            </a:r>
            <a:r>
              <a:rPr lang="en-US" sz="2000" dirty="0" smtClean="0">
                <a:sym typeface="Wingdings" pitchFamily="2" charset="2"/>
              </a:rPr>
              <a:t> check cable length if OK</a:t>
            </a:r>
            <a:endParaRPr lang="en-US" sz="2000" dirty="0" smtClean="0"/>
          </a:p>
          <a:p>
            <a:r>
              <a:rPr lang="en-US" sz="2000" dirty="0" smtClean="0"/>
              <a:t>Bottom is tight but possible ,</a:t>
            </a:r>
            <a:r>
              <a:rPr lang="en-US" sz="2000" dirty="0" err="1" smtClean="0"/>
              <a:t>recable</a:t>
            </a:r>
            <a:r>
              <a:rPr lang="en-US" sz="2000" dirty="0" smtClean="0"/>
              <a:t>  RE3</a:t>
            </a:r>
          </a:p>
          <a:p>
            <a:r>
              <a:rPr lang="en-US" sz="2000" dirty="0" smtClean="0"/>
              <a:t>Cables from Bottom giving smaller length but not compatible with the present choice having the LBB on the TOP</a:t>
            </a:r>
          </a:p>
          <a:p>
            <a:r>
              <a:rPr lang="en-US" sz="2000" dirty="0" smtClean="0"/>
              <a:t>Best configuration  move SPARE RPC LBB  on the top of the present one 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4725144"/>
            <a:ext cx="57606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CHECK with the CSCs if possible to move  down our new LBB on top of the present one</a:t>
            </a:r>
            <a:endParaRPr lang="en-US" b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D41-BAEE-4692-B286-E0FC8FD6B042}" type="datetime1">
              <a:rPr lang="en-US" smtClean="0"/>
              <a:t>3/5/2012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0"/>
          <p:cNvSpPr txBox="1"/>
          <p:nvPr/>
        </p:nvSpPr>
        <p:spPr>
          <a:xfrm>
            <a:off x="1031957" y="6113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X3A51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15" descr="X3A5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6735"/>
            <a:ext cx="1584175" cy="5476721"/>
          </a:xfrm>
          <a:prstGeom prst="rect">
            <a:avLst/>
          </a:prstGeom>
        </p:spPr>
      </p:pic>
      <p:sp>
        <p:nvSpPr>
          <p:cNvPr id="6" name="Ovale 27"/>
          <p:cNvSpPr/>
          <p:nvPr/>
        </p:nvSpPr>
        <p:spPr>
          <a:xfrm>
            <a:off x="755576" y="2996952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555776" y="1087576"/>
            <a:ext cx="417646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must be  from Bottom  due to the presence above of CSC’s </a:t>
            </a:r>
            <a:r>
              <a:rPr lang="en-US" dirty="0" err="1" smtClean="0"/>
              <a:t>Vme</a:t>
            </a:r>
            <a:r>
              <a:rPr lang="en-US" dirty="0" smtClean="0"/>
              <a:t> cables</a:t>
            </a:r>
          </a:p>
          <a:p>
            <a:r>
              <a:rPr lang="en-US" dirty="0" smtClean="0"/>
              <a:t>-Must remove the green bars &amp; the strain relief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9DAC-92E7-4256-BC46-B2153EB23BEF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1" descr="X4A51.jpg"/>
          <p:cNvPicPr>
            <a:picLocks noChangeAspect="1"/>
          </p:cNvPicPr>
          <p:nvPr/>
        </p:nvPicPr>
        <p:blipFill>
          <a:blip r:embed="rId2" cstate="print"/>
          <a:srcRect b="20600"/>
          <a:stretch>
            <a:fillRect/>
          </a:stretch>
        </p:blipFill>
        <p:spPr>
          <a:xfrm>
            <a:off x="1187624" y="936104"/>
            <a:ext cx="1526908" cy="5445224"/>
          </a:xfrm>
          <a:prstGeom prst="rect">
            <a:avLst/>
          </a:prstGeom>
        </p:spPr>
      </p:pic>
      <p:sp>
        <p:nvSpPr>
          <p:cNvPr id="6" name="CasellaDiTesto 12"/>
          <p:cNvSpPr txBox="1"/>
          <p:nvPr/>
        </p:nvSpPr>
        <p:spPr>
          <a:xfrm>
            <a:off x="1766777" y="6113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X4A51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vale 28"/>
          <p:cNvSpPr/>
          <p:nvPr/>
        </p:nvSpPr>
        <p:spPr>
          <a:xfrm>
            <a:off x="1274372" y="2852936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347864" y="1187460"/>
            <a:ext cx="525658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from the TOP</a:t>
            </a:r>
          </a:p>
          <a:p>
            <a:r>
              <a:rPr lang="en-US" dirty="0" smtClean="0"/>
              <a:t>Not possible from Bottom due to the cable chain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F658-282F-4BA2-ABC5-8B63F3CC8484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3"/>
          <p:cNvSpPr txBox="1"/>
          <p:nvPr/>
        </p:nvSpPr>
        <p:spPr>
          <a:xfrm>
            <a:off x="3494148" y="2751311"/>
            <a:ext cx="251235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YE+3 NEAR</a:t>
            </a:r>
            <a:endParaRPr lang="it-IT" sz="4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7E91-5D34-4796-AE82-D4F356139292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8"/>
          <p:cNvSpPr txBox="1"/>
          <p:nvPr/>
        </p:nvSpPr>
        <p:spPr>
          <a:xfrm>
            <a:off x="1175973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X2J52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14" descr="X2J52.jpg"/>
          <p:cNvPicPr>
            <a:picLocks noChangeAspect="1"/>
          </p:cNvPicPr>
          <p:nvPr/>
        </p:nvPicPr>
        <p:blipFill>
          <a:blip r:embed="rId2" cstate="print"/>
          <a:srcRect b="20201"/>
          <a:stretch>
            <a:fillRect/>
          </a:stretch>
        </p:blipFill>
        <p:spPr>
          <a:xfrm>
            <a:off x="683568" y="1124744"/>
            <a:ext cx="1526908" cy="5472608"/>
          </a:xfrm>
          <a:prstGeom prst="rect">
            <a:avLst/>
          </a:prstGeom>
        </p:spPr>
      </p:pic>
      <p:sp>
        <p:nvSpPr>
          <p:cNvPr id="6" name="Ovale 11"/>
          <p:cNvSpPr/>
          <p:nvPr/>
        </p:nvSpPr>
        <p:spPr>
          <a:xfrm>
            <a:off x="827584" y="4149080"/>
            <a:ext cx="1512168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3059832" y="1187460"/>
            <a:ext cx="5256584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from the BOTTOM</a:t>
            </a:r>
          </a:p>
          <a:p>
            <a:r>
              <a:rPr lang="en-US" dirty="0" smtClean="0"/>
              <a:t> but tight for cables at intersection of floor &amp; green structure on the rack</a:t>
            </a:r>
          </a:p>
          <a:p>
            <a:pPr>
              <a:buFontTx/>
              <a:buChar char="-"/>
            </a:pPr>
            <a:r>
              <a:rPr lang="en-US" dirty="0" smtClean="0"/>
              <a:t>Move Spare RPC LBB 6U to slot 30-35</a:t>
            </a:r>
          </a:p>
          <a:p>
            <a:r>
              <a:rPr lang="en-US" dirty="0"/>
              <a:t> </a:t>
            </a:r>
            <a:r>
              <a:rPr lang="en-US" dirty="0" smtClean="0"/>
              <a:t>Having RPC LBB up because of the proximity of the CSC gas rack  will facilitate their </a:t>
            </a:r>
            <a:r>
              <a:rPr lang="en-US" dirty="0" err="1" smtClean="0"/>
              <a:t>connecterization</a:t>
            </a:r>
            <a:endParaRPr lang="en-US" dirty="0" smtClean="0"/>
          </a:p>
          <a:p>
            <a:r>
              <a:rPr lang="en-US" dirty="0" smtClean="0"/>
              <a:t>-Spare RPC Easy 5U remains at the same position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67744" y="3212976"/>
            <a:ext cx="0" cy="1728192"/>
          </a:xfrm>
          <a:prstGeom prst="straightConnector1">
            <a:avLst/>
          </a:prstGeom>
          <a:ln w="44450" cmpd="sng">
            <a:solidFill>
              <a:schemeClr val="accent1">
                <a:shade val="95000"/>
                <a:satMod val="10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11"/>
          <p:cNvSpPr/>
          <p:nvPr/>
        </p:nvSpPr>
        <p:spPr>
          <a:xfrm>
            <a:off x="827584" y="2636912"/>
            <a:ext cx="1584176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187624" y="25649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Spare </a:t>
            </a:r>
          </a:p>
          <a:p>
            <a:r>
              <a:rPr lang="en-US" dirty="0" smtClean="0"/>
              <a:t>RPC LBB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63688" y="4941168"/>
            <a:ext cx="50405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80DE-EFC7-45C4-8330-19C4B7CA8D90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0"/>
          <p:cNvSpPr txBox="1"/>
          <p:nvPr/>
        </p:nvSpPr>
        <p:spPr>
          <a:xfrm>
            <a:off x="1391997" y="54868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X3J51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15" descr="X3J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827584" y="846004"/>
            <a:ext cx="1526908" cy="5400600"/>
          </a:xfrm>
          <a:prstGeom prst="rect">
            <a:avLst/>
          </a:prstGeom>
        </p:spPr>
      </p:pic>
      <p:sp>
        <p:nvSpPr>
          <p:cNvPr id="6" name="Ovale 18"/>
          <p:cNvSpPr/>
          <p:nvPr/>
        </p:nvSpPr>
        <p:spPr>
          <a:xfrm>
            <a:off x="986340" y="3582308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3347864" y="1187460"/>
            <a:ext cx="525658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from the TOP</a:t>
            </a:r>
          </a:p>
          <a:p>
            <a:r>
              <a:rPr lang="en-US" dirty="0"/>
              <a:t> </a:t>
            </a:r>
            <a:r>
              <a:rPr lang="en-US" dirty="0" smtClean="0"/>
              <a:t> Lower present cable tray  on top of rack</a:t>
            </a:r>
          </a:p>
          <a:p>
            <a:r>
              <a:rPr lang="en-US" dirty="0"/>
              <a:t> </a:t>
            </a:r>
            <a:r>
              <a:rPr lang="en-US" dirty="0" smtClean="0"/>
              <a:t> Give better access to the RE3 LBB </a:t>
            </a:r>
          </a:p>
          <a:p>
            <a:r>
              <a:rPr lang="en-US" dirty="0" smtClean="0"/>
              <a:t>-Bottom cable tray is full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9997-CFA7-4DA1-BB61-0A72CB935603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2"/>
          <p:cNvSpPr txBox="1"/>
          <p:nvPr/>
        </p:nvSpPr>
        <p:spPr>
          <a:xfrm>
            <a:off x="1391997" y="61139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X4J51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16" descr="X4J51.jpg"/>
          <p:cNvPicPr>
            <a:picLocks noChangeAspect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>
          <a:xfrm>
            <a:off x="827584" y="980728"/>
            <a:ext cx="1526908" cy="5400600"/>
          </a:xfrm>
          <a:prstGeom prst="rect">
            <a:avLst/>
          </a:prstGeom>
        </p:spPr>
      </p:pic>
      <p:sp>
        <p:nvSpPr>
          <p:cNvPr id="6" name="Ovale 19"/>
          <p:cNvSpPr/>
          <p:nvPr/>
        </p:nvSpPr>
        <p:spPr>
          <a:xfrm>
            <a:off x="971600" y="2636912"/>
            <a:ext cx="151216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3347864" y="1187460"/>
            <a:ext cx="5256584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-Signal cables must be from the TOP because presence of CSC’s High Voltage big </a:t>
            </a:r>
            <a:r>
              <a:rPr lang="en-US" dirty="0" err="1" smtClean="0"/>
              <a:t>cales</a:t>
            </a:r>
            <a:r>
              <a:rPr lang="en-US" dirty="0" smtClean="0"/>
              <a:t> on the bottom</a:t>
            </a:r>
          </a:p>
          <a:p>
            <a:r>
              <a:rPr lang="en-US" dirty="0" smtClean="0"/>
              <a:t>-Need new cable tray on TOP under the present cable tray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D905-23A4-47CC-8B82-090486584C3C}" type="datetime1">
              <a:rPr lang="en-US" smtClean="0"/>
              <a:t>3/5/2012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528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RE4 rack proposition Nicolas Zaganidis Ian Crotty  http://rpc-cms-re4-upscope.web.cern.ch/rpc-cms-re4-upscope/RPC/Services/Racks/Proposition5March2012NZIC/Photos/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YE+3 FAR</dc:title>
  <dc:creator>ZAGANIDIS</dc:creator>
  <cp:lastModifiedBy>Ian Crotty</cp:lastModifiedBy>
  <cp:revision>9</cp:revision>
  <dcterms:created xsi:type="dcterms:W3CDTF">2012-03-05T15:22:16Z</dcterms:created>
  <dcterms:modified xsi:type="dcterms:W3CDTF">2012-03-05T17:26:08Z</dcterms:modified>
</cp:coreProperties>
</file>