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73" r:id="rId4"/>
    <p:sldId id="272" r:id="rId5"/>
    <p:sldId id="274" r:id="rId6"/>
    <p:sldId id="275" r:id="rId7"/>
    <p:sldId id="278" r:id="rId8"/>
    <p:sldId id="277" r:id="rId9"/>
    <p:sldId id="258" r:id="rId10"/>
    <p:sldId id="267" r:id="rId11"/>
    <p:sldId id="266" r:id="rId12"/>
    <p:sldId id="259" r:id="rId13"/>
    <p:sldId id="264" r:id="rId14"/>
    <p:sldId id="260" r:id="rId15"/>
    <p:sldId id="265" r:id="rId16"/>
    <p:sldId id="261" r:id="rId17"/>
    <p:sldId id="263" r:id="rId18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53B9ECF-58B1-4661-B07A-735A3D280C2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A82E0AA-C513-4B7A-91AE-82EA3B299F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49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E0FD-E251-45E5-B433-F2D31C578830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07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84F5-A51E-4A8B-BD4C-DB9E63C00B71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64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0F8C-53F1-4F84-AEB8-127C84DFAE4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95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7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9AC0-E160-4A4C-9B17-20D5AE59A024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45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1D6-3DBD-4625-A81F-58C96C0543E9}" type="datetime1">
              <a:rPr lang="fr-FR" smtClean="0"/>
              <a:t>25/10/2016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9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770A-AAE8-467B-87EF-82A00216955F}" type="datetime1">
              <a:rPr lang="fr-FR" smtClean="0"/>
              <a:t>25/10/2016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55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C5BF-F3DD-4E7F-861C-659EF7650BFA}" type="datetime1">
              <a:rPr lang="fr-FR" smtClean="0"/>
              <a:t>25/10/2016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78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9D5E-5ABE-46EB-80CF-BB8E8B952DD6}" type="datetime1">
              <a:rPr lang="fr-FR" smtClean="0"/>
              <a:t>25/10/2016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5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B832-EFFC-45A5-AE60-0B32820A6F78}" type="datetime1">
              <a:rPr lang="fr-FR" smtClean="0"/>
              <a:t>25/10/2016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20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7BB1-1FE8-4EB8-BE48-DBA587AAD19F}" type="datetime1">
              <a:rPr lang="fr-FR" smtClean="0"/>
              <a:t>25/10/2016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9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698A-B6CF-431E-A9BF-AF381BBA832B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1B77-74CE-40A9-A5FC-FFAD3C1F62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42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dms.cern.ch/document/172910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llon.com/GB/en/products/linear-lin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ossfrance.com/amortisseur_de_choc_f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GIF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Proposition de porte </a:t>
            </a:r>
            <a:r>
              <a:rPr lang="fr-FR" b="1" dirty="0" smtClean="0"/>
              <a:t>blindée coulissante </a:t>
            </a:r>
            <a:r>
              <a:rPr lang="fr-FR" b="1" dirty="0" err="1" smtClean="0"/>
              <a:t>interlockée</a:t>
            </a:r>
            <a:endParaRPr lang="fr-FR" b="1" dirty="0" smtClean="0"/>
          </a:p>
          <a:p>
            <a:r>
              <a:rPr lang="fr-FR" b="1" dirty="0">
                <a:hlinkClick r:id="rId2"/>
              </a:rPr>
              <a:t>https://edms.cern.ch/document/1729102</a:t>
            </a:r>
            <a:r>
              <a:rPr lang="fr-FR" b="1" dirty="0" smtClean="0">
                <a:hlinkClick r:id="rId2"/>
              </a:rPr>
              <a:t>/</a:t>
            </a:r>
            <a:r>
              <a:rPr lang="fr-FR" b="1" dirty="0" smtClean="0"/>
              <a:t>  </a:t>
            </a:r>
            <a:endParaRPr lang="fr-FR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2A1D-7A77-4158-8660-59E28C155BA9}" type="datetime1">
              <a:rPr lang="fr-FR" smtClean="0"/>
              <a:t>27/10/2016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7" y="1825625"/>
            <a:ext cx="31843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Free clearance:</a:t>
            </a:r>
          </a:p>
          <a:p>
            <a:pPr marL="0" indent="0">
              <a:buNone/>
            </a:pPr>
            <a:r>
              <a:rPr lang="en-GB" dirty="0" err="1" smtClean="0"/>
              <a:t>Lxh</a:t>
            </a:r>
            <a:r>
              <a:rPr lang="en-GB" dirty="0" smtClean="0"/>
              <a:t> = 1.2x2m² </a:t>
            </a:r>
          </a:p>
          <a:p>
            <a:pPr marL="0" indent="0">
              <a:buNone/>
            </a:pPr>
            <a:r>
              <a:rPr lang="en-GB" dirty="0" smtClean="0"/>
              <a:t>The doors are operated by hand</a:t>
            </a:r>
          </a:p>
          <a:p>
            <a:pPr marL="0" indent="0">
              <a:buNone/>
            </a:pPr>
            <a:r>
              <a:rPr lang="en-GB" dirty="0" smtClean="0"/>
              <a:t>Effort &lt; 100N</a:t>
            </a:r>
          </a:p>
          <a:p>
            <a:pPr marL="0" indent="0">
              <a:buNone/>
            </a:pPr>
            <a:r>
              <a:rPr lang="en-GB" dirty="0" smtClean="0"/>
              <a:t>Aperture time &lt; 10s</a:t>
            </a:r>
            <a:endParaRPr lang="fr-FR" dirty="0"/>
          </a:p>
          <a:p>
            <a:pPr marL="0" indent="0">
              <a:buNone/>
            </a:pPr>
            <a:r>
              <a:rPr lang="en-GB" dirty="0" smtClean="0"/>
              <a:t>(A spring or a  counterweight can be added for assistance if needed)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10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896" y="0"/>
            <a:ext cx="8132344" cy="63974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/>
          <a:lstStyle/>
          <a:p>
            <a:r>
              <a:rPr lang="en-GB" dirty="0" smtClean="0"/>
              <a:t>Design </a:t>
            </a:r>
            <a:r>
              <a:rPr lang="en-GB" dirty="0" err="1" smtClean="0"/>
              <a:t>porte</a:t>
            </a:r>
            <a:r>
              <a:rPr lang="en-GB" dirty="0" smtClean="0"/>
              <a:t> AWAKE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2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11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26" y="0"/>
            <a:ext cx="9119531" cy="6176963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8829175" y="5189620"/>
            <a:ext cx="1253290" cy="360947"/>
          </a:xfrm>
          <a:prstGeom prst="borderCallout1">
            <a:avLst>
              <a:gd name="adj1" fmla="val -1592"/>
              <a:gd name="adj2" fmla="val 49633"/>
              <a:gd name="adj3" fmla="val -132287"/>
              <a:gd name="adj4" fmla="val 26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ST0746517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1409701" y="5446294"/>
            <a:ext cx="1253290" cy="360947"/>
          </a:xfrm>
          <a:prstGeom prst="borderCallout1">
            <a:avLst>
              <a:gd name="adj1" fmla="val 630"/>
              <a:gd name="adj2" fmla="val 50273"/>
              <a:gd name="adj3" fmla="val -192287"/>
              <a:gd name="adj4" fmla="val 95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ST0751344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sliders on bearings</a:t>
            </a:r>
          </a:p>
          <a:p>
            <a:r>
              <a:rPr lang="en-GB" dirty="0" smtClean="0"/>
              <a:t>5 steel panel max 500 kg each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12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38" y="1027906"/>
            <a:ext cx="5925219" cy="4575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3775" y="2438400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fr-FR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2247900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fr-FR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567862" y="2061081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465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Roller capacity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13</a:t>
            </a:fld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3" y="2917031"/>
            <a:ext cx="4057650" cy="300037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81076" y="1662112"/>
            <a:ext cx="3705224" cy="136525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hlinkClick r:id="rId3"/>
              </a:rPr>
              <a:t>http://www.rollon.com/GB/en/products/linear-line/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064" y="0"/>
            <a:ext cx="6571936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20064" y="5991225"/>
            <a:ext cx="6571936" cy="272256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32379" cy="4351338"/>
          </a:xfrm>
        </p:spPr>
        <p:txBody>
          <a:bodyPr/>
          <a:lstStyle/>
          <a:p>
            <a:r>
              <a:rPr lang="en-GB" dirty="0" smtClean="0"/>
              <a:t>Mechanical end stops</a:t>
            </a:r>
          </a:p>
          <a:p>
            <a:r>
              <a:rPr lang="en-GB" dirty="0" smtClean="0"/>
              <a:t>Magnetic </a:t>
            </a:r>
            <a:r>
              <a:rPr lang="en-GB" dirty="0" smtClean="0"/>
              <a:t>lock (1200N) </a:t>
            </a:r>
            <a:r>
              <a:rPr lang="en-GB" dirty="0" smtClean="0"/>
              <a:t>&amp; end switch for access system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14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387" y="1456860"/>
            <a:ext cx="5882425" cy="4604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97" y="3657857"/>
            <a:ext cx="3418924" cy="24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Chock absorber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528365"/>
                <a:ext cx="66675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~0.5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𝐸𝑛𝑒𝑟𝑔𝑖𝑒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2400×0.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=300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joules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sz="2000" dirty="0" smtClean="0">
                    <a:hlinkClick r:id="rId2"/>
                  </a:rPr>
                  <a:t>http://www.rossfrance.com/amortisseur_de_choc_fr.html</a:t>
                </a:r>
                <a:r>
                  <a:rPr lang="en-GB" sz="2000" dirty="0" smtClean="0"/>
                  <a:t> </a:t>
                </a:r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528365"/>
                <a:ext cx="6667500" cy="4351338"/>
              </a:xfrm>
              <a:blipFill rotWithShape="0">
                <a:blip r:embed="rId3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S. Girod EN-EA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15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689" y="3574670"/>
            <a:ext cx="8973802" cy="27245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62414" y="5895975"/>
            <a:ext cx="8781736" cy="272256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365125"/>
            <a:ext cx="3905249" cy="28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5" y="2365316"/>
            <a:ext cx="11731944" cy="4492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calculations IPE200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Case 1:</a:t>
            </a:r>
          </a:p>
          <a:p>
            <a:pPr marL="0" indent="0">
              <a:buNone/>
            </a:pPr>
            <a:r>
              <a:rPr lang="en-GB" dirty="0" smtClean="0"/>
              <a:t>Load on slider 2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16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21078" y="3474436"/>
            <a:ext cx="449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</a:t>
            </a:r>
            <a:endParaRPr lang="fr-FR" sz="1400" dirty="0"/>
          </a:p>
        </p:txBody>
      </p:sp>
      <p:sp>
        <p:nvSpPr>
          <p:cNvPr id="10" name="Oval 9"/>
          <p:cNvSpPr/>
          <p:nvPr/>
        </p:nvSpPr>
        <p:spPr>
          <a:xfrm>
            <a:off x="10971091" y="3531586"/>
            <a:ext cx="839909" cy="326827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-19050"/>
            <a:ext cx="4279429" cy="274093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933845" y="4877490"/>
            <a:ext cx="839909" cy="326827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73324"/>
            <a:ext cx="11892807" cy="4603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calculations IPE200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Case 2:</a:t>
            </a:r>
          </a:p>
          <a:p>
            <a:pPr marL="0" indent="0">
              <a:buNone/>
            </a:pPr>
            <a:r>
              <a:rPr lang="en-GB" dirty="0" smtClean="0"/>
              <a:t>Load on slider 1 &amp; 3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17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21078" y="3474436"/>
            <a:ext cx="449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</a:t>
            </a:r>
            <a:endParaRPr lang="fr-FR" sz="1400" dirty="0"/>
          </a:p>
        </p:txBody>
      </p:sp>
      <p:sp>
        <p:nvSpPr>
          <p:cNvPr id="13" name="Oval 12"/>
          <p:cNvSpPr/>
          <p:nvPr/>
        </p:nvSpPr>
        <p:spPr>
          <a:xfrm>
            <a:off x="11188197" y="3291972"/>
            <a:ext cx="839909" cy="326827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13"/>
          <p:cNvSpPr/>
          <p:nvPr/>
        </p:nvSpPr>
        <p:spPr>
          <a:xfrm>
            <a:off x="11159622" y="4660747"/>
            <a:ext cx="839909" cy="326827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3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36" y="142399"/>
            <a:ext cx="7191876" cy="65149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54305">
            <a:off x="3705346" y="2988291"/>
            <a:ext cx="2585105" cy="2460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Poutres</a:t>
            </a:r>
            <a:r>
              <a:rPr lang="en-GB" dirty="0" smtClean="0"/>
              <a:t> </a:t>
            </a:r>
            <a:r>
              <a:rPr lang="en-GB" dirty="0" err="1" smtClean="0"/>
              <a:t>acier</a:t>
            </a:r>
            <a:r>
              <a:rPr lang="en-GB" dirty="0" smtClean="0"/>
              <a:t> 3222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3739921" y="3177941"/>
            <a:ext cx="561974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3468459" y="4011379"/>
            <a:ext cx="1104900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5729287" y="3296044"/>
            <a:ext cx="561974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5457829" y="4129482"/>
            <a:ext cx="1104900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4020908" y="1611763"/>
            <a:ext cx="191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Permanent shielding</a:t>
            </a:r>
            <a:endParaRPr lang="fr-FR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05304" y="4507832"/>
            <a:ext cx="1420574" cy="802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9387" y="4184209"/>
            <a:ext cx="78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1.6 m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407694" y="3211116"/>
            <a:ext cx="15760" cy="1565003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4206034" y="3564826"/>
            <a:ext cx="78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2.4 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788537" y="3446387"/>
            <a:ext cx="245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Concrete Pillar</a:t>
            </a:r>
            <a:endParaRPr lang="fr-FR" sz="20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779917" y="3500066"/>
            <a:ext cx="245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Concrete Pillar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260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36" y="142399"/>
            <a:ext cx="7191876" cy="65149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54305">
            <a:off x="3704232" y="3037921"/>
            <a:ext cx="2745709" cy="2000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Poutres</a:t>
            </a:r>
            <a:r>
              <a:rPr lang="en-GB" dirty="0" smtClean="0"/>
              <a:t> </a:t>
            </a:r>
            <a:r>
              <a:rPr lang="en-GB" dirty="0" err="1" smtClean="0"/>
              <a:t>acier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3739921" y="3177941"/>
            <a:ext cx="561974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3468459" y="4011379"/>
            <a:ext cx="1104900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5729287" y="3296044"/>
            <a:ext cx="561974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5457829" y="4129482"/>
            <a:ext cx="1104900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 rot="154076">
            <a:off x="3965938" y="2986391"/>
            <a:ext cx="3956362" cy="3004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Steel structure + rail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3142760" y="3988541"/>
            <a:ext cx="1756295" cy="1419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5582003">
            <a:off x="6922911" y="4181146"/>
            <a:ext cx="1756295" cy="1419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05304" y="4507832"/>
            <a:ext cx="1420574" cy="802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9387" y="4184209"/>
            <a:ext cx="78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1.6 m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407694" y="3211116"/>
            <a:ext cx="15760" cy="1565003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4206034" y="3564826"/>
            <a:ext cx="78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2.4 m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36" y="142399"/>
            <a:ext cx="7191876" cy="65149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54305">
            <a:off x="3704232" y="3037921"/>
            <a:ext cx="2745709" cy="2000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Poutres</a:t>
            </a:r>
            <a:r>
              <a:rPr lang="en-GB" dirty="0" smtClean="0"/>
              <a:t> </a:t>
            </a:r>
            <a:r>
              <a:rPr lang="en-GB" dirty="0" err="1" smtClean="0"/>
              <a:t>acier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3739921" y="3177941"/>
            <a:ext cx="561974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3468459" y="4011379"/>
            <a:ext cx="1104900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5729287" y="3296044"/>
            <a:ext cx="561974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5457829" y="4129482"/>
            <a:ext cx="1104900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 rot="154076">
            <a:off x="3965938" y="2986391"/>
            <a:ext cx="3956362" cy="3004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Steel structure + rail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3142760" y="3988541"/>
            <a:ext cx="1756295" cy="1419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5582003">
            <a:off x="6922911" y="4181146"/>
            <a:ext cx="1756295" cy="1419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51054">
            <a:off x="5881026" y="3306784"/>
            <a:ext cx="1794040" cy="17553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Shielded door (</a:t>
            </a:r>
            <a:r>
              <a:rPr lang="en-GB" dirty="0" err="1" smtClean="0"/>
              <a:t>Lxhxl</a:t>
            </a:r>
            <a:r>
              <a:rPr lang="en-GB" dirty="0" smtClean="0"/>
              <a:t>)</a:t>
            </a:r>
            <a:endParaRPr lang="en-GB" dirty="0" smtClean="0"/>
          </a:p>
          <a:p>
            <a:pPr algn="ctr"/>
            <a:r>
              <a:rPr lang="en-GB" dirty="0" smtClean="0"/>
              <a:t>1.8x2.5x0.1m³</a:t>
            </a:r>
          </a:p>
          <a:p>
            <a:pPr algn="ctr"/>
            <a:r>
              <a:rPr lang="en-GB" dirty="0" smtClean="0"/>
              <a:t>(3.5t 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3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36" y="142399"/>
            <a:ext cx="7191876" cy="65149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54305">
            <a:off x="3704232" y="3037921"/>
            <a:ext cx="2745709" cy="2000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Poutres</a:t>
            </a:r>
            <a:r>
              <a:rPr lang="en-GB" dirty="0" smtClean="0"/>
              <a:t> </a:t>
            </a:r>
            <a:r>
              <a:rPr lang="en-GB" dirty="0" err="1" smtClean="0"/>
              <a:t>acier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3739921" y="3177941"/>
            <a:ext cx="561974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3468459" y="4011379"/>
            <a:ext cx="1104900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5729287" y="3296044"/>
            <a:ext cx="561974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5457829" y="4129482"/>
            <a:ext cx="1104900" cy="568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 rot="154076">
            <a:off x="3965938" y="2986391"/>
            <a:ext cx="3956362" cy="30040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Steel structure + rail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3142760" y="3988541"/>
            <a:ext cx="1756295" cy="1419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5582003">
            <a:off x="6922911" y="4181146"/>
            <a:ext cx="1756295" cy="1419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51054">
            <a:off x="4145939" y="3219904"/>
            <a:ext cx="1794040" cy="17553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Shielded door (</a:t>
            </a:r>
            <a:r>
              <a:rPr lang="en-GB" dirty="0" err="1"/>
              <a:t>Lxhxl</a:t>
            </a:r>
            <a:r>
              <a:rPr lang="en-GB" dirty="0"/>
              <a:t>)</a:t>
            </a:r>
          </a:p>
          <a:p>
            <a:pPr algn="ctr"/>
            <a:r>
              <a:rPr lang="en-GB" dirty="0"/>
              <a:t>1.8x2.5x0.1m³</a:t>
            </a:r>
          </a:p>
          <a:p>
            <a:pPr algn="ctr"/>
            <a:r>
              <a:rPr lang="en-GB" dirty="0"/>
              <a:t>(3.5t 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4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GIF Porte </a:t>
            </a:r>
            <a:r>
              <a:rPr lang="en-GB" dirty="0" err="1" smtClean="0"/>
              <a:t>blindée</a:t>
            </a:r>
            <a:r>
              <a:rPr lang="en-GB" dirty="0" smtClean="0"/>
              <a:t> </a:t>
            </a:r>
            <a:r>
              <a:rPr lang="en-GB" dirty="0" err="1" smtClean="0"/>
              <a:t>coulisante</a:t>
            </a:r>
            <a:r>
              <a:rPr lang="en-GB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074" y="1717759"/>
            <a:ext cx="4848726" cy="4351338"/>
          </a:xfrm>
        </p:spPr>
        <p:txBody>
          <a:bodyPr/>
          <a:lstStyle/>
          <a:p>
            <a:r>
              <a:rPr lang="en-GB" dirty="0" smtClean="0"/>
              <a:t>Cost estimate: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19277"/>
              </p:ext>
            </p:extLst>
          </p:nvPr>
        </p:nvGraphicFramePr>
        <p:xfrm>
          <a:off x="6650790" y="2402724"/>
          <a:ext cx="4225758" cy="297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476"/>
                <a:gridCol w="1565282"/>
              </a:tblGrid>
              <a:tr h="375645">
                <a:tc>
                  <a:txBody>
                    <a:bodyPr/>
                    <a:lstStyle/>
                    <a:p>
                      <a:r>
                        <a:rPr lang="en-GB" dirty="0" smtClean="0"/>
                        <a:t>Item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Cost</a:t>
                      </a:r>
                      <a:r>
                        <a:rPr lang="en-GB" baseline="0" dirty="0" smtClean="0"/>
                        <a:t> [</a:t>
                      </a:r>
                      <a:r>
                        <a:rPr lang="en-GB" dirty="0" smtClean="0"/>
                        <a:t>KCHF]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Steel structure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Rails + sliders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Door steel plate 3.5t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Steel floor modification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Furnitures</a:t>
                      </a: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Access cabling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30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1179096" y="1717759"/>
            <a:ext cx="52217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This door is operated </a:t>
            </a:r>
            <a:r>
              <a:rPr lang="en-GB" dirty="0"/>
              <a:t>by </a:t>
            </a:r>
            <a:r>
              <a:rPr lang="en-GB" dirty="0" smtClean="0"/>
              <a:t>hand (no motor), effort </a:t>
            </a:r>
            <a:r>
              <a:rPr lang="en-GB" dirty="0"/>
              <a:t>&lt; </a:t>
            </a:r>
            <a:r>
              <a:rPr lang="en-GB" dirty="0" smtClean="0"/>
              <a:t>150N, aperture time &lt; 20s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Max </a:t>
            </a:r>
            <a:r>
              <a:rPr lang="en-GB" dirty="0"/>
              <a:t>4 hours </a:t>
            </a:r>
            <a:r>
              <a:rPr lang="en-GB" dirty="0" smtClean="0"/>
              <a:t>to remove the door, steel structures + concrete blocks in case a large aperture is needed. (or 2 hours for roof opening) 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3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GIF Porte </a:t>
            </a:r>
            <a:r>
              <a:rPr lang="en-GB" dirty="0" err="1" smtClean="0"/>
              <a:t>blindée</a:t>
            </a:r>
            <a:r>
              <a:rPr lang="en-GB" dirty="0" smtClean="0"/>
              <a:t> </a:t>
            </a:r>
            <a:r>
              <a:rPr lang="en-GB" dirty="0" err="1" smtClean="0"/>
              <a:t>coulisante</a:t>
            </a:r>
            <a:r>
              <a:rPr lang="en-GB" dirty="0" smtClean="0"/>
              <a:t>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27/10/2016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7</a:t>
            </a:fld>
            <a:endParaRPr lang="fr-FR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179095" y="1717759"/>
            <a:ext cx="95610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To be validated by RP:</a:t>
            </a:r>
          </a:p>
          <a:p>
            <a:r>
              <a:rPr lang="en-GB" dirty="0" smtClean="0"/>
              <a:t>Thickness of this door (steel S235, 100mm ?)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Overlap 100 mm on sides and on top with max 10 mm gap </a:t>
            </a:r>
          </a:p>
          <a:p>
            <a:r>
              <a:rPr lang="en-GB" dirty="0" smtClean="0"/>
              <a:t>Gap max 10 mm to floor</a:t>
            </a:r>
          </a:p>
          <a:p>
            <a:r>
              <a:rPr lang="en-GB" dirty="0" smtClean="0"/>
              <a:t>In case of intrusion time respond for the source to be off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0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53" y="2314241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AWAKE shielded door design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3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10000" cy="1325563"/>
          </a:xfrm>
        </p:spPr>
        <p:txBody>
          <a:bodyPr/>
          <a:lstStyle/>
          <a:p>
            <a:r>
              <a:rPr lang="en-GB" dirty="0" smtClean="0"/>
              <a:t>Design </a:t>
            </a:r>
            <a:r>
              <a:rPr lang="en-GB" dirty="0" err="1" smtClean="0"/>
              <a:t>porte</a:t>
            </a:r>
            <a:r>
              <a:rPr lang="en-GB" dirty="0" smtClean="0"/>
              <a:t> AWAKE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3717759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fr-FR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dirty="0" smtClean="0"/>
              <a:t>Dimensions: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 smtClean="0"/>
              <a:t>2.2x1.4x0.1 m³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 smtClean="0"/>
              <a:t>Mass: 2400 kg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 smtClean="0"/>
              <a:t>Gap above floor: 10mm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 smtClean="0"/>
              <a:t>Stroke: 1.4m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93B8-9622-40AC-9879-FE526E13936D}" type="datetime1">
              <a:rPr lang="fr-FR" smtClean="0"/>
              <a:t>25/10/2016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S. Girod EN-EA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1B77-74CE-40A9-A5FC-FFAD3C1F62B1}" type="slidenum">
              <a:rPr lang="fr-FR" smtClean="0"/>
              <a:t>9</a:t>
            </a:fld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08102"/>
            <a:ext cx="7629525" cy="62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432</Words>
  <Application>Microsoft Office PowerPoint</Application>
  <PresentationFormat>Widescreen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Office Theme</vt:lpstr>
      <vt:lpstr>GIF</vt:lpstr>
      <vt:lpstr>PowerPoint Presentation</vt:lpstr>
      <vt:lpstr>PowerPoint Presentation</vt:lpstr>
      <vt:lpstr>PowerPoint Presentation</vt:lpstr>
      <vt:lpstr>PowerPoint Presentation</vt:lpstr>
      <vt:lpstr>GIF Porte blindée coulisante </vt:lpstr>
      <vt:lpstr>GIF Porte blindée coulisante </vt:lpstr>
      <vt:lpstr>AWAKE shielded door design</vt:lpstr>
      <vt:lpstr>Design porte AWAKE</vt:lpstr>
      <vt:lpstr>Design porte AWAKE</vt:lpstr>
      <vt:lpstr>PowerPoint Presentation</vt:lpstr>
      <vt:lpstr>Roller</vt:lpstr>
      <vt:lpstr>Roller capacity</vt:lpstr>
      <vt:lpstr>PowerPoint Presentation</vt:lpstr>
      <vt:lpstr>Chock absorber</vt:lpstr>
      <vt:lpstr>Beam calculations IPE200</vt:lpstr>
      <vt:lpstr>Beam calculations IPE200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AWAKE</dc:title>
  <dc:creator>Sylvain Girod</dc:creator>
  <cp:lastModifiedBy>Sylvain Girod</cp:lastModifiedBy>
  <cp:revision>57</cp:revision>
  <cp:lastPrinted>2016-05-17T07:49:57Z</cp:lastPrinted>
  <dcterms:created xsi:type="dcterms:W3CDTF">2016-04-26T14:44:48Z</dcterms:created>
  <dcterms:modified xsi:type="dcterms:W3CDTF">2016-10-27T07:20:46Z</dcterms:modified>
</cp:coreProperties>
</file>