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68" r:id="rId6"/>
    <p:sldId id="258" r:id="rId7"/>
    <p:sldId id="271" r:id="rId8"/>
    <p:sldId id="276" r:id="rId9"/>
    <p:sldId id="270" r:id="rId10"/>
    <p:sldId id="272" r:id="rId11"/>
    <p:sldId id="275" r:id="rId12"/>
    <p:sldId id="262" r:id="rId13"/>
    <p:sldId id="267" r:id="rId14"/>
    <p:sldId id="274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09/01/2015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0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09/01/2015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53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09/01/2015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9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0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96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2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9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15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6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09/01/2015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61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11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87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58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35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56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5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44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07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82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5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09/01/2015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26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38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38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29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3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09/01/2015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30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09/01/2015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09/01/2015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4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09/01/2015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34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09/01/2015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42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01AC-7304-4868-BFB7-99BF1DD21A1A}" type="datetimeFigureOut">
              <a:rPr lang="en-GB" smtClean="0"/>
              <a:t>09/01/2015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4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01AC-7304-4868-BFB7-99BF1DD21A1A}" type="datetimeFigureOut">
              <a:rPr lang="en-GB" smtClean="0"/>
              <a:t>09/01/2015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58141-2CF4-41DB-B7B1-2391006F8E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7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3DD1A-C46D-2D43-8664-8B8FA7340C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0111E6-89C7-054A-9455-61C2202DF9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pc-cms-re4-upscope.web.cern.ch/rpc-cms-re4-upscope/RPC/GIFPlusPlus/Services/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Services in GIF++</a:t>
            </a:r>
            <a:br>
              <a:rPr lang="en-GB" dirty="0" smtClean="0"/>
            </a:br>
            <a:r>
              <a:rPr lang="en-GB" dirty="0" smtClean="0"/>
              <a:t>A pictorial record of the work</a:t>
            </a:r>
            <a:br>
              <a:rPr lang="en-GB" dirty="0" smtClean="0"/>
            </a:br>
            <a:r>
              <a:rPr lang="en-GB" dirty="0" smtClean="0"/>
              <a:t>HV Cables </a:t>
            </a:r>
            <a:br>
              <a:rPr lang="en-GB" dirty="0" smtClean="0"/>
            </a:br>
            <a:r>
              <a:rPr lang="en-GB" dirty="0" smtClean="0"/>
              <a:t>LV cables</a:t>
            </a:r>
            <a:br>
              <a:rPr lang="en-GB" dirty="0" smtClean="0"/>
            </a:br>
            <a:r>
              <a:rPr lang="en-GB" dirty="0" smtClean="0"/>
              <a:t>DCS cables</a:t>
            </a:r>
            <a:br>
              <a:rPr lang="en-GB" dirty="0" smtClean="0"/>
            </a:br>
            <a:r>
              <a:rPr lang="en-GB" dirty="0" smtClean="0"/>
              <a:t>Signal Cables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700" dirty="0" smtClean="0"/>
              <a:t>Ian Crotty 17 Dec 2014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41370"/>
            <a:ext cx="6400800" cy="17526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Cabling done so far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HV, LV Signal and DCS(I2C) cables all laid from Rack to inside GIF++, Down Stream and Up Stream.		</a:t>
            </a:r>
          </a:p>
          <a:p>
            <a:r>
              <a:rPr lang="en-GB" sz="2400" dirty="0" smtClean="0"/>
              <a:t>HV, Signal and </a:t>
            </a:r>
            <a:r>
              <a:rPr lang="en-GB" sz="2400" dirty="0"/>
              <a:t>4</a:t>
            </a:r>
            <a:r>
              <a:rPr lang="en-GB" sz="2400" dirty="0" smtClean="0"/>
              <a:t> LV have been </a:t>
            </a:r>
            <a:r>
              <a:rPr lang="en-GB" sz="2400" dirty="0" err="1" smtClean="0"/>
              <a:t>connectorised</a:t>
            </a:r>
            <a:endParaRPr lang="en-GB" sz="2400" dirty="0" smtClean="0"/>
          </a:p>
          <a:p>
            <a:r>
              <a:rPr lang="en-GB" sz="2400" dirty="0" smtClean="0"/>
              <a:t>The remaining LV &amp; DCS have to be cut to length, connectors mounted and tested.</a:t>
            </a:r>
          </a:p>
          <a:p>
            <a:r>
              <a:rPr lang="en-GB" sz="2400" dirty="0" smtClean="0"/>
              <a:t>Signal cables are all labelled, see table</a:t>
            </a:r>
            <a:r>
              <a:rPr lang="en-GB" sz="2400" dirty="0"/>
              <a:t>.</a:t>
            </a:r>
            <a:endParaRPr lang="en-GB" sz="2400" dirty="0" smtClean="0"/>
          </a:p>
          <a:p>
            <a:r>
              <a:rPr lang="en-GB" sz="2400" dirty="0" smtClean="0"/>
              <a:t>LV, DCS and HV must be relabelled.</a:t>
            </a:r>
          </a:p>
          <a:p>
            <a:r>
              <a:rPr lang="en-GB" sz="2400" dirty="0" smtClean="0"/>
              <a:t>The cabling to the preparation zone has to be done, all cables are available but all need connectors except for the 2 signal.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929049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183102"/>
            <a:ext cx="6339840" cy="1143000"/>
          </a:xfrm>
        </p:spPr>
        <p:txBody>
          <a:bodyPr/>
          <a:lstStyle/>
          <a:p>
            <a:r>
              <a:rPr lang="en-US" dirty="0" smtClean="0"/>
              <a:t>Preparation zone</a:t>
            </a:r>
            <a:endParaRPr lang="en-US" dirty="0"/>
          </a:p>
        </p:txBody>
      </p:sp>
      <p:pic>
        <p:nvPicPr>
          <p:cNvPr id="3" name="Picture 2" descr="Schermata 05-2456801 alle 13.4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97" y="1509172"/>
            <a:ext cx="7304803" cy="4722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357" y="1864711"/>
            <a:ext cx="262128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Signal Cables (x2,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</a:t>
            </a: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10mm)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 HV cables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Ø40mm)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LV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I2C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56080" y="2401917"/>
            <a:ext cx="1036557" cy="202784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80" y="1326102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 </a:t>
            </a:r>
            <a:r>
              <a:rPr lang="en-GB" dirty="0" smtClean="0"/>
              <a:t>power &amp; logistics </a:t>
            </a:r>
            <a:r>
              <a:rPr lang="en-GB" dirty="0"/>
              <a:t>required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 cabling was successful and rapid with 4 Russian cabling experts from P5, M. </a:t>
            </a:r>
            <a:r>
              <a:rPr lang="en-GB" sz="2400" dirty="0" smtClean="0"/>
              <a:t>Franco, </a:t>
            </a:r>
            <a:r>
              <a:rPr lang="en-GB" sz="2400" dirty="0" err="1" smtClean="0"/>
              <a:t>Silveriano</a:t>
            </a:r>
            <a:r>
              <a:rPr lang="en-GB" sz="2400" dirty="0" smtClean="0"/>
              <a:t> </a:t>
            </a:r>
            <a:r>
              <a:rPr lang="en-GB" sz="2400" dirty="0"/>
              <a:t>and myself. The job was strenuous but rapid once the Russian </a:t>
            </a:r>
            <a:r>
              <a:rPr lang="en-GB" sz="2400" dirty="0" smtClean="0"/>
              <a:t>cabling experts from P5 arrived</a:t>
            </a:r>
            <a:r>
              <a:rPr lang="en-GB" sz="2400" dirty="0"/>
              <a:t>.</a:t>
            </a:r>
          </a:p>
          <a:p>
            <a:r>
              <a:rPr lang="en-GB" sz="2400" dirty="0" smtClean="0"/>
              <a:t>The heavy 220kg floor panels have to be removed for the cabling In all 3 zones. These are removed with a mobile device inside the GIF++ making access difficult. Those outside may be done with the hall  crane. </a:t>
            </a:r>
            <a:r>
              <a:rPr lang="en-GB" sz="2400" dirty="0"/>
              <a:t>T</a:t>
            </a:r>
            <a:r>
              <a:rPr lang="en-GB" sz="2400" dirty="0" smtClean="0"/>
              <a:t>his has to be coordinated with the crane people. “IMPACT” and EDH documents are necessary.</a:t>
            </a:r>
          </a:p>
          <a:p>
            <a:r>
              <a:rPr lang="en-GB" sz="2400" dirty="0" smtClean="0"/>
              <a:t>All colleagues need Helmets, safety shoes and dosimeter.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79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This presentation is available here;</a:t>
            </a:r>
            <a:br>
              <a:rPr lang="en-GB" sz="36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More photos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537321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http://rpc-cms-re4-upscope.web.cern.ch/rpc-cms-re4-upscope/RPC/GIFPlusPlus/Services/PhotosCableLay11to16Dec2014/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772817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rpc-cms-re4-upscope.web.cern.ch/rpc-cms-re4-upscope/RPC/GIFPlusPlus/Services/</a:t>
            </a:r>
            <a:r>
              <a:rPr lang="en-GB" dirty="0" smtClean="0"/>
              <a:t>PartialCabling11to16Dec2014GIFPlusPlus.pptx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24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ermata 05-2456801 alle 13.3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0" y="1723404"/>
            <a:ext cx="7829907" cy="4603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7065" y="636124"/>
            <a:ext cx="2541815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Cables coming up through hole in floor 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Signal Cables (x38 , </a:t>
            </a:r>
            <a:r>
              <a:rPr lang="en-US" sz="1400" dirty="0">
                <a:solidFill>
                  <a:prstClr val="black"/>
                </a:solidFill>
                <a:cs typeface="Times New Roman"/>
              </a:rPr>
              <a:t>Ø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10mm)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HV cables (x1, </a:t>
            </a:r>
            <a:r>
              <a:rPr lang="en-US" sz="1400" dirty="0">
                <a:solidFill>
                  <a:prstClr val="black"/>
                </a:solidFill>
                <a:cs typeface="Times New Roman"/>
              </a:rPr>
              <a:t>Ø40mm)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LV (x5, </a:t>
            </a:r>
            <a:r>
              <a:rPr lang="en-US" sz="14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I2C (x1, </a:t>
            </a:r>
            <a:r>
              <a:rPr lang="en-US" sz="14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37710" y="949437"/>
            <a:ext cx="239356" cy="146155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47520" y="126971"/>
            <a:ext cx="4327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Times New Roman"/>
                <a:cs typeface="Times New Roman"/>
              </a:rPr>
              <a:t>Down stream 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Cabling</a:t>
            </a:r>
          </a:p>
          <a:p>
            <a:pPr algn="ctr" defTabSz="457200"/>
            <a:r>
              <a:rPr lang="en-US" sz="2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Accepted by GIF++ coordination</a:t>
            </a:r>
            <a:endParaRPr lang="en-US"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68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Down stream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1409" y="908574"/>
            <a:ext cx="3703438" cy="27775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16" y="1124743"/>
            <a:ext cx="4232286" cy="3174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050" y="3763269"/>
            <a:ext cx="3091780" cy="2318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2209" y="3975828"/>
            <a:ext cx="3128628" cy="23464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8184" y="4725144"/>
            <a:ext cx="164833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Signal x </a:t>
            </a:r>
            <a:r>
              <a:rPr lang="en-GB" dirty="0" smtClean="0"/>
              <a:t>38</a:t>
            </a:r>
            <a:endParaRPr lang="en-GB" dirty="0" smtClean="0"/>
          </a:p>
          <a:p>
            <a:r>
              <a:rPr lang="en-GB" dirty="0" smtClean="0"/>
              <a:t>HV #1</a:t>
            </a:r>
          </a:p>
          <a:p>
            <a:r>
              <a:rPr lang="en-GB" dirty="0" smtClean="0"/>
              <a:t>DCS #1</a:t>
            </a:r>
          </a:p>
          <a:p>
            <a:r>
              <a:rPr lang="en-GB" dirty="0" smtClean="0"/>
              <a:t>LV </a:t>
            </a:r>
            <a:r>
              <a:rPr lang="en-GB" dirty="0" smtClean="0"/>
              <a:t>1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48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200" dirty="0" smtClean="0"/>
              <a:t>Up stream Cabling</a:t>
            </a:r>
            <a:br>
              <a:rPr lang="en-US" sz="3200" dirty="0" smtClean="0"/>
            </a:br>
            <a:r>
              <a:rPr lang="en-US" sz="200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Accepted by GIF++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coordination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7729" t="24911" r="20828" b="7866"/>
          <a:stretch>
            <a:fillRect/>
          </a:stretch>
        </p:blipFill>
        <p:spPr bwMode="auto">
          <a:xfrm>
            <a:off x="2052320" y="2030154"/>
            <a:ext cx="5984240" cy="40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3200" y="999102"/>
            <a:ext cx="278384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Cables coming up through floor 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Signal Cables (x30 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</a:t>
            </a:r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10mm)</a:t>
            </a: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 HV cables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Ø40mm)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LV (x5,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457200"/>
            <a:r>
              <a:rPr lang="en-US" sz="1600" dirty="0">
                <a:solidFill>
                  <a:prstClr val="black"/>
                </a:solidFill>
                <a:latin typeface="Times New Roman"/>
                <a:cs typeface="Times New Roman"/>
              </a:rPr>
              <a:t>I2C (x1, </a:t>
            </a:r>
            <a:r>
              <a:rPr lang="en-US" sz="1600" dirty="0">
                <a:solidFill>
                  <a:prstClr val="black"/>
                </a:solidFill>
                <a:cs typeface="Times New Roman"/>
              </a:rPr>
              <a:t>Ø10mm)</a:t>
            </a:r>
            <a:endParaRPr lang="en-US"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18640" y="2030154"/>
            <a:ext cx="2435958" cy="74352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41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8905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Up stream cabling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5117" y="4498705"/>
            <a:ext cx="2472719" cy="18545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0727" y="4041507"/>
            <a:ext cx="2995231" cy="2246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1128"/>
            <a:ext cx="2602632" cy="1951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6200" y="1399009"/>
            <a:ext cx="3250554" cy="2437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7" y="1265849"/>
            <a:ext cx="3464985" cy="2598739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3" idx="2"/>
          </p:cNvCxnSpPr>
          <p:nvPr/>
        </p:nvCxnSpPr>
        <p:spPr>
          <a:xfrm flipH="1">
            <a:off x="5277911" y="3183572"/>
            <a:ext cx="777207" cy="53346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1916" y="1417638"/>
            <a:ext cx="164833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Signal x 30</a:t>
            </a:r>
          </a:p>
          <a:p>
            <a:r>
              <a:rPr lang="en-GB" dirty="0" smtClean="0"/>
              <a:t>HV #1</a:t>
            </a:r>
          </a:p>
          <a:p>
            <a:r>
              <a:rPr lang="en-GB" dirty="0" smtClean="0"/>
              <a:t>DCS #1</a:t>
            </a:r>
          </a:p>
          <a:p>
            <a:r>
              <a:rPr lang="en-GB" dirty="0" smtClean="0"/>
              <a:t>LV </a:t>
            </a:r>
            <a:r>
              <a:rPr lang="en-GB" dirty="0" smtClean="0"/>
              <a:t>1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569447" y="2814240"/>
            <a:ext cx="97134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Source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299020" y="3866449"/>
            <a:ext cx="173483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Upstream beam entry and TGC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3033857" y="3933056"/>
            <a:ext cx="1250111" cy="256559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78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Cable numbering &amp;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Tables of cable destination are here;</a:t>
            </a:r>
          </a:p>
          <a:p>
            <a:r>
              <a:rPr lang="en-GB" sz="2000" dirty="0"/>
              <a:t>http://rpc-cms-re4-upscope.web.cern.ch/rpc-cms-re4-upscope/RPC/GIFPlusPlus/Services/CablesDestinationsGIFPPDec2014.xlsx</a:t>
            </a:r>
          </a:p>
        </p:txBody>
      </p:sp>
    </p:spTree>
    <p:extLst>
      <p:ext uri="{BB962C8B-B14F-4D97-AF65-F5344CB8AC3E}">
        <p14:creationId xmlns:p14="http://schemas.microsoft.com/office/powerpoint/2010/main" val="354596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Routing under shielding wall and slack under GIF floor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7241" y="4003919"/>
            <a:ext cx="2871159" cy="215336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6" y="1268760"/>
            <a:ext cx="2976331" cy="2232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98151"/>
            <a:ext cx="3419872" cy="2564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60" y="1229914"/>
            <a:ext cx="2915816" cy="2186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8533" y="1390745"/>
            <a:ext cx="108012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 to rack zone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699792" y="1714781"/>
            <a:ext cx="732586" cy="378390"/>
          </a:xfrm>
          <a:prstGeom prst="straightConnector1">
            <a:avLst/>
          </a:prstGeom>
          <a:ln>
            <a:solidFill>
              <a:srgbClr val="FFC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03558" y="1714781"/>
            <a:ext cx="1600310" cy="189195"/>
          </a:xfrm>
          <a:prstGeom prst="straightConnector1">
            <a:avLst/>
          </a:prstGeom>
          <a:ln>
            <a:solidFill>
              <a:srgbClr val="FFC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76236" y="3957665"/>
            <a:ext cx="171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HV slack </a:t>
            </a:r>
          </a:p>
          <a:p>
            <a:r>
              <a:rPr lang="en-GB" dirty="0"/>
              <a:t> </a:t>
            </a:r>
            <a:r>
              <a:rPr lang="en-GB" dirty="0" smtClean="0"/>
              <a:t>and signal slack to down stream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696916" y="4470885"/>
            <a:ext cx="1175904" cy="1190363"/>
          </a:xfrm>
          <a:prstGeom prst="straightConnector1">
            <a:avLst/>
          </a:prstGeom>
          <a:ln>
            <a:solidFill>
              <a:srgbClr val="FFC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910751" y="4166098"/>
            <a:ext cx="2254152" cy="914505"/>
          </a:xfrm>
          <a:prstGeom prst="straightConnector1">
            <a:avLst/>
          </a:prstGeom>
          <a:ln>
            <a:solidFill>
              <a:srgbClr val="FFC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78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Rack side cabling and slack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2747797" cy="2060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8400" y="2837181"/>
            <a:ext cx="4032450" cy="3024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7" t="16023" r="14719" b="69505"/>
          <a:stretch/>
        </p:blipFill>
        <p:spPr>
          <a:xfrm>
            <a:off x="6444208" y="1627680"/>
            <a:ext cx="1800200" cy="504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2111" y="4153158"/>
            <a:ext cx="2203338" cy="1652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091" y="1537285"/>
            <a:ext cx="2473328" cy="1854996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59892"/>
            <a:ext cx="2511143" cy="1883357"/>
          </a:xfrm>
        </p:spPr>
      </p:pic>
      <p:sp>
        <p:nvSpPr>
          <p:cNvPr id="14" name="TextBox 13"/>
          <p:cNvSpPr txBox="1"/>
          <p:nvPr/>
        </p:nvSpPr>
        <p:spPr>
          <a:xfrm>
            <a:off x="2569394" y="1143965"/>
            <a:ext cx="150791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Slack up against shield wall</a:t>
            </a:r>
            <a:endParaRPr lang="en-GB" sz="1600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1475656" y="1436353"/>
            <a:ext cx="1093738" cy="695383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35896" y="6165305"/>
            <a:ext cx="1872208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Passage thru rack floor</a:t>
            </a:r>
            <a:endParaRPr lang="en-GB" sz="1400" dirty="0"/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4077312" y="5085184"/>
            <a:ext cx="494688" cy="1080121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1560" y="3877740"/>
            <a:ext cx="151216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Access to GIF under shield wall</a:t>
            </a:r>
            <a:endParaRPr lang="en-GB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75656" y="4418044"/>
            <a:ext cx="288032" cy="88316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16216" y="1228118"/>
            <a:ext cx="144016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Front of Rack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118759" y="3212976"/>
            <a:ext cx="1958553" cy="978301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58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 smtClean="0"/>
              <a:t>        Our Russian </a:t>
            </a:r>
            <a:r>
              <a:rPr lang="en-GB" sz="2400" dirty="0" err="1" smtClean="0"/>
              <a:t>collegeaues</a:t>
            </a:r>
            <a:r>
              <a:rPr lang="en-GB" sz="2400" dirty="0" smtClean="0"/>
              <a:t>          and Michele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2" y="1360058"/>
            <a:ext cx="3302496" cy="24768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5189" y="1599391"/>
            <a:ext cx="2664275" cy="1998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09" y="3934974"/>
            <a:ext cx="3662176" cy="2746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2487" y="3664830"/>
            <a:ext cx="3610728" cy="270804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08" y="4053980"/>
            <a:ext cx="1882552" cy="2508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5947" y="1507046"/>
            <a:ext cx="2156048" cy="161703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660814" y="980728"/>
            <a:ext cx="1263440" cy="360040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0931" y="3307214"/>
            <a:ext cx="1662448" cy="12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0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353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1_Office Theme</vt:lpstr>
      <vt:lpstr>2_Office Theme</vt:lpstr>
      <vt:lpstr>Services in GIF++ A pictorial record of the work HV Cables  LV cables DCS cables Signal Cables   Ian Crotty 17 Dec 2014</vt:lpstr>
      <vt:lpstr>PowerPoint Presentation</vt:lpstr>
      <vt:lpstr>Down stream</vt:lpstr>
      <vt:lpstr>Up stream Cabling Accepted by GIF++ coordination</vt:lpstr>
      <vt:lpstr>Up stream cabling</vt:lpstr>
      <vt:lpstr>Cable numbering &amp; layout</vt:lpstr>
      <vt:lpstr>Routing under shielding wall and slack under GIF floor</vt:lpstr>
      <vt:lpstr>Rack side cabling and slack</vt:lpstr>
      <vt:lpstr>        Our Russian collegeaues          and Michele</vt:lpstr>
      <vt:lpstr>Cabling done so far</vt:lpstr>
      <vt:lpstr>Preparation zone</vt:lpstr>
      <vt:lpstr>Man power &amp; logistics required</vt:lpstr>
      <vt:lpstr>      This presentation is available here;       More photos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in GIF++</dc:title>
  <dc:creator>Ian Crotty</dc:creator>
  <cp:lastModifiedBy>Ian Crotty</cp:lastModifiedBy>
  <cp:revision>59</cp:revision>
  <dcterms:created xsi:type="dcterms:W3CDTF">2014-11-07T11:07:42Z</dcterms:created>
  <dcterms:modified xsi:type="dcterms:W3CDTF">2015-01-09T11:16:00Z</dcterms:modified>
</cp:coreProperties>
</file>