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9" r:id="rId3"/>
    <p:sldId id="260" r:id="rId4"/>
    <p:sldId id="263" r:id="rId5"/>
    <p:sldId id="262" r:id="rId6"/>
    <p:sldId id="264" r:id="rId7"/>
    <p:sldId id="270" r:id="rId8"/>
    <p:sldId id="272" r:id="rId9"/>
    <p:sldId id="271" r:id="rId10"/>
    <p:sldId id="275" r:id="rId11"/>
    <p:sldId id="276" r:id="rId12"/>
    <p:sldId id="289" r:id="rId13"/>
    <p:sldId id="294" r:id="rId14"/>
    <p:sldId id="290" r:id="rId15"/>
    <p:sldId id="295" r:id="rId16"/>
    <p:sldId id="277" r:id="rId17"/>
    <p:sldId id="278" r:id="rId18"/>
    <p:sldId id="279" r:id="rId19"/>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61" autoAdjust="0"/>
    <p:restoredTop sz="94709" autoAdjust="0"/>
  </p:normalViewPr>
  <p:slideViewPr>
    <p:cSldViewPr>
      <p:cViewPr varScale="1">
        <p:scale>
          <a:sx n="75" d="100"/>
          <a:sy n="75" d="100"/>
        </p:scale>
        <p:origin x="-120" y="-1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vmlDrawing" Target="../drawings/vmlDrawing1.v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1519238" y="260350"/>
            <a:ext cx="5888037" cy="841375"/>
          </a:xfrm>
          <a:prstGeom prst="rect">
            <a:avLst/>
          </a:prstGeom>
          <a:gradFill rotWithShape="0">
            <a:gsLst>
              <a:gs pos="0">
                <a:srgbClr val="006699">
                  <a:gamma/>
                  <a:tint val="0"/>
                  <a:invGamma/>
                </a:srgbClr>
              </a:gs>
              <a:gs pos="100000">
                <a:srgbClr val="006699"/>
              </a:gs>
            </a:gsLst>
            <a:lin ang="0" scaled="1"/>
          </a:gradFill>
          <a:ln w="12700">
            <a:noFill/>
            <a:miter lim="800000"/>
            <a:headEnd/>
            <a:tailEnd/>
          </a:ln>
          <a:effectLst>
            <a:outerShdw dist="53882" dir="2700000" algn="ctr" rotWithShape="0">
              <a:srgbClr val="FFFFFF"/>
            </a:outerShdw>
          </a:effectLst>
        </p:spPr>
        <p:txBody>
          <a:bodyPr vert="horz" wrap="square" lIns="90488" tIns="44450" rIns="90488" bIns="44450" numCol="1" anchor="ctr" anchorCtr="0" compatLnSpc="1">
            <a:prstTxWarp prst="textNoShape">
              <a:avLst/>
            </a:prstTxWarp>
          </a:bodyPr>
          <a:lstStyle/>
          <a:p>
            <a:pPr lvl="0"/>
            <a:endParaRPr lang="en-GB" smtClean="0"/>
          </a:p>
        </p:txBody>
      </p:sp>
      <p:sp>
        <p:nvSpPr>
          <p:cNvPr id="1028" name="Rectangle 4"/>
          <p:cNvSpPr>
            <a:spLocks noChangeArrowheads="1"/>
          </p:cNvSpPr>
          <p:nvPr/>
        </p:nvSpPr>
        <p:spPr bwMode="auto">
          <a:xfrm>
            <a:off x="652463" y="6602413"/>
            <a:ext cx="1527175" cy="550862"/>
          </a:xfrm>
          <a:prstGeom prst="rect">
            <a:avLst/>
          </a:prstGeom>
          <a:noFill/>
          <a:ln w="12700">
            <a:noFill/>
            <a:miter lim="800000"/>
            <a:headEnd/>
            <a:tailEnd/>
          </a:ln>
          <a:effectLst/>
        </p:spPr>
        <p:txBody>
          <a:bodyPr wrap="none" lIns="90488" tIns="44450" rIns="90488" bIns="44450">
            <a:spAutoFit/>
          </a:bodyPr>
          <a:lstStyle/>
          <a:p>
            <a:pPr fontAlgn="auto">
              <a:spcBef>
                <a:spcPts val="0"/>
              </a:spcBef>
              <a:spcAft>
                <a:spcPts val="0"/>
              </a:spcAft>
              <a:defRPr/>
            </a:pPr>
            <a:r>
              <a:rPr lang="en-US" sz="1000" dirty="0">
                <a:solidFill>
                  <a:schemeClr val="tx2"/>
                </a:solidFill>
              </a:rPr>
              <a:t>Ian </a:t>
            </a:r>
            <a:r>
              <a:rPr lang="en-US" sz="1000" dirty="0" err="1">
                <a:solidFill>
                  <a:schemeClr val="tx2"/>
                </a:solidFill>
              </a:rPr>
              <a:t>Crotty</a:t>
            </a:r>
            <a:r>
              <a:rPr lang="en-US" sz="1000" dirty="0">
                <a:solidFill>
                  <a:schemeClr val="tx2"/>
                </a:solidFill>
              </a:rPr>
              <a:t>  27Nov  2010</a:t>
            </a:r>
          </a:p>
          <a:p>
            <a:pPr fontAlgn="auto">
              <a:spcBef>
                <a:spcPts val="0"/>
              </a:spcBef>
              <a:spcAft>
                <a:spcPts val="0"/>
              </a:spcAft>
              <a:defRPr/>
            </a:pPr>
            <a:endParaRPr lang="en-US" sz="1000" dirty="0">
              <a:solidFill>
                <a:schemeClr val="tx2"/>
              </a:solidFill>
            </a:endParaRPr>
          </a:p>
          <a:p>
            <a:pPr fontAlgn="auto">
              <a:spcBef>
                <a:spcPts val="0"/>
              </a:spcBef>
              <a:spcAft>
                <a:spcPts val="0"/>
              </a:spcAft>
              <a:defRPr/>
            </a:pPr>
            <a:endParaRPr lang="en-US" sz="1000" dirty="0">
              <a:solidFill>
                <a:schemeClr val="tx2"/>
              </a:solidFill>
            </a:endParaRPr>
          </a:p>
        </p:txBody>
      </p:sp>
      <p:sp>
        <p:nvSpPr>
          <p:cNvPr id="1030" name="Line 6"/>
          <p:cNvSpPr>
            <a:spLocks noChangeShapeType="1"/>
          </p:cNvSpPr>
          <p:nvPr/>
        </p:nvSpPr>
        <p:spPr bwMode="auto">
          <a:xfrm>
            <a:off x="679450" y="6565900"/>
            <a:ext cx="7683500" cy="0"/>
          </a:xfrm>
          <a:prstGeom prst="line">
            <a:avLst/>
          </a:prstGeom>
          <a:noFill/>
          <a:ln w="12700">
            <a:solidFill>
              <a:schemeClr val="tx1"/>
            </a:solidFill>
            <a:round/>
            <a:headEnd/>
            <a:tailEnd/>
          </a:ln>
          <a:effectLst/>
        </p:spPr>
        <p:txBody>
          <a:bodyPr wrap="none" anchor="ctr"/>
          <a:lstStyle/>
          <a:p>
            <a:pPr fontAlgn="auto">
              <a:spcBef>
                <a:spcPts val="0"/>
              </a:spcBef>
              <a:spcAft>
                <a:spcPts val="0"/>
              </a:spcAft>
              <a:defRPr/>
            </a:pPr>
            <a:endParaRPr lang="en-US">
              <a:latin typeface="+mn-lt"/>
            </a:endParaRPr>
          </a:p>
        </p:txBody>
      </p:sp>
      <p:sp>
        <p:nvSpPr>
          <p:cNvPr id="1033" name="Text Box 9"/>
          <p:cNvSpPr txBox="1">
            <a:spLocks noChangeArrowheads="1"/>
          </p:cNvSpPr>
          <p:nvPr/>
        </p:nvSpPr>
        <p:spPr bwMode="auto">
          <a:xfrm>
            <a:off x="679450" y="241300"/>
            <a:ext cx="1219200" cy="366713"/>
          </a:xfrm>
          <a:prstGeom prst="rect">
            <a:avLst/>
          </a:prstGeom>
          <a:noFill/>
          <a:ln w="12700">
            <a:noFill/>
            <a:miter lim="800000"/>
            <a:headEnd/>
            <a:tailEnd/>
          </a:ln>
          <a:effectLst/>
        </p:spPr>
        <p:txBody>
          <a:bodyPr>
            <a:spAutoFit/>
          </a:bodyPr>
          <a:lstStyle/>
          <a:p>
            <a:pPr fontAlgn="auto">
              <a:spcBef>
                <a:spcPct val="50000"/>
              </a:spcBef>
              <a:spcAft>
                <a:spcPts val="0"/>
              </a:spcAft>
              <a:defRPr/>
            </a:pPr>
            <a:endParaRPr lang="en-GB">
              <a:latin typeface="+mn-lt"/>
            </a:endParaRPr>
          </a:p>
        </p:txBody>
      </p:sp>
      <p:sp>
        <p:nvSpPr>
          <p:cNvPr id="1035" name="Text Box 11"/>
          <p:cNvSpPr txBox="1">
            <a:spLocks noChangeArrowheads="1"/>
          </p:cNvSpPr>
          <p:nvPr/>
        </p:nvSpPr>
        <p:spPr bwMode="auto">
          <a:xfrm>
            <a:off x="7407275" y="-125413"/>
            <a:ext cx="184150" cy="366713"/>
          </a:xfrm>
          <a:prstGeom prst="rect">
            <a:avLst/>
          </a:prstGeom>
          <a:noFill/>
          <a:ln w="12700">
            <a:noFill/>
            <a:miter lim="800000"/>
            <a:headEnd/>
            <a:tailEnd/>
          </a:ln>
          <a:effectLst/>
        </p:spPr>
        <p:txBody>
          <a:bodyPr wrap="none">
            <a:spAutoFit/>
          </a:bodyPr>
          <a:lstStyle/>
          <a:p>
            <a:pPr fontAlgn="auto">
              <a:spcBef>
                <a:spcPts val="0"/>
              </a:spcBef>
              <a:spcAft>
                <a:spcPts val="0"/>
              </a:spcAft>
              <a:defRPr/>
            </a:pPr>
            <a:endParaRPr lang="en-GB">
              <a:latin typeface="+mn-lt"/>
            </a:endParaRPr>
          </a:p>
        </p:txBody>
      </p:sp>
      <p:pic>
        <p:nvPicPr>
          <p:cNvPr id="3081" name="Picture 82" descr="CERNlogo"/>
          <p:cNvPicPr>
            <a:picLocks noChangeAspect="1" noChangeArrowheads="1"/>
          </p:cNvPicPr>
          <p:nvPr userDrawn="1"/>
        </p:nvPicPr>
        <p:blipFill>
          <a:blip r:embed="rId6" cstate="print"/>
          <a:srcRect/>
          <a:stretch>
            <a:fillRect/>
          </a:stretch>
        </p:blipFill>
        <p:spPr bwMode="auto">
          <a:xfrm>
            <a:off x="679450" y="261938"/>
            <a:ext cx="839788" cy="839787"/>
          </a:xfrm>
          <a:prstGeom prst="rect">
            <a:avLst/>
          </a:prstGeom>
          <a:noFill/>
          <a:ln w="9525">
            <a:noFill/>
            <a:miter lim="800000"/>
            <a:headEnd/>
            <a:tailEnd/>
          </a:ln>
        </p:spPr>
      </p:pic>
      <p:graphicFrame>
        <p:nvGraphicFramePr>
          <p:cNvPr id="3074" name="Object 2"/>
          <p:cNvGraphicFramePr>
            <a:graphicFrameLocks noChangeAspect="1"/>
          </p:cNvGraphicFramePr>
          <p:nvPr/>
        </p:nvGraphicFramePr>
        <p:xfrm>
          <a:off x="7407275" y="261938"/>
          <a:ext cx="882650" cy="842962"/>
        </p:xfrm>
        <a:graphic>
          <a:graphicData uri="http://schemas.openxmlformats.org/presentationml/2006/ole">
            <p:oleObj spid="_x0000_s3074" name="Artwork" r:id="rId7" imgW="5906250" imgH="5906250" progId="">
              <p:embed/>
            </p:oleObj>
          </a:graphicData>
        </a:graphic>
      </p:graphicFrame>
      <p:sp>
        <p:nvSpPr>
          <p:cNvPr id="1110" name="Text Box 86"/>
          <p:cNvSpPr txBox="1">
            <a:spLocks noChangeArrowheads="1"/>
          </p:cNvSpPr>
          <p:nvPr userDrawn="1"/>
        </p:nvSpPr>
        <p:spPr bwMode="auto">
          <a:xfrm>
            <a:off x="679450" y="1568450"/>
            <a:ext cx="7610475" cy="4760913"/>
          </a:xfrm>
          <a:prstGeom prst="rect">
            <a:avLst/>
          </a:prstGeom>
          <a:noFill/>
          <a:ln w="12700">
            <a:noFill/>
            <a:miter lim="800000"/>
            <a:headEnd/>
            <a:tailEnd/>
          </a:ln>
          <a:effectLst/>
        </p:spPr>
        <p:txBody>
          <a:bodyPr>
            <a:spAutoFit/>
          </a:bodyPr>
          <a:lstStyle/>
          <a:p>
            <a:pPr fontAlgn="auto">
              <a:spcBef>
                <a:spcPts val="0"/>
              </a:spcBef>
              <a:spcAft>
                <a:spcPts val="0"/>
              </a:spcAft>
              <a:defRPr/>
            </a:pPr>
            <a:endParaRPr lang="en-US">
              <a:latin typeface="+mn-lt"/>
            </a:endParaRPr>
          </a:p>
          <a:p>
            <a:pPr fontAlgn="auto">
              <a:spcBef>
                <a:spcPts val="0"/>
              </a:spcBef>
              <a:spcAft>
                <a:spcPts val="0"/>
              </a:spcAft>
              <a:defRPr/>
            </a:pPr>
            <a:endParaRPr lang="en-US">
              <a:latin typeface="+mn-lt"/>
            </a:endParaRPr>
          </a:p>
          <a:p>
            <a:pPr fontAlgn="auto">
              <a:spcBef>
                <a:spcPts val="0"/>
              </a:spcBef>
              <a:spcAft>
                <a:spcPts val="0"/>
              </a:spcAft>
              <a:defRPr/>
            </a:pPr>
            <a:endParaRPr lang="en-US">
              <a:latin typeface="+mn-lt"/>
            </a:endParaRPr>
          </a:p>
          <a:p>
            <a:pPr fontAlgn="auto">
              <a:spcBef>
                <a:spcPts val="0"/>
              </a:spcBef>
              <a:spcAft>
                <a:spcPts val="0"/>
              </a:spcAft>
              <a:defRPr/>
            </a:pPr>
            <a:endParaRPr lang="en-US">
              <a:latin typeface="+mn-lt"/>
            </a:endParaRPr>
          </a:p>
          <a:p>
            <a:pPr fontAlgn="auto">
              <a:spcBef>
                <a:spcPts val="0"/>
              </a:spcBef>
              <a:spcAft>
                <a:spcPts val="0"/>
              </a:spcAft>
              <a:defRPr/>
            </a:pPr>
            <a:endParaRPr lang="en-US">
              <a:latin typeface="+mn-lt"/>
            </a:endParaRPr>
          </a:p>
          <a:p>
            <a:pPr fontAlgn="auto">
              <a:spcBef>
                <a:spcPts val="0"/>
              </a:spcBef>
              <a:spcAft>
                <a:spcPts val="0"/>
              </a:spcAft>
              <a:defRPr/>
            </a:pPr>
            <a:endParaRPr lang="en-US">
              <a:latin typeface="+mn-lt"/>
            </a:endParaRPr>
          </a:p>
          <a:p>
            <a:pPr fontAlgn="auto">
              <a:spcBef>
                <a:spcPts val="0"/>
              </a:spcBef>
              <a:spcAft>
                <a:spcPts val="0"/>
              </a:spcAft>
              <a:defRPr/>
            </a:pPr>
            <a:endParaRPr lang="en-US">
              <a:latin typeface="+mn-lt"/>
            </a:endParaRPr>
          </a:p>
          <a:p>
            <a:pPr fontAlgn="auto">
              <a:spcBef>
                <a:spcPts val="0"/>
              </a:spcBef>
              <a:spcAft>
                <a:spcPts val="0"/>
              </a:spcAft>
              <a:defRPr/>
            </a:pPr>
            <a:endParaRPr lang="en-US">
              <a:latin typeface="+mn-lt"/>
            </a:endParaRPr>
          </a:p>
          <a:p>
            <a:pPr fontAlgn="auto">
              <a:spcBef>
                <a:spcPts val="0"/>
              </a:spcBef>
              <a:spcAft>
                <a:spcPts val="0"/>
              </a:spcAft>
              <a:defRPr/>
            </a:pPr>
            <a:endParaRPr lang="en-US">
              <a:latin typeface="+mn-lt"/>
            </a:endParaRPr>
          </a:p>
          <a:p>
            <a:pPr fontAlgn="auto">
              <a:spcBef>
                <a:spcPts val="0"/>
              </a:spcBef>
              <a:spcAft>
                <a:spcPts val="0"/>
              </a:spcAft>
              <a:defRPr/>
            </a:pPr>
            <a:endParaRPr lang="en-US">
              <a:latin typeface="+mn-lt"/>
            </a:endParaRPr>
          </a:p>
          <a:p>
            <a:pPr fontAlgn="auto">
              <a:spcBef>
                <a:spcPts val="0"/>
              </a:spcBef>
              <a:spcAft>
                <a:spcPts val="0"/>
              </a:spcAft>
              <a:defRPr/>
            </a:pPr>
            <a:endParaRPr lang="en-US">
              <a:latin typeface="+mn-lt"/>
            </a:endParaRPr>
          </a:p>
          <a:p>
            <a:pPr fontAlgn="auto">
              <a:spcBef>
                <a:spcPts val="0"/>
              </a:spcBef>
              <a:spcAft>
                <a:spcPts val="0"/>
              </a:spcAft>
              <a:defRPr/>
            </a:pPr>
            <a:endParaRPr lang="en-US">
              <a:latin typeface="+mn-lt"/>
            </a:endParaRPr>
          </a:p>
          <a:p>
            <a:pPr fontAlgn="auto">
              <a:spcBef>
                <a:spcPts val="0"/>
              </a:spcBef>
              <a:spcAft>
                <a:spcPts val="0"/>
              </a:spcAft>
              <a:defRPr/>
            </a:pPr>
            <a:endParaRPr lang="en-US">
              <a:latin typeface="+mn-lt"/>
            </a:endParaRPr>
          </a:p>
          <a:p>
            <a:pPr fontAlgn="auto">
              <a:spcBef>
                <a:spcPts val="0"/>
              </a:spcBef>
              <a:spcAft>
                <a:spcPts val="0"/>
              </a:spcAft>
              <a:defRPr/>
            </a:pPr>
            <a:endParaRPr lang="en-US">
              <a:latin typeface="+mn-lt"/>
            </a:endParaRPr>
          </a:p>
          <a:p>
            <a:pPr fontAlgn="auto">
              <a:spcBef>
                <a:spcPts val="0"/>
              </a:spcBef>
              <a:spcAft>
                <a:spcPts val="0"/>
              </a:spcAft>
              <a:defRPr/>
            </a:pPr>
            <a:endParaRPr lang="en-US">
              <a:latin typeface="+mn-lt"/>
            </a:endParaRPr>
          </a:p>
          <a:p>
            <a:pPr fontAlgn="auto">
              <a:spcBef>
                <a:spcPts val="0"/>
              </a:spcBef>
              <a:spcAft>
                <a:spcPts val="0"/>
              </a:spcAft>
              <a:defRPr/>
            </a:pPr>
            <a:endParaRPr lang="en-US">
              <a:latin typeface="+mn-lt"/>
            </a:endParaRPr>
          </a:p>
          <a:p>
            <a:pPr fontAlgn="auto">
              <a:spcBef>
                <a:spcPts val="0"/>
              </a:spcBef>
              <a:spcAft>
                <a:spcPts val="0"/>
              </a:spcAft>
              <a:defRPr/>
            </a:pPr>
            <a:endParaRPr lang="en-US">
              <a:latin typeface="+mn-lt"/>
            </a:endParaRPr>
          </a:p>
        </p:txBody>
      </p:sp>
      <p:sp>
        <p:nvSpPr>
          <p:cNvPr id="1111" name="Text Box 87"/>
          <p:cNvSpPr txBox="1">
            <a:spLocks noChangeArrowheads="1"/>
          </p:cNvSpPr>
          <p:nvPr userDrawn="1"/>
        </p:nvSpPr>
        <p:spPr bwMode="auto">
          <a:xfrm flipH="1" flipV="1">
            <a:off x="503238" y="1023938"/>
            <a:ext cx="184150" cy="366712"/>
          </a:xfrm>
          <a:prstGeom prst="rect">
            <a:avLst/>
          </a:prstGeom>
          <a:noFill/>
          <a:ln w="12700">
            <a:noFill/>
            <a:miter lim="800000"/>
            <a:headEnd/>
            <a:tailEnd/>
          </a:ln>
          <a:effectLst/>
        </p:spPr>
        <p:txBody>
          <a:bodyPr rot="10800000">
            <a:spAutoFit/>
          </a:bodyPr>
          <a:lstStyle/>
          <a:p>
            <a:pPr fontAlgn="auto">
              <a:spcBef>
                <a:spcPts val="0"/>
              </a:spcBef>
              <a:spcAft>
                <a:spcPts val="0"/>
              </a:spcAft>
              <a:defRPr/>
            </a:pPr>
            <a:endParaRPr lang="en-GB">
              <a:latin typeface="+mn-lt"/>
            </a:endParaRPr>
          </a:p>
        </p:txBody>
      </p:sp>
      <p:sp>
        <p:nvSpPr>
          <p:cNvPr id="1112" name="Text Box 88"/>
          <p:cNvSpPr txBox="1">
            <a:spLocks noChangeArrowheads="1"/>
          </p:cNvSpPr>
          <p:nvPr userDrawn="1"/>
        </p:nvSpPr>
        <p:spPr bwMode="auto">
          <a:xfrm>
            <a:off x="501650" y="1660525"/>
            <a:ext cx="184150" cy="366713"/>
          </a:xfrm>
          <a:prstGeom prst="rect">
            <a:avLst/>
          </a:prstGeom>
          <a:noFill/>
          <a:ln w="12700">
            <a:noFill/>
            <a:miter lim="800000"/>
            <a:headEnd/>
            <a:tailEnd/>
          </a:ln>
          <a:effectLst/>
        </p:spPr>
        <p:txBody>
          <a:bodyPr>
            <a:spAutoFit/>
          </a:bodyPr>
          <a:lstStyle/>
          <a:p>
            <a:pPr fontAlgn="auto">
              <a:spcBef>
                <a:spcPct val="50000"/>
              </a:spcBef>
              <a:spcAft>
                <a:spcPts val="0"/>
              </a:spcAft>
              <a:defRPr/>
            </a:pPr>
            <a:endParaRPr lang="en-GB">
              <a:latin typeface="+mn-lt"/>
            </a:endParaRPr>
          </a:p>
        </p:txBody>
      </p:sp>
      <p:sp>
        <p:nvSpPr>
          <p:cNvPr id="1115" name="AutoShape 91"/>
          <p:cNvSpPr>
            <a:spLocks noChangeArrowheads="1"/>
          </p:cNvSpPr>
          <p:nvPr userDrawn="1"/>
        </p:nvSpPr>
        <p:spPr bwMode="auto">
          <a:xfrm>
            <a:off x="3124200" y="2667000"/>
            <a:ext cx="914400" cy="11430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12700">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116" name="Text Box 92"/>
          <p:cNvSpPr txBox="1">
            <a:spLocks noChangeArrowheads="1"/>
          </p:cNvSpPr>
          <p:nvPr userDrawn="1"/>
        </p:nvSpPr>
        <p:spPr bwMode="auto">
          <a:xfrm>
            <a:off x="3124200" y="457200"/>
            <a:ext cx="2514600" cy="366713"/>
          </a:xfrm>
          <a:prstGeom prst="rect">
            <a:avLst/>
          </a:prstGeom>
          <a:noFill/>
          <a:ln w="12700" algn="ctr">
            <a:noFill/>
            <a:miter lim="800000"/>
            <a:headEnd/>
            <a:tailEnd/>
          </a:ln>
          <a:effectLst/>
        </p:spPr>
        <p:txBody>
          <a:bodyPr>
            <a:spAutoFit/>
          </a:bodyPr>
          <a:lstStyle/>
          <a:p>
            <a:pPr fontAlgn="auto">
              <a:spcBef>
                <a:spcPct val="50000"/>
              </a:spcBef>
              <a:spcAft>
                <a:spcPts val="0"/>
              </a:spcAft>
              <a:defRPr/>
            </a:pPr>
            <a:endParaRPr lang="en-US">
              <a:latin typeface="+mn-lt"/>
            </a:endParaRPr>
          </a:p>
        </p:txBody>
      </p:sp>
    </p:spTree>
  </p:cSld>
  <p:clrMap bg1="lt1" tx1="dk1" bg2="lt2" tx2="dk2" accent1="accent1" accent2="accent2" accent3="accent3" accent4="accent4" accent5="accent5" accent6="accent6" hlink="hlink" folHlink="folHlink"/>
  <p:sldLayoutIdLst>
    <p:sldLayoutId id="2147483687" r:id="rId1"/>
    <p:sldLayoutId id="2147483686" r:id="rId2"/>
    <p:sldLayoutId id="2147483685" r:id="rId3"/>
  </p:sldLayoutIdLst>
  <p:txStyles>
    <p:titleStyle>
      <a:lvl1pPr algn="ctr" rtl="0" eaLnBrk="0" fontAlgn="base" hangingPunct="0">
        <a:lnSpc>
          <a:spcPct val="90000"/>
        </a:lnSpc>
        <a:spcBef>
          <a:spcPct val="0"/>
        </a:spcBef>
        <a:spcAft>
          <a:spcPct val="0"/>
        </a:spcAft>
        <a:defRPr sz="2400" b="1">
          <a:solidFill>
            <a:srgbClr val="FF0000"/>
          </a:solidFill>
          <a:effectLst>
            <a:outerShdw blurRad="38100" dist="38100" dir="2700000" algn="tl">
              <a:srgbClr val="000000"/>
            </a:outerShdw>
          </a:effectLst>
          <a:latin typeface="+mj-lt"/>
          <a:ea typeface="+mj-ea"/>
          <a:cs typeface="+mj-cs"/>
        </a:defRPr>
      </a:lvl1pPr>
      <a:lvl2pPr algn="ctr" rtl="0" eaLnBrk="0" fontAlgn="base" hangingPunct="0">
        <a:lnSpc>
          <a:spcPct val="90000"/>
        </a:lnSpc>
        <a:spcBef>
          <a:spcPct val="0"/>
        </a:spcBef>
        <a:spcAft>
          <a:spcPct val="0"/>
        </a:spcAft>
        <a:defRPr sz="2400" b="1">
          <a:solidFill>
            <a:srgbClr val="FF0000"/>
          </a:solidFill>
          <a:effectLst>
            <a:outerShdw blurRad="38100" dist="38100" dir="2700000" algn="tl">
              <a:srgbClr val="000000"/>
            </a:outerShdw>
          </a:effectLst>
          <a:latin typeface="Arial" charset="0"/>
        </a:defRPr>
      </a:lvl2pPr>
      <a:lvl3pPr algn="ctr" rtl="0" eaLnBrk="0" fontAlgn="base" hangingPunct="0">
        <a:lnSpc>
          <a:spcPct val="90000"/>
        </a:lnSpc>
        <a:spcBef>
          <a:spcPct val="0"/>
        </a:spcBef>
        <a:spcAft>
          <a:spcPct val="0"/>
        </a:spcAft>
        <a:defRPr sz="2400" b="1">
          <a:solidFill>
            <a:srgbClr val="FF0000"/>
          </a:solidFill>
          <a:effectLst>
            <a:outerShdw blurRad="38100" dist="38100" dir="2700000" algn="tl">
              <a:srgbClr val="000000"/>
            </a:outerShdw>
          </a:effectLst>
          <a:latin typeface="Arial" charset="0"/>
        </a:defRPr>
      </a:lvl3pPr>
      <a:lvl4pPr algn="ctr" rtl="0" eaLnBrk="0" fontAlgn="base" hangingPunct="0">
        <a:lnSpc>
          <a:spcPct val="90000"/>
        </a:lnSpc>
        <a:spcBef>
          <a:spcPct val="0"/>
        </a:spcBef>
        <a:spcAft>
          <a:spcPct val="0"/>
        </a:spcAft>
        <a:defRPr sz="2400" b="1">
          <a:solidFill>
            <a:srgbClr val="FF0000"/>
          </a:solidFill>
          <a:effectLst>
            <a:outerShdw blurRad="38100" dist="38100" dir="2700000" algn="tl">
              <a:srgbClr val="000000"/>
            </a:outerShdw>
          </a:effectLst>
          <a:latin typeface="Arial" charset="0"/>
        </a:defRPr>
      </a:lvl4pPr>
      <a:lvl5pPr algn="ctr" rtl="0" eaLnBrk="0" fontAlgn="base" hangingPunct="0">
        <a:lnSpc>
          <a:spcPct val="90000"/>
        </a:lnSpc>
        <a:spcBef>
          <a:spcPct val="0"/>
        </a:spcBef>
        <a:spcAft>
          <a:spcPct val="0"/>
        </a:spcAft>
        <a:defRPr sz="2400" b="1">
          <a:solidFill>
            <a:srgbClr val="FF0000"/>
          </a:solidFill>
          <a:effectLst>
            <a:outerShdw blurRad="38100" dist="38100" dir="2700000" algn="tl">
              <a:srgbClr val="000000"/>
            </a:outerShdw>
          </a:effectLst>
          <a:latin typeface="Arial" charset="0"/>
        </a:defRPr>
      </a:lvl5pPr>
      <a:lvl6pPr marL="457200" algn="ctr" rtl="0" eaLnBrk="0" fontAlgn="base" hangingPunct="0">
        <a:lnSpc>
          <a:spcPct val="90000"/>
        </a:lnSpc>
        <a:spcBef>
          <a:spcPct val="0"/>
        </a:spcBef>
        <a:spcAft>
          <a:spcPct val="0"/>
        </a:spcAft>
        <a:defRPr sz="2400" b="1">
          <a:solidFill>
            <a:srgbClr val="FF0000"/>
          </a:solidFill>
          <a:effectLst>
            <a:outerShdw blurRad="38100" dist="38100" dir="2700000" algn="tl">
              <a:srgbClr val="000000"/>
            </a:outerShdw>
          </a:effectLst>
          <a:latin typeface="Arial" charset="0"/>
        </a:defRPr>
      </a:lvl6pPr>
      <a:lvl7pPr marL="914400" algn="ctr" rtl="0" eaLnBrk="0" fontAlgn="base" hangingPunct="0">
        <a:lnSpc>
          <a:spcPct val="90000"/>
        </a:lnSpc>
        <a:spcBef>
          <a:spcPct val="0"/>
        </a:spcBef>
        <a:spcAft>
          <a:spcPct val="0"/>
        </a:spcAft>
        <a:defRPr sz="2400" b="1">
          <a:solidFill>
            <a:srgbClr val="FF0000"/>
          </a:solidFill>
          <a:effectLst>
            <a:outerShdw blurRad="38100" dist="38100" dir="2700000" algn="tl">
              <a:srgbClr val="000000"/>
            </a:outerShdw>
          </a:effectLst>
          <a:latin typeface="Arial" charset="0"/>
        </a:defRPr>
      </a:lvl7pPr>
      <a:lvl8pPr marL="1371600" algn="ctr" rtl="0" eaLnBrk="0" fontAlgn="base" hangingPunct="0">
        <a:lnSpc>
          <a:spcPct val="90000"/>
        </a:lnSpc>
        <a:spcBef>
          <a:spcPct val="0"/>
        </a:spcBef>
        <a:spcAft>
          <a:spcPct val="0"/>
        </a:spcAft>
        <a:defRPr sz="2400" b="1">
          <a:solidFill>
            <a:srgbClr val="FF0000"/>
          </a:solidFill>
          <a:effectLst>
            <a:outerShdw blurRad="38100" dist="38100" dir="2700000" algn="tl">
              <a:srgbClr val="000000"/>
            </a:outerShdw>
          </a:effectLst>
          <a:latin typeface="Arial" charset="0"/>
        </a:defRPr>
      </a:lvl8pPr>
      <a:lvl9pPr marL="1828800" algn="ctr" rtl="0" eaLnBrk="0" fontAlgn="base" hangingPunct="0">
        <a:lnSpc>
          <a:spcPct val="90000"/>
        </a:lnSpc>
        <a:spcBef>
          <a:spcPct val="0"/>
        </a:spcBef>
        <a:spcAft>
          <a:spcPct val="0"/>
        </a:spcAft>
        <a:defRPr sz="2400" b="1">
          <a:solidFill>
            <a:srgbClr val="FF0000"/>
          </a:solidFill>
          <a:effectLst>
            <a:outerShdw blurRad="38100" dist="38100" dir="2700000" algn="tl">
              <a:srgbClr val="000000"/>
            </a:outerShdw>
          </a:effectLst>
          <a:latin typeface="Arial" charset="0"/>
        </a:defRPr>
      </a:lvl9pPr>
    </p:titleStyle>
    <p:bodyStyle>
      <a:lvl1pPr marL="285750" indent="-285750" algn="ctr" rtl="0" eaLnBrk="0" fontAlgn="base" hangingPunct="0">
        <a:lnSpc>
          <a:spcPct val="90000"/>
        </a:lnSpc>
        <a:spcBef>
          <a:spcPct val="30000"/>
        </a:spcBef>
        <a:spcAft>
          <a:spcPct val="0"/>
        </a:spcAft>
        <a:defRPr b="1">
          <a:solidFill>
            <a:schemeClr val="tx1"/>
          </a:solidFill>
          <a:latin typeface="+mn-lt"/>
          <a:ea typeface="+mn-ea"/>
          <a:cs typeface="+mn-cs"/>
        </a:defRPr>
      </a:lvl1pPr>
      <a:lvl2pPr marL="685800" indent="-228600" algn="l" rtl="0" eaLnBrk="0" fontAlgn="base" hangingPunct="0">
        <a:lnSpc>
          <a:spcPct val="90000"/>
        </a:lnSpc>
        <a:spcBef>
          <a:spcPct val="30000"/>
        </a:spcBef>
        <a:spcAft>
          <a:spcPct val="0"/>
        </a:spcAft>
        <a:buSzPct val="100000"/>
        <a:buChar char="•"/>
        <a:defRPr sz="2400" b="1">
          <a:solidFill>
            <a:srgbClr val="114FFB"/>
          </a:solidFill>
          <a:latin typeface="+mn-lt"/>
        </a:defRPr>
      </a:lvl2pPr>
      <a:lvl3pPr marL="1143000" indent="-228600" algn="l" rtl="0" eaLnBrk="0" fontAlgn="base" hangingPunct="0">
        <a:lnSpc>
          <a:spcPct val="90000"/>
        </a:lnSpc>
        <a:spcBef>
          <a:spcPct val="30000"/>
        </a:spcBef>
        <a:spcAft>
          <a:spcPct val="0"/>
        </a:spcAft>
        <a:buSzPct val="100000"/>
        <a:buChar char="•"/>
        <a:defRPr sz="2400">
          <a:solidFill>
            <a:srgbClr val="005400"/>
          </a:solidFill>
          <a:latin typeface="+mn-lt"/>
        </a:defRPr>
      </a:lvl3pPr>
      <a:lvl4pPr marL="1543050" indent="-171450" algn="l" rtl="0" eaLnBrk="0" fontAlgn="base" hangingPunct="0">
        <a:lnSpc>
          <a:spcPct val="90000"/>
        </a:lnSpc>
        <a:spcBef>
          <a:spcPct val="30000"/>
        </a:spcBef>
        <a:spcAft>
          <a:spcPct val="0"/>
        </a:spcAft>
        <a:buSzPct val="100000"/>
        <a:buChar char="•"/>
        <a:defRPr b="1">
          <a:solidFill>
            <a:srgbClr val="0000FF"/>
          </a:solidFill>
          <a:latin typeface="+mn-lt"/>
        </a:defRPr>
      </a:lvl4pPr>
      <a:lvl5pPr marL="2000250" indent="-171450" algn="l" rtl="0" eaLnBrk="0" fontAlgn="base" hangingPunct="0">
        <a:lnSpc>
          <a:spcPct val="90000"/>
        </a:lnSpc>
        <a:spcBef>
          <a:spcPct val="30000"/>
        </a:spcBef>
        <a:spcAft>
          <a:spcPct val="0"/>
        </a:spcAft>
        <a:buSzPct val="100000"/>
        <a:buChar char="•"/>
        <a:defRPr>
          <a:solidFill>
            <a:schemeClr val="tx2"/>
          </a:solidFill>
          <a:latin typeface="+mn-lt"/>
        </a:defRPr>
      </a:lvl5pPr>
      <a:lvl6pPr marL="2457450" indent="-171450" algn="l" rtl="0" eaLnBrk="0" fontAlgn="base" hangingPunct="0">
        <a:lnSpc>
          <a:spcPct val="90000"/>
        </a:lnSpc>
        <a:spcBef>
          <a:spcPct val="30000"/>
        </a:spcBef>
        <a:spcAft>
          <a:spcPct val="0"/>
        </a:spcAft>
        <a:buSzPct val="100000"/>
        <a:buChar char="•"/>
        <a:defRPr>
          <a:solidFill>
            <a:schemeClr val="tx2"/>
          </a:solidFill>
          <a:latin typeface="+mn-lt"/>
        </a:defRPr>
      </a:lvl6pPr>
      <a:lvl7pPr marL="2914650" indent="-171450" algn="l" rtl="0" eaLnBrk="0" fontAlgn="base" hangingPunct="0">
        <a:lnSpc>
          <a:spcPct val="90000"/>
        </a:lnSpc>
        <a:spcBef>
          <a:spcPct val="30000"/>
        </a:spcBef>
        <a:spcAft>
          <a:spcPct val="0"/>
        </a:spcAft>
        <a:buSzPct val="100000"/>
        <a:buChar char="•"/>
        <a:defRPr>
          <a:solidFill>
            <a:schemeClr val="tx2"/>
          </a:solidFill>
          <a:latin typeface="+mn-lt"/>
        </a:defRPr>
      </a:lvl7pPr>
      <a:lvl8pPr marL="3371850" indent="-171450" algn="l" rtl="0" eaLnBrk="0" fontAlgn="base" hangingPunct="0">
        <a:lnSpc>
          <a:spcPct val="90000"/>
        </a:lnSpc>
        <a:spcBef>
          <a:spcPct val="30000"/>
        </a:spcBef>
        <a:spcAft>
          <a:spcPct val="0"/>
        </a:spcAft>
        <a:buSzPct val="100000"/>
        <a:buChar char="•"/>
        <a:defRPr>
          <a:solidFill>
            <a:schemeClr val="tx2"/>
          </a:solidFill>
          <a:latin typeface="+mn-lt"/>
        </a:defRPr>
      </a:lvl8pPr>
      <a:lvl9pPr marL="3829050" indent="-171450" algn="l" rtl="0" eaLnBrk="0" fontAlgn="base" hangingPunct="0">
        <a:lnSpc>
          <a:spcPct val="90000"/>
        </a:lnSpc>
        <a:spcBef>
          <a:spcPct val="30000"/>
        </a:spcBef>
        <a:spcAft>
          <a:spcPct val="0"/>
        </a:spcAft>
        <a:buSzPct val="100000"/>
        <a:buChar char="•"/>
        <a:defRPr>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Office_Excel_Worksheet1.xlsx"/><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381000"/>
            <a:ext cx="5638800" cy="609600"/>
          </a:xfrm>
        </p:spPr>
        <p:txBody>
          <a:bodyPr/>
          <a:lstStyle/>
          <a:p>
            <a:pPr>
              <a:defRPr/>
            </a:pPr>
            <a:r>
              <a:rPr lang="en-US" dirty="0" smtClean="0"/>
              <a:t>Observation of the RPCs after UXC Set point change from 19 to 17degC</a:t>
            </a:r>
            <a:endParaRPr lang="en-US" dirty="0"/>
          </a:p>
        </p:txBody>
      </p:sp>
      <p:sp>
        <p:nvSpPr>
          <p:cNvPr id="7170" name="Subtitle 2"/>
          <p:cNvSpPr>
            <a:spLocks noGrp="1"/>
          </p:cNvSpPr>
          <p:nvPr>
            <p:ph type="subTitle" idx="1"/>
          </p:nvPr>
        </p:nvSpPr>
        <p:spPr bwMode="auto">
          <a:xfrm>
            <a:off x="304800" y="1143000"/>
            <a:ext cx="8458200" cy="5334000"/>
          </a:xfrm>
          <a:noFill/>
          <a:ln>
            <a:miter lim="800000"/>
            <a:headEnd/>
            <a:tailEnd/>
          </a:ln>
        </p:spPr>
        <p:txBody>
          <a:bodyPr vert="horz" wrap="square" lIns="91440" tIns="45720" rIns="91440" bIns="45720" numCol="1" anchor="t" anchorCtr="0" compatLnSpc="1">
            <a:prstTxWarp prst="textNoShape">
              <a:avLst/>
            </a:prstTxWarp>
          </a:bodyPr>
          <a:lstStyle/>
          <a:p>
            <a:endParaRPr lang="en-US" smtClean="0"/>
          </a:p>
          <a:p>
            <a:endParaRPr lang="en-US" smtClean="0"/>
          </a:p>
          <a:p>
            <a:endParaRPr lang="en-US" smtClean="0"/>
          </a:p>
          <a:p>
            <a:endParaRPr lang="en-US" smtClean="0"/>
          </a:p>
          <a:p>
            <a:r>
              <a:rPr lang="en-US" smtClean="0"/>
              <a:t>What we can observe.</a:t>
            </a:r>
          </a:p>
          <a:p>
            <a:r>
              <a:rPr lang="en-US" smtClean="0"/>
              <a:t>Average Chamber temperatures just before and after 18 Oct 2010.</a:t>
            </a:r>
          </a:p>
          <a:p>
            <a:r>
              <a:rPr lang="en-US" smtClean="0"/>
              <a:t>Yoke temperature.</a:t>
            </a:r>
          </a:p>
          <a:p>
            <a:r>
              <a:rPr lang="en-US" smtClean="0"/>
              <a:t>Individual examples of chamber temps.</a:t>
            </a:r>
          </a:p>
          <a:p>
            <a:r>
              <a:rPr lang="en-US" smtClean="0"/>
              <a:t>Distribution in Z</a:t>
            </a:r>
          </a:p>
          <a:p>
            <a:r>
              <a:rPr lang="en-US" smtClean="0"/>
              <a:t>Longer term</a:t>
            </a:r>
          </a:p>
          <a:p>
            <a:endParaRPr lang="en-US" smtClean="0"/>
          </a:p>
          <a:p>
            <a:r>
              <a:rPr lang="en-US" smtClean="0"/>
              <a:t>Conclusions.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a:defRPr/>
            </a:pPr>
            <a:r>
              <a:rPr lang="en-US" sz="2000" dirty="0"/>
              <a:t>RPC Temp </a:t>
            </a:r>
            <a:r>
              <a:rPr lang="en-US" sz="2000" dirty="0" smtClean="0"/>
              <a:t>Distributions in June 2010 </a:t>
            </a:r>
            <a:endParaRPr lang="en-US" sz="2000" dirty="0"/>
          </a:p>
        </p:txBody>
      </p:sp>
      <p:sp>
        <p:nvSpPr>
          <p:cNvPr id="17410" name="Rectangle 4"/>
          <p:cNvSpPr>
            <a:spLocks noChangeArrowheads="1"/>
          </p:cNvSpPr>
          <p:nvPr/>
        </p:nvSpPr>
        <p:spPr bwMode="auto">
          <a:xfrm>
            <a:off x="6515100" y="2667000"/>
            <a:ext cx="228600" cy="2819400"/>
          </a:xfrm>
          <a:prstGeom prst="rect">
            <a:avLst/>
          </a:prstGeom>
          <a:solidFill>
            <a:srgbClr val="FF0000"/>
          </a:solidFill>
          <a:ln w="12700" algn="ctr">
            <a:solidFill>
              <a:srgbClr val="000000"/>
            </a:solidFill>
            <a:miter lim="800000"/>
            <a:headEnd/>
            <a:tailEnd/>
          </a:ln>
        </p:spPr>
        <p:txBody>
          <a:bodyPr wrap="none" anchor="ctr"/>
          <a:lstStyle/>
          <a:p>
            <a:endParaRPr lang="en-US"/>
          </a:p>
        </p:txBody>
      </p:sp>
      <p:sp>
        <p:nvSpPr>
          <p:cNvPr id="17411" name="Rectangle 17"/>
          <p:cNvSpPr>
            <a:spLocks noChangeArrowheads="1"/>
          </p:cNvSpPr>
          <p:nvPr/>
        </p:nvSpPr>
        <p:spPr bwMode="auto">
          <a:xfrm>
            <a:off x="3505200" y="2667000"/>
            <a:ext cx="609600" cy="2819400"/>
          </a:xfrm>
          <a:prstGeom prst="rect">
            <a:avLst/>
          </a:prstGeom>
          <a:solidFill>
            <a:srgbClr val="0000FF"/>
          </a:solidFill>
          <a:ln w="12700" algn="ctr">
            <a:solidFill>
              <a:srgbClr val="000000"/>
            </a:solidFill>
            <a:miter lim="800000"/>
            <a:headEnd/>
            <a:tailEnd/>
          </a:ln>
        </p:spPr>
        <p:txBody>
          <a:bodyPr wrap="none" anchor="ctr"/>
          <a:lstStyle/>
          <a:p>
            <a:endParaRPr lang="en-US"/>
          </a:p>
        </p:txBody>
      </p:sp>
      <p:sp>
        <p:nvSpPr>
          <p:cNvPr id="17412" name="Rectangle 22"/>
          <p:cNvSpPr>
            <a:spLocks noChangeArrowheads="1"/>
          </p:cNvSpPr>
          <p:nvPr/>
        </p:nvSpPr>
        <p:spPr bwMode="auto">
          <a:xfrm>
            <a:off x="6896100" y="2667000"/>
            <a:ext cx="228600" cy="2819400"/>
          </a:xfrm>
          <a:prstGeom prst="rect">
            <a:avLst/>
          </a:prstGeom>
          <a:solidFill>
            <a:srgbClr val="FF0000"/>
          </a:solidFill>
          <a:ln w="12700" algn="ctr">
            <a:solidFill>
              <a:srgbClr val="000000"/>
            </a:solidFill>
            <a:miter lim="800000"/>
            <a:headEnd/>
            <a:tailEnd/>
          </a:ln>
        </p:spPr>
        <p:txBody>
          <a:bodyPr wrap="none" anchor="ctr"/>
          <a:lstStyle/>
          <a:p>
            <a:endParaRPr lang="en-US"/>
          </a:p>
        </p:txBody>
      </p:sp>
      <p:sp>
        <p:nvSpPr>
          <p:cNvPr id="17413" name="Rectangle 23"/>
          <p:cNvSpPr>
            <a:spLocks noChangeArrowheads="1"/>
          </p:cNvSpPr>
          <p:nvPr/>
        </p:nvSpPr>
        <p:spPr bwMode="auto">
          <a:xfrm>
            <a:off x="7292975" y="2667000"/>
            <a:ext cx="228600" cy="2819400"/>
          </a:xfrm>
          <a:prstGeom prst="rect">
            <a:avLst/>
          </a:prstGeom>
          <a:solidFill>
            <a:srgbClr val="FF0000"/>
          </a:solidFill>
          <a:ln w="12700" algn="ctr">
            <a:solidFill>
              <a:srgbClr val="000000"/>
            </a:solidFill>
            <a:miter lim="800000"/>
            <a:headEnd/>
            <a:tailEnd/>
          </a:ln>
        </p:spPr>
        <p:txBody>
          <a:bodyPr wrap="none" anchor="ctr"/>
          <a:lstStyle/>
          <a:p>
            <a:endParaRPr lang="en-US"/>
          </a:p>
        </p:txBody>
      </p:sp>
      <p:sp>
        <p:nvSpPr>
          <p:cNvPr id="17414" name="Rectangle 24"/>
          <p:cNvSpPr>
            <a:spLocks noChangeArrowheads="1"/>
          </p:cNvSpPr>
          <p:nvPr/>
        </p:nvSpPr>
        <p:spPr bwMode="auto">
          <a:xfrm>
            <a:off x="2286000" y="2667000"/>
            <a:ext cx="228600" cy="2819400"/>
          </a:xfrm>
          <a:prstGeom prst="rect">
            <a:avLst/>
          </a:prstGeom>
          <a:solidFill>
            <a:srgbClr val="FF0000"/>
          </a:solidFill>
          <a:ln w="12700" algn="ctr">
            <a:solidFill>
              <a:srgbClr val="000000"/>
            </a:solidFill>
            <a:miter lim="800000"/>
            <a:headEnd/>
            <a:tailEnd/>
          </a:ln>
        </p:spPr>
        <p:txBody>
          <a:bodyPr wrap="none" anchor="ctr"/>
          <a:lstStyle/>
          <a:p>
            <a:endParaRPr lang="en-US"/>
          </a:p>
        </p:txBody>
      </p:sp>
      <p:sp>
        <p:nvSpPr>
          <p:cNvPr id="17415" name="Rectangle 25"/>
          <p:cNvSpPr>
            <a:spLocks noChangeArrowheads="1"/>
          </p:cNvSpPr>
          <p:nvPr/>
        </p:nvSpPr>
        <p:spPr bwMode="auto">
          <a:xfrm>
            <a:off x="1828800" y="2667000"/>
            <a:ext cx="228600" cy="2819400"/>
          </a:xfrm>
          <a:prstGeom prst="rect">
            <a:avLst/>
          </a:prstGeom>
          <a:solidFill>
            <a:srgbClr val="FF0000"/>
          </a:solidFill>
          <a:ln w="12700" algn="ctr">
            <a:solidFill>
              <a:srgbClr val="000000"/>
            </a:solidFill>
            <a:miter lim="800000"/>
            <a:headEnd/>
            <a:tailEnd/>
          </a:ln>
        </p:spPr>
        <p:txBody>
          <a:bodyPr wrap="none" anchor="ctr"/>
          <a:lstStyle/>
          <a:p>
            <a:endParaRPr lang="en-US"/>
          </a:p>
        </p:txBody>
      </p:sp>
      <p:sp>
        <p:nvSpPr>
          <p:cNvPr id="17416" name="Rectangle 26"/>
          <p:cNvSpPr>
            <a:spLocks noChangeArrowheads="1"/>
          </p:cNvSpPr>
          <p:nvPr/>
        </p:nvSpPr>
        <p:spPr bwMode="auto">
          <a:xfrm>
            <a:off x="1404938" y="2667000"/>
            <a:ext cx="228600" cy="2819400"/>
          </a:xfrm>
          <a:prstGeom prst="rect">
            <a:avLst/>
          </a:prstGeom>
          <a:solidFill>
            <a:srgbClr val="FF0000"/>
          </a:solidFill>
          <a:ln w="12700" algn="ctr">
            <a:solidFill>
              <a:srgbClr val="000000"/>
            </a:solidFill>
            <a:miter lim="800000"/>
            <a:headEnd/>
            <a:tailEnd/>
          </a:ln>
        </p:spPr>
        <p:txBody>
          <a:bodyPr wrap="none" anchor="ctr"/>
          <a:lstStyle/>
          <a:p>
            <a:endParaRPr lang="en-US"/>
          </a:p>
        </p:txBody>
      </p:sp>
      <p:sp>
        <p:nvSpPr>
          <p:cNvPr id="17417" name="Rectangle 27"/>
          <p:cNvSpPr>
            <a:spLocks noChangeArrowheads="1"/>
          </p:cNvSpPr>
          <p:nvPr/>
        </p:nvSpPr>
        <p:spPr bwMode="auto">
          <a:xfrm>
            <a:off x="2743200" y="2667000"/>
            <a:ext cx="609600" cy="2819400"/>
          </a:xfrm>
          <a:prstGeom prst="rect">
            <a:avLst/>
          </a:prstGeom>
          <a:solidFill>
            <a:srgbClr val="0000FF"/>
          </a:solidFill>
          <a:ln w="12700" algn="ctr">
            <a:solidFill>
              <a:srgbClr val="000000"/>
            </a:solidFill>
            <a:miter lim="800000"/>
            <a:headEnd/>
            <a:tailEnd/>
          </a:ln>
        </p:spPr>
        <p:txBody>
          <a:bodyPr wrap="none" anchor="ctr"/>
          <a:lstStyle/>
          <a:p>
            <a:endParaRPr lang="en-US"/>
          </a:p>
        </p:txBody>
      </p:sp>
      <p:sp>
        <p:nvSpPr>
          <p:cNvPr id="17418" name="Rectangle 28"/>
          <p:cNvSpPr>
            <a:spLocks noChangeArrowheads="1"/>
          </p:cNvSpPr>
          <p:nvPr/>
        </p:nvSpPr>
        <p:spPr bwMode="auto">
          <a:xfrm>
            <a:off x="4267200" y="2667000"/>
            <a:ext cx="609600" cy="2819400"/>
          </a:xfrm>
          <a:prstGeom prst="rect">
            <a:avLst/>
          </a:prstGeom>
          <a:solidFill>
            <a:srgbClr val="0000FF"/>
          </a:solidFill>
          <a:ln w="12700" algn="ctr">
            <a:solidFill>
              <a:srgbClr val="000000"/>
            </a:solidFill>
            <a:miter lim="800000"/>
            <a:headEnd/>
            <a:tailEnd/>
          </a:ln>
        </p:spPr>
        <p:txBody>
          <a:bodyPr wrap="none" anchor="ctr"/>
          <a:lstStyle/>
          <a:p>
            <a:endParaRPr lang="en-US"/>
          </a:p>
        </p:txBody>
      </p:sp>
      <p:sp>
        <p:nvSpPr>
          <p:cNvPr id="17419" name="Rectangle 29"/>
          <p:cNvSpPr>
            <a:spLocks noChangeArrowheads="1"/>
          </p:cNvSpPr>
          <p:nvPr/>
        </p:nvSpPr>
        <p:spPr bwMode="auto">
          <a:xfrm>
            <a:off x="4953000" y="2667000"/>
            <a:ext cx="609600" cy="2819400"/>
          </a:xfrm>
          <a:prstGeom prst="rect">
            <a:avLst/>
          </a:prstGeom>
          <a:solidFill>
            <a:srgbClr val="0000FF"/>
          </a:solidFill>
          <a:ln w="12700" algn="ctr">
            <a:solidFill>
              <a:srgbClr val="000000"/>
            </a:solidFill>
            <a:miter lim="800000"/>
            <a:headEnd/>
            <a:tailEnd/>
          </a:ln>
        </p:spPr>
        <p:txBody>
          <a:bodyPr wrap="none" anchor="ctr"/>
          <a:lstStyle/>
          <a:p>
            <a:endParaRPr lang="en-US"/>
          </a:p>
        </p:txBody>
      </p:sp>
      <p:sp>
        <p:nvSpPr>
          <p:cNvPr id="17420" name="Rectangle 30"/>
          <p:cNvSpPr>
            <a:spLocks noChangeArrowheads="1"/>
          </p:cNvSpPr>
          <p:nvPr/>
        </p:nvSpPr>
        <p:spPr bwMode="auto">
          <a:xfrm>
            <a:off x="5715000" y="2667000"/>
            <a:ext cx="609600" cy="2819400"/>
          </a:xfrm>
          <a:prstGeom prst="rect">
            <a:avLst/>
          </a:prstGeom>
          <a:solidFill>
            <a:srgbClr val="0000FF"/>
          </a:solidFill>
          <a:ln w="12700" algn="ctr">
            <a:solidFill>
              <a:srgbClr val="000000"/>
            </a:solidFill>
            <a:miter lim="800000"/>
            <a:headEnd/>
            <a:tailEnd/>
          </a:ln>
        </p:spPr>
        <p:txBody>
          <a:bodyPr wrap="none" anchor="ctr"/>
          <a:lstStyle/>
          <a:p>
            <a:endParaRPr lang="en-US"/>
          </a:p>
        </p:txBody>
      </p:sp>
      <p:sp>
        <p:nvSpPr>
          <p:cNvPr id="17421" name="Text Box 31"/>
          <p:cNvSpPr txBox="1">
            <a:spLocks noChangeArrowheads="1"/>
          </p:cNvSpPr>
          <p:nvPr/>
        </p:nvSpPr>
        <p:spPr bwMode="auto">
          <a:xfrm>
            <a:off x="533400" y="3962400"/>
            <a:ext cx="609600" cy="366713"/>
          </a:xfrm>
          <a:prstGeom prst="rect">
            <a:avLst/>
          </a:prstGeom>
          <a:noFill/>
          <a:ln w="12700" algn="ctr">
            <a:noFill/>
            <a:miter lim="800000"/>
            <a:headEnd/>
            <a:tailEnd/>
          </a:ln>
        </p:spPr>
        <p:txBody>
          <a:bodyPr>
            <a:spAutoFit/>
          </a:bodyPr>
          <a:lstStyle/>
          <a:p>
            <a:pPr>
              <a:spcBef>
                <a:spcPct val="50000"/>
              </a:spcBef>
            </a:pPr>
            <a:r>
              <a:rPr lang="en-US"/>
              <a:t>+Z</a:t>
            </a:r>
          </a:p>
        </p:txBody>
      </p:sp>
      <p:sp>
        <p:nvSpPr>
          <p:cNvPr id="17422" name="Text Box 32"/>
          <p:cNvSpPr txBox="1">
            <a:spLocks noChangeArrowheads="1"/>
          </p:cNvSpPr>
          <p:nvPr/>
        </p:nvSpPr>
        <p:spPr bwMode="auto">
          <a:xfrm>
            <a:off x="7848600" y="3962400"/>
            <a:ext cx="609600" cy="366713"/>
          </a:xfrm>
          <a:prstGeom prst="rect">
            <a:avLst/>
          </a:prstGeom>
          <a:noFill/>
          <a:ln w="12700" algn="ctr">
            <a:noFill/>
            <a:miter lim="800000"/>
            <a:headEnd/>
            <a:tailEnd/>
          </a:ln>
        </p:spPr>
        <p:txBody>
          <a:bodyPr>
            <a:spAutoFit/>
          </a:bodyPr>
          <a:lstStyle/>
          <a:p>
            <a:pPr>
              <a:spcBef>
                <a:spcPct val="50000"/>
              </a:spcBef>
            </a:pPr>
            <a:r>
              <a:rPr lang="en-US"/>
              <a:t>-Z</a:t>
            </a:r>
          </a:p>
        </p:txBody>
      </p:sp>
      <p:sp>
        <p:nvSpPr>
          <p:cNvPr id="17423" name="Text Box 33"/>
          <p:cNvSpPr txBox="1">
            <a:spLocks noChangeArrowheads="1"/>
          </p:cNvSpPr>
          <p:nvPr/>
        </p:nvSpPr>
        <p:spPr bwMode="auto">
          <a:xfrm>
            <a:off x="4114800" y="4114800"/>
            <a:ext cx="838200" cy="366713"/>
          </a:xfrm>
          <a:prstGeom prst="rect">
            <a:avLst/>
          </a:prstGeom>
          <a:noFill/>
          <a:ln w="12700" algn="ctr">
            <a:noFill/>
            <a:miter lim="800000"/>
            <a:headEnd/>
            <a:tailEnd/>
          </a:ln>
        </p:spPr>
        <p:txBody>
          <a:bodyPr>
            <a:spAutoFit/>
          </a:bodyPr>
          <a:lstStyle/>
          <a:p>
            <a:pPr>
              <a:spcBef>
                <a:spcPct val="50000"/>
              </a:spcBef>
            </a:pPr>
            <a:r>
              <a:rPr lang="en-US"/>
              <a:t>RB0</a:t>
            </a:r>
          </a:p>
        </p:txBody>
      </p:sp>
      <p:sp>
        <p:nvSpPr>
          <p:cNvPr id="17424" name="Text Box 34"/>
          <p:cNvSpPr txBox="1">
            <a:spLocks noChangeArrowheads="1"/>
          </p:cNvSpPr>
          <p:nvPr/>
        </p:nvSpPr>
        <p:spPr bwMode="auto">
          <a:xfrm rot="-3600000">
            <a:off x="4028282" y="1820069"/>
            <a:ext cx="1371600" cy="274637"/>
          </a:xfrm>
          <a:prstGeom prst="rect">
            <a:avLst/>
          </a:prstGeom>
          <a:noFill/>
          <a:ln w="12700" algn="ctr">
            <a:noFill/>
            <a:miter lim="800000"/>
            <a:headEnd/>
            <a:tailEnd/>
          </a:ln>
        </p:spPr>
        <p:txBody>
          <a:bodyPr>
            <a:spAutoFit/>
          </a:bodyPr>
          <a:lstStyle/>
          <a:p>
            <a:pPr>
              <a:spcBef>
                <a:spcPct val="50000"/>
              </a:spcBef>
            </a:pPr>
            <a:r>
              <a:rPr lang="en-US" sz="1200"/>
              <a:t>20.33C</a:t>
            </a:r>
          </a:p>
        </p:txBody>
      </p:sp>
      <p:sp>
        <p:nvSpPr>
          <p:cNvPr id="17425" name="Text Box 37"/>
          <p:cNvSpPr txBox="1">
            <a:spLocks noChangeArrowheads="1"/>
          </p:cNvSpPr>
          <p:nvPr/>
        </p:nvSpPr>
        <p:spPr bwMode="auto">
          <a:xfrm rot="-3600000">
            <a:off x="4728369" y="1820069"/>
            <a:ext cx="1371600" cy="274638"/>
          </a:xfrm>
          <a:prstGeom prst="rect">
            <a:avLst/>
          </a:prstGeom>
          <a:noFill/>
          <a:ln w="12700" algn="ctr">
            <a:noFill/>
            <a:miter lim="800000"/>
            <a:headEnd/>
            <a:tailEnd/>
          </a:ln>
        </p:spPr>
        <p:txBody>
          <a:bodyPr>
            <a:spAutoFit/>
          </a:bodyPr>
          <a:lstStyle/>
          <a:p>
            <a:pPr>
              <a:spcBef>
                <a:spcPct val="50000"/>
              </a:spcBef>
            </a:pPr>
            <a:r>
              <a:rPr lang="en-US" sz="1200"/>
              <a:t>19.90C</a:t>
            </a:r>
          </a:p>
        </p:txBody>
      </p:sp>
      <p:sp>
        <p:nvSpPr>
          <p:cNvPr id="17426" name="Text Box 39"/>
          <p:cNvSpPr txBox="1">
            <a:spLocks noChangeArrowheads="1"/>
          </p:cNvSpPr>
          <p:nvPr/>
        </p:nvSpPr>
        <p:spPr bwMode="auto">
          <a:xfrm rot="-3600000">
            <a:off x="5520532" y="1820069"/>
            <a:ext cx="1371600" cy="274637"/>
          </a:xfrm>
          <a:prstGeom prst="rect">
            <a:avLst/>
          </a:prstGeom>
          <a:noFill/>
          <a:ln w="12700" algn="ctr">
            <a:noFill/>
            <a:miter lim="800000"/>
            <a:headEnd/>
            <a:tailEnd/>
          </a:ln>
        </p:spPr>
        <p:txBody>
          <a:bodyPr>
            <a:spAutoFit/>
          </a:bodyPr>
          <a:lstStyle/>
          <a:p>
            <a:pPr>
              <a:spcBef>
                <a:spcPct val="50000"/>
              </a:spcBef>
            </a:pPr>
            <a:r>
              <a:rPr lang="en-US" sz="1200"/>
              <a:t>19.79C</a:t>
            </a:r>
          </a:p>
        </p:txBody>
      </p:sp>
      <p:sp>
        <p:nvSpPr>
          <p:cNvPr id="17427" name="Text Box 40"/>
          <p:cNvSpPr txBox="1">
            <a:spLocks noChangeArrowheads="1"/>
          </p:cNvSpPr>
          <p:nvPr/>
        </p:nvSpPr>
        <p:spPr bwMode="auto">
          <a:xfrm rot="-3600000">
            <a:off x="1574007" y="1820069"/>
            <a:ext cx="1371600" cy="274637"/>
          </a:xfrm>
          <a:prstGeom prst="rect">
            <a:avLst/>
          </a:prstGeom>
          <a:noFill/>
          <a:ln w="12700" algn="ctr">
            <a:noFill/>
            <a:miter lim="800000"/>
            <a:headEnd/>
            <a:tailEnd/>
          </a:ln>
        </p:spPr>
        <p:txBody>
          <a:bodyPr>
            <a:spAutoFit/>
          </a:bodyPr>
          <a:lstStyle/>
          <a:p>
            <a:pPr>
              <a:spcBef>
                <a:spcPct val="50000"/>
              </a:spcBef>
            </a:pPr>
            <a:r>
              <a:rPr lang="en-US" sz="1200"/>
              <a:t>20.25C</a:t>
            </a:r>
          </a:p>
        </p:txBody>
      </p:sp>
      <p:sp>
        <p:nvSpPr>
          <p:cNvPr id="17428" name="Text Box 41"/>
          <p:cNvSpPr txBox="1">
            <a:spLocks noChangeArrowheads="1"/>
          </p:cNvSpPr>
          <p:nvPr/>
        </p:nvSpPr>
        <p:spPr bwMode="auto">
          <a:xfrm rot="-3600000">
            <a:off x="3310732" y="1820069"/>
            <a:ext cx="1371600" cy="274637"/>
          </a:xfrm>
          <a:prstGeom prst="rect">
            <a:avLst/>
          </a:prstGeom>
          <a:noFill/>
          <a:ln w="12700" algn="ctr">
            <a:noFill/>
            <a:miter lim="800000"/>
            <a:headEnd/>
            <a:tailEnd/>
          </a:ln>
        </p:spPr>
        <p:txBody>
          <a:bodyPr>
            <a:spAutoFit/>
          </a:bodyPr>
          <a:lstStyle/>
          <a:p>
            <a:pPr>
              <a:spcBef>
                <a:spcPct val="50000"/>
              </a:spcBef>
            </a:pPr>
            <a:r>
              <a:rPr lang="en-US" sz="1200"/>
              <a:t>20.25C</a:t>
            </a:r>
          </a:p>
        </p:txBody>
      </p:sp>
      <p:sp>
        <p:nvSpPr>
          <p:cNvPr id="17429" name="Text Box 42"/>
          <p:cNvSpPr txBox="1">
            <a:spLocks noChangeArrowheads="1"/>
          </p:cNvSpPr>
          <p:nvPr/>
        </p:nvSpPr>
        <p:spPr bwMode="auto">
          <a:xfrm rot="-3600000">
            <a:off x="2548732" y="1820069"/>
            <a:ext cx="1371600" cy="274637"/>
          </a:xfrm>
          <a:prstGeom prst="rect">
            <a:avLst/>
          </a:prstGeom>
          <a:noFill/>
          <a:ln w="12700" algn="ctr">
            <a:noFill/>
            <a:miter lim="800000"/>
            <a:headEnd/>
            <a:tailEnd/>
          </a:ln>
        </p:spPr>
        <p:txBody>
          <a:bodyPr>
            <a:spAutoFit/>
          </a:bodyPr>
          <a:lstStyle/>
          <a:p>
            <a:pPr>
              <a:spcBef>
                <a:spcPct val="50000"/>
              </a:spcBef>
            </a:pPr>
            <a:r>
              <a:rPr lang="en-US" sz="1200"/>
              <a:t>18.67C</a:t>
            </a:r>
          </a:p>
        </p:txBody>
      </p:sp>
      <p:sp>
        <p:nvSpPr>
          <p:cNvPr id="17430" name="Text Box 43"/>
          <p:cNvSpPr txBox="1">
            <a:spLocks noChangeArrowheads="1"/>
          </p:cNvSpPr>
          <p:nvPr/>
        </p:nvSpPr>
        <p:spPr bwMode="auto">
          <a:xfrm rot="-3600000">
            <a:off x="1894682" y="1820069"/>
            <a:ext cx="1371600" cy="274637"/>
          </a:xfrm>
          <a:prstGeom prst="rect">
            <a:avLst/>
          </a:prstGeom>
          <a:noFill/>
          <a:ln w="12700" algn="ctr">
            <a:noFill/>
            <a:miter lim="800000"/>
            <a:headEnd/>
            <a:tailEnd/>
          </a:ln>
        </p:spPr>
        <p:txBody>
          <a:bodyPr>
            <a:spAutoFit/>
          </a:bodyPr>
          <a:lstStyle/>
          <a:p>
            <a:pPr>
              <a:spcBef>
                <a:spcPct val="50000"/>
              </a:spcBef>
            </a:pPr>
            <a:r>
              <a:rPr lang="en-US" sz="1200"/>
              <a:t>19.41C</a:t>
            </a:r>
          </a:p>
        </p:txBody>
      </p:sp>
      <p:sp>
        <p:nvSpPr>
          <p:cNvPr id="17431" name="Text Box 44"/>
          <p:cNvSpPr txBox="1">
            <a:spLocks noChangeArrowheads="1"/>
          </p:cNvSpPr>
          <p:nvPr/>
        </p:nvSpPr>
        <p:spPr bwMode="auto">
          <a:xfrm rot="-3600000">
            <a:off x="1104107" y="1820069"/>
            <a:ext cx="1371600" cy="274637"/>
          </a:xfrm>
          <a:prstGeom prst="rect">
            <a:avLst/>
          </a:prstGeom>
          <a:noFill/>
          <a:ln w="12700" algn="ctr">
            <a:noFill/>
            <a:miter lim="800000"/>
            <a:headEnd/>
            <a:tailEnd/>
          </a:ln>
        </p:spPr>
        <p:txBody>
          <a:bodyPr>
            <a:spAutoFit/>
          </a:bodyPr>
          <a:lstStyle/>
          <a:p>
            <a:pPr>
              <a:spcBef>
                <a:spcPct val="50000"/>
              </a:spcBef>
            </a:pPr>
            <a:r>
              <a:rPr lang="en-US" sz="1200"/>
              <a:t>20.83C</a:t>
            </a:r>
          </a:p>
        </p:txBody>
      </p:sp>
      <p:sp>
        <p:nvSpPr>
          <p:cNvPr id="17432" name="Text Box 45"/>
          <p:cNvSpPr txBox="1">
            <a:spLocks noChangeArrowheads="1"/>
          </p:cNvSpPr>
          <p:nvPr/>
        </p:nvSpPr>
        <p:spPr bwMode="auto">
          <a:xfrm rot="-3600000">
            <a:off x="6580982" y="1820069"/>
            <a:ext cx="1371600" cy="274637"/>
          </a:xfrm>
          <a:prstGeom prst="rect">
            <a:avLst/>
          </a:prstGeom>
          <a:noFill/>
          <a:ln w="12700" algn="ctr">
            <a:noFill/>
            <a:miter lim="800000"/>
            <a:headEnd/>
            <a:tailEnd/>
          </a:ln>
        </p:spPr>
        <p:txBody>
          <a:bodyPr>
            <a:spAutoFit/>
          </a:bodyPr>
          <a:lstStyle/>
          <a:p>
            <a:pPr>
              <a:spcBef>
                <a:spcPct val="50000"/>
              </a:spcBef>
            </a:pPr>
            <a:r>
              <a:rPr lang="en-US" sz="1200"/>
              <a:t>21.33C</a:t>
            </a:r>
          </a:p>
        </p:txBody>
      </p:sp>
      <p:sp>
        <p:nvSpPr>
          <p:cNvPr id="17433" name="Text Box 46"/>
          <p:cNvSpPr txBox="1">
            <a:spLocks noChangeArrowheads="1"/>
          </p:cNvSpPr>
          <p:nvPr/>
        </p:nvSpPr>
        <p:spPr bwMode="auto">
          <a:xfrm rot="-3600000">
            <a:off x="6230144" y="1820069"/>
            <a:ext cx="1371600" cy="274638"/>
          </a:xfrm>
          <a:prstGeom prst="rect">
            <a:avLst/>
          </a:prstGeom>
          <a:noFill/>
          <a:ln w="12700" algn="ctr">
            <a:noFill/>
            <a:miter lim="800000"/>
            <a:headEnd/>
            <a:tailEnd/>
          </a:ln>
        </p:spPr>
        <p:txBody>
          <a:bodyPr>
            <a:spAutoFit/>
          </a:bodyPr>
          <a:lstStyle/>
          <a:p>
            <a:pPr>
              <a:spcBef>
                <a:spcPct val="50000"/>
              </a:spcBef>
            </a:pPr>
            <a:r>
              <a:rPr lang="en-US" sz="1200"/>
              <a:t>20.32C</a:t>
            </a:r>
          </a:p>
        </p:txBody>
      </p:sp>
      <p:sp>
        <p:nvSpPr>
          <p:cNvPr id="17434" name="Text Box 47"/>
          <p:cNvSpPr txBox="1">
            <a:spLocks noChangeArrowheads="1"/>
          </p:cNvSpPr>
          <p:nvPr/>
        </p:nvSpPr>
        <p:spPr bwMode="auto">
          <a:xfrm rot="-3600000">
            <a:off x="7046119" y="1818481"/>
            <a:ext cx="1371600" cy="274638"/>
          </a:xfrm>
          <a:prstGeom prst="rect">
            <a:avLst/>
          </a:prstGeom>
          <a:noFill/>
          <a:ln w="12700" algn="ctr">
            <a:noFill/>
            <a:miter lim="800000"/>
            <a:headEnd/>
            <a:tailEnd/>
          </a:ln>
        </p:spPr>
        <p:txBody>
          <a:bodyPr>
            <a:spAutoFit/>
          </a:bodyPr>
          <a:lstStyle/>
          <a:p>
            <a:pPr>
              <a:spcBef>
                <a:spcPct val="50000"/>
              </a:spcBef>
            </a:pPr>
            <a:r>
              <a:rPr lang="en-US" sz="1200"/>
              <a:t>21.92C</a:t>
            </a:r>
          </a:p>
        </p:txBody>
      </p:sp>
      <p:sp>
        <p:nvSpPr>
          <p:cNvPr id="17435" name="Text Box 48"/>
          <p:cNvSpPr txBox="1">
            <a:spLocks noChangeArrowheads="1"/>
          </p:cNvSpPr>
          <p:nvPr/>
        </p:nvSpPr>
        <p:spPr bwMode="auto">
          <a:xfrm rot="-3600000">
            <a:off x="1210469" y="5641181"/>
            <a:ext cx="533400" cy="274638"/>
          </a:xfrm>
          <a:prstGeom prst="rect">
            <a:avLst/>
          </a:prstGeom>
          <a:noFill/>
          <a:ln w="12700" algn="ctr">
            <a:noFill/>
            <a:miter lim="800000"/>
            <a:headEnd/>
            <a:tailEnd/>
          </a:ln>
        </p:spPr>
        <p:txBody>
          <a:bodyPr>
            <a:spAutoFit/>
          </a:bodyPr>
          <a:lstStyle/>
          <a:p>
            <a:pPr>
              <a:spcBef>
                <a:spcPct val="50000"/>
              </a:spcBef>
            </a:pPr>
            <a:r>
              <a:rPr lang="en-US" sz="1200"/>
              <a:t>0.5C</a:t>
            </a:r>
          </a:p>
        </p:txBody>
      </p:sp>
      <p:sp>
        <p:nvSpPr>
          <p:cNvPr id="17436" name="Text Box 49"/>
          <p:cNvSpPr txBox="1">
            <a:spLocks noChangeArrowheads="1"/>
          </p:cNvSpPr>
          <p:nvPr/>
        </p:nvSpPr>
        <p:spPr bwMode="auto">
          <a:xfrm rot="-3600000">
            <a:off x="1699419" y="5641181"/>
            <a:ext cx="533400" cy="274638"/>
          </a:xfrm>
          <a:prstGeom prst="rect">
            <a:avLst/>
          </a:prstGeom>
          <a:noFill/>
          <a:ln w="12700" algn="ctr">
            <a:noFill/>
            <a:miter lim="800000"/>
            <a:headEnd/>
            <a:tailEnd/>
          </a:ln>
        </p:spPr>
        <p:txBody>
          <a:bodyPr>
            <a:spAutoFit/>
          </a:bodyPr>
          <a:lstStyle/>
          <a:p>
            <a:pPr>
              <a:spcBef>
                <a:spcPct val="50000"/>
              </a:spcBef>
            </a:pPr>
            <a:r>
              <a:rPr lang="en-US" sz="1200"/>
              <a:t>0.8C</a:t>
            </a:r>
          </a:p>
        </p:txBody>
      </p:sp>
      <p:sp>
        <p:nvSpPr>
          <p:cNvPr id="17437" name="Text Box 50"/>
          <p:cNvSpPr txBox="1">
            <a:spLocks noChangeArrowheads="1"/>
          </p:cNvSpPr>
          <p:nvPr/>
        </p:nvSpPr>
        <p:spPr bwMode="auto">
          <a:xfrm rot="-3600000">
            <a:off x="7117557" y="5641181"/>
            <a:ext cx="533400" cy="274637"/>
          </a:xfrm>
          <a:prstGeom prst="rect">
            <a:avLst/>
          </a:prstGeom>
          <a:noFill/>
          <a:ln w="12700" algn="ctr">
            <a:noFill/>
            <a:miter lim="800000"/>
            <a:headEnd/>
            <a:tailEnd/>
          </a:ln>
        </p:spPr>
        <p:txBody>
          <a:bodyPr>
            <a:spAutoFit/>
          </a:bodyPr>
          <a:lstStyle/>
          <a:p>
            <a:pPr>
              <a:spcBef>
                <a:spcPct val="50000"/>
              </a:spcBef>
            </a:pPr>
            <a:r>
              <a:rPr lang="en-US" sz="1200"/>
              <a:t>0.6C</a:t>
            </a:r>
          </a:p>
        </p:txBody>
      </p:sp>
      <p:sp>
        <p:nvSpPr>
          <p:cNvPr id="17438" name="Text Box 53"/>
          <p:cNvSpPr txBox="1">
            <a:spLocks noChangeArrowheads="1"/>
          </p:cNvSpPr>
          <p:nvPr/>
        </p:nvSpPr>
        <p:spPr bwMode="auto">
          <a:xfrm rot="-3600000">
            <a:off x="6720682" y="5641181"/>
            <a:ext cx="533400" cy="274637"/>
          </a:xfrm>
          <a:prstGeom prst="rect">
            <a:avLst/>
          </a:prstGeom>
          <a:noFill/>
          <a:ln w="12700" algn="ctr">
            <a:noFill/>
            <a:miter lim="800000"/>
            <a:headEnd/>
            <a:tailEnd/>
          </a:ln>
        </p:spPr>
        <p:txBody>
          <a:bodyPr>
            <a:spAutoFit/>
          </a:bodyPr>
          <a:lstStyle/>
          <a:p>
            <a:pPr>
              <a:spcBef>
                <a:spcPct val="50000"/>
              </a:spcBef>
            </a:pPr>
            <a:r>
              <a:rPr lang="en-US" sz="1200"/>
              <a:t>0.7C</a:t>
            </a:r>
          </a:p>
        </p:txBody>
      </p:sp>
      <p:sp>
        <p:nvSpPr>
          <p:cNvPr id="17439" name="Text Box 54"/>
          <p:cNvSpPr txBox="1">
            <a:spLocks noChangeArrowheads="1"/>
          </p:cNvSpPr>
          <p:nvPr/>
        </p:nvSpPr>
        <p:spPr bwMode="auto">
          <a:xfrm rot="-3600000">
            <a:off x="6353969" y="5641181"/>
            <a:ext cx="533400" cy="274638"/>
          </a:xfrm>
          <a:prstGeom prst="rect">
            <a:avLst/>
          </a:prstGeom>
          <a:noFill/>
          <a:ln w="12700" algn="ctr">
            <a:noFill/>
            <a:miter lim="800000"/>
            <a:headEnd/>
            <a:tailEnd/>
          </a:ln>
        </p:spPr>
        <p:txBody>
          <a:bodyPr>
            <a:spAutoFit/>
          </a:bodyPr>
          <a:lstStyle/>
          <a:p>
            <a:pPr>
              <a:spcBef>
                <a:spcPct val="50000"/>
              </a:spcBef>
            </a:pPr>
            <a:r>
              <a:rPr lang="en-US" sz="1200"/>
              <a:t>0.8C</a:t>
            </a:r>
          </a:p>
        </p:txBody>
      </p:sp>
      <p:sp>
        <p:nvSpPr>
          <p:cNvPr id="17440" name="Text Box 61"/>
          <p:cNvSpPr txBox="1">
            <a:spLocks noChangeArrowheads="1"/>
          </p:cNvSpPr>
          <p:nvPr/>
        </p:nvSpPr>
        <p:spPr bwMode="auto">
          <a:xfrm rot="-3600000">
            <a:off x="2144713" y="5619750"/>
            <a:ext cx="579438" cy="274637"/>
          </a:xfrm>
          <a:prstGeom prst="rect">
            <a:avLst/>
          </a:prstGeom>
          <a:noFill/>
          <a:ln w="12700" algn="ctr">
            <a:noFill/>
            <a:miter lim="800000"/>
            <a:headEnd/>
            <a:tailEnd/>
          </a:ln>
        </p:spPr>
        <p:txBody>
          <a:bodyPr>
            <a:spAutoFit/>
          </a:bodyPr>
          <a:lstStyle/>
          <a:p>
            <a:pPr>
              <a:spcBef>
                <a:spcPct val="50000"/>
              </a:spcBef>
            </a:pPr>
            <a:r>
              <a:rPr lang="en-US" sz="1200"/>
              <a:t>0.75C</a:t>
            </a:r>
          </a:p>
        </p:txBody>
      </p:sp>
      <p:sp>
        <p:nvSpPr>
          <p:cNvPr id="17441" name="Text Box 62"/>
          <p:cNvSpPr txBox="1">
            <a:spLocks noChangeArrowheads="1"/>
          </p:cNvSpPr>
          <p:nvPr/>
        </p:nvSpPr>
        <p:spPr bwMode="auto">
          <a:xfrm>
            <a:off x="2940050" y="5945188"/>
            <a:ext cx="3062288" cy="336550"/>
          </a:xfrm>
          <a:prstGeom prst="rect">
            <a:avLst/>
          </a:prstGeom>
          <a:noFill/>
          <a:ln w="12700" algn="ctr">
            <a:noFill/>
            <a:miter lim="800000"/>
            <a:headEnd/>
            <a:tailEnd/>
          </a:ln>
        </p:spPr>
        <p:txBody>
          <a:bodyPr>
            <a:spAutoFit/>
          </a:bodyPr>
          <a:lstStyle/>
          <a:p>
            <a:pPr>
              <a:spcBef>
                <a:spcPct val="50000"/>
              </a:spcBef>
            </a:pPr>
            <a:r>
              <a:rPr lang="en-US" sz="1600"/>
              <a:t>Gains since April 2010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a:defRPr/>
            </a:pPr>
            <a:r>
              <a:rPr lang="en-US" sz="2000" dirty="0"/>
              <a:t>RPC Temp </a:t>
            </a:r>
            <a:r>
              <a:rPr lang="en-US" sz="2000" dirty="0" smtClean="0"/>
              <a:t>Distributions on 30 Nov 2010 </a:t>
            </a:r>
            <a:endParaRPr lang="en-US" sz="2000" dirty="0"/>
          </a:p>
        </p:txBody>
      </p:sp>
      <p:sp>
        <p:nvSpPr>
          <p:cNvPr id="18434" name="Rectangle 4"/>
          <p:cNvSpPr>
            <a:spLocks noChangeArrowheads="1"/>
          </p:cNvSpPr>
          <p:nvPr/>
        </p:nvSpPr>
        <p:spPr bwMode="auto">
          <a:xfrm>
            <a:off x="6515100" y="2667000"/>
            <a:ext cx="228600" cy="2819400"/>
          </a:xfrm>
          <a:prstGeom prst="rect">
            <a:avLst/>
          </a:prstGeom>
          <a:solidFill>
            <a:srgbClr val="FF0000"/>
          </a:solidFill>
          <a:ln w="12700" algn="ctr">
            <a:solidFill>
              <a:srgbClr val="000000"/>
            </a:solidFill>
            <a:miter lim="800000"/>
            <a:headEnd/>
            <a:tailEnd/>
          </a:ln>
        </p:spPr>
        <p:txBody>
          <a:bodyPr wrap="none" anchor="ctr"/>
          <a:lstStyle/>
          <a:p>
            <a:endParaRPr lang="en-US"/>
          </a:p>
        </p:txBody>
      </p:sp>
      <p:sp>
        <p:nvSpPr>
          <p:cNvPr id="18435" name="Rectangle 17"/>
          <p:cNvSpPr>
            <a:spLocks noChangeArrowheads="1"/>
          </p:cNvSpPr>
          <p:nvPr/>
        </p:nvSpPr>
        <p:spPr bwMode="auto">
          <a:xfrm>
            <a:off x="3505200" y="2667000"/>
            <a:ext cx="609600" cy="2819400"/>
          </a:xfrm>
          <a:prstGeom prst="rect">
            <a:avLst/>
          </a:prstGeom>
          <a:solidFill>
            <a:srgbClr val="0000FF"/>
          </a:solidFill>
          <a:ln w="12700" algn="ctr">
            <a:solidFill>
              <a:srgbClr val="000000"/>
            </a:solidFill>
            <a:miter lim="800000"/>
            <a:headEnd/>
            <a:tailEnd/>
          </a:ln>
        </p:spPr>
        <p:txBody>
          <a:bodyPr wrap="none" anchor="ctr"/>
          <a:lstStyle/>
          <a:p>
            <a:endParaRPr lang="en-US"/>
          </a:p>
        </p:txBody>
      </p:sp>
      <p:sp>
        <p:nvSpPr>
          <p:cNvPr id="18436" name="Rectangle 22"/>
          <p:cNvSpPr>
            <a:spLocks noChangeArrowheads="1"/>
          </p:cNvSpPr>
          <p:nvPr/>
        </p:nvSpPr>
        <p:spPr bwMode="auto">
          <a:xfrm>
            <a:off x="6896100" y="2667000"/>
            <a:ext cx="228600" cy="2819400"/>
          </a:xfrm>
          <a:prstGeom prst="rect">
            <a:avLst/>
          </a:prstGeom>
          <a:solidFill>
            <a:srgbClr val="FF0000"/>
          </a:solidFill>
          <a:ln w="12700" algn="ctr">
            <a:solidFill>
              <a:srgbClr val="000000"/>
            </a:solidFill>
            <a:miter lim="800000"/>
            <a:headEnd/>
            <a:tailEnd/>
          </a:ln>
        </p:spPr>
        <p:txBody>
          <a:bodyPr wrap="none" anchor="ctr"/>
          <a:lstStyle/>
          <a:p>
            <a:endParaRPr lang="en-US"/>
          </a:p>
        </p:txBody>
      </p:sp>
      <p:sp>
        <p:nvSpPr>
          <p:cNvPr id="18437" name="Rectangle 23"/>
          <p:cNvSpPr>
            <a:spLocks noChangeArrowheads="1"/>
          </p:cNvSpPr>
          <p:nvPr/>
        </p:nvSpPr>
        <p:spPr bwMode="auto">
          <a:xfrm>
            <a:off x="7292975" y="2667000"/>
            <a:ext cx="228600" cy="2819400"/>
          </a:xfrm>
          <a:prstGeom prst="rect">
            <a:avLst/>
          </a:prstGeom>
          <a:solidFill>
            <a:srgbClr val="FF0000"/>
          </a:solidFill>
          <a:ln w="12700" algn="ctr">
            <a:solidFill>
              <a:srgbClr val="000000"/>
            </a:solidFill>
            <a:miter lim="800000"/>
            <a:headEnd/>
            <a:tailEnd/>
          </a:ln>
        </p:spPr>
        <p:txBody>
          <a:bodyPr wrap="none" anchor="ctr"/>
          <a:lstStyle/>
          <a:p>
            <a:endParaRPr lang="en-US"/>
          </a:p>
        </p:txBody>
      </p:sp>
      <p:sp>
        <p:nvSpPr>
          <p:cNvPr id="18438" name="Rectangle 24"/>
          <p:cNvSpPr>
            <a:spLocks noChangeArrowheads="1"/>
          </p:cNvSpPr>
          <p:nvPr/>
        </p:nvSpPr>
        <p:spPr bwMode="auto">
          <a:xfrm>
            <a:off x="2286000" y="2667000"/>
            <a:ext cx="228600" cy="2819400"/>
          </a:xfrm>
          <a:prstGeom prst="rect">
            <a:avLst/>
          </a:prstGeom>
          <a:solidFill>
            <a:srgbClr val="FF0000"/>
          </a:solidFill>
          <a:ln w="12700" algn="ctr">
            <a:solidFill>
              <a:srgbClr val="000000"/>
            </a:solidFill>
            <a:miter lim="800000"/>
            <a:headEnd/>
            <a:tailEnd/>
          </a:ln>
        </p:spPr>
        <p:txBody>
          <a:bodyPr wrap="none" anchor="ctr"/>
          <a:lstStyle/>
          <a:p>
            <a:endParaRPr lang="en-US"/>
          </a:p>
        </p:txBody>
      </p:sp>
      <p:sp>
        <p:nvSpPr>
          <p:cNvPr id="18439" name="Rectangle 25"/>
          <p:cNvSpPr>
            <a:spLocks noChangeArrowheads="1"/>
          </p:cNvSpPr>
          <p:nvPr/>
        </p:nvSpPr>
        <p:spPr bwMode="auto">
          <a:xfrm>
            <a:off x="1828800" y="2667000"/>
            <a:ext cx="228600" cy="2819400"/>
          </a:xfrm>
          <a:prstGeom prst="rect">
            <a:avLst/>
          </a:prstGeom>
          <a:solidFill>
            <a:srgbClr val="FF0000"/>
          </a:solidFill>
          <a:ln w="12700" algn="ctr">
            <a:solidFill>
              <a:srgbClr val="000000"/>
            </a:solidFill>
            <a:miter lim="800000"/>
            <a:headEnd/>
            <a:tailEnd/>
          </a:ln>
        </p:spPr>
        <p:txBody>
          <a:bodyPr wrap="none" anchor="ctr"/>
          <a:lstStyle/>
          <a:p>
            <a:endParaRPr lang="en-US"/>
          </a:p>
        </p:txBody>
      </p:sp>
      <p:sp>
        <p:nvSpPr>
          <p:cNvPr id="18440" name="Rectangle 26"/>
          <p:cNvSpPr>
            <a:spLocks noChangeArrowheads="1"/>
          </p:cNvSpPr>
          <p:nvPr/>
        </p:nvSpPr>
        <p:spPr bwMode="auto">
          <a:xfrm>
            <a:off x="1404938" y="2667000"/>
            <a:ext cx="228600" cy="2819400"/>
          </a:xfrm>
          <a:prstGeom prst="rect">
            <a:avLst/>
          </a:prstGeom>
          <a:solidFill>
            <a:srgbClr val="FF0000"/>
          </a:solidFill>
          <a:ln w="12700" algn="ctr">
            <a:solidFill>
              <a:srgbClr val="000000"/>
            </a:solidFill>
            <a:miter lim="800000"/>
            <a:headEnd/>
            <a:tailEnd/>
          </a:ln>
        </p:spPr>
        <p:txBody>
          <a:bodyPr wrap="none" anchor="ctr"/>
          <a:lstStyle/>
          <a:p>
            <a:endParaRPr lang="en-US"/>
          </a:p>
        </p:txBody>
      </p:sp>
      <p:sp>
        <p:nvSpPr>
          <p:cNvPr id="18441" name="Rectangle 27"/>
          <p:cNvSpPr>
            <a:spLocks noChangeArrowheads="1"/>
          </p:cNvSpPr>
          <p:nvPr/>
        </p:nvSpPr>
        <p:spPr bwMode="auto">
          <a:xfrm>
            <a:off x="2743200" y="2667000"/>
            <a:ext cx="609600" cy="2819400"/>
          </a:xfrm>
          <a:prstGeom prst="rect">
            <a:avLst/>
          </a:prstGeom>
          <a:solidFill>
            <a:srgbClr val="0000FF"/>
          </a:solidFill>
          <a:ln w="12700" algn="ctr">
            <a:solidFill>
              <a:srgbClr val="000000"/>
            </a:solidFill>
            <a:miter lim="800000"/>
            <a:headEnd/>
            <a:tailEnd/>
          </a:ln>
        </p:spPr>
        <p:txBody>
          <a:bodyPr wrap="none" anchor="ctr"/>
          <a:lstStyle/>
          <a:p>
            <a:endParaRPr lang="en-US"/>
          </a:p>
        </p:txBody>
      </p:sp>
      <p:sp>
        <p:nvSpPr>
          <p:cNvPr id="18442" name="Rectangle 28"/>
          <p:cNvSpPr>
            <a:spLocks noChangeArrowheads="1"/>
          </p:cNvSpPr>
          <p:nvPr/>
        </p:nvSpPr>
        <p:spPr bwMode="auto">
          <a:xfrm>
            <a:off x="4267200" y="2667000"/>
            <a:ext cx="609600" cy="2819400"/>
          </a:xfrm>
          <a:prstGeom prst="rect">
            <a:avLst/>
          </a:prstGeom>
          <a:solidFill>
            <a:srgbClr val="0000FF"/>
          </a:solidFill>
          <a:ln w="12700" algn="ctr">
            <a:solidFill>
              <a:srgbClr val="000000"/>
            </a:solidFill>
            <a:miter lim="800000"/>
            <a:headEnd/>
            <a:tailEnd/>
          </a:ln>
        </p:spPr>
        <p:txBody>
          <a:bodyPr wrap="none" anchor="ctr"/>
          <a:lstStyle/>
          <a:p>
            <a:endParaRPr lang="en-US"/>
          </a:p>
        </p:txBody>
      </p:sp>
      <p:sp>
        <p:nvSpPr>
          <p:cNvPr id="18443" name="Rectangle 29"/>
          <p:cNvSpPr>
            <a:spLocks noChangeArrowheads="1"/>
          </p:cNvSpPr>
          <p:nvPr/>
        </p:nvSpPr>
        <p:spPr bwMode="auto">
          <a:xfrm>
            <a:off x="4953000" y="2667000"/>
            <a:ext cx="609600" cy="2819400"/>
          </a:xfrm>
          <a:prstGeom prst="rect">
            <a:avLst/>
          </a:prstGeom>
          <a:solidFill>
            <a:srgbClr val="0000FF"/>
          </a:solidFill>
          <a:ln w="12700" algn="ctr">
            <a:solidFill>
              <a:srgbClr val="000000"/>
            </a:solidFill>
            <a:miter lim="800000"/>
            <a:headEnd/>
            <a:tailEnd/>
          </a:ln>
        </p:spPr>
        <p:txBody>
          <a:bodyPr wrap="none" anchor="ctr"/>
          <a:lstStyle/>
          <a:p>
            <a:endParaRPr lang="en-US"/>
          </a:p>
        </p:txBody>
      </p:sp>
      <p:sp>
        <p:nvSpPr>
          <p:cNvPr id="18444" name="Rectangle 30"/>
          <p:cNvSpPr>
            <a:spLocks noChangeArrowheads="1"/>
          </p:cNvSpPr>
          <p:nvPr/>
        </p:nvSpPr>
        <p:spPr bwMode="auto">
          <a:xfrm>
            <a:off x="5715000" y="2667000"/>
            <a:ext cx="609600" cy="2819400"/>
          </a:xfrm>
          <a:prstGeom prst="rect">
            <a:avLst/>
          </a:prstGeom>
          <a:solidFill>
            <a:srgbClr val="0000FF"/>
          </a:solidFill>
          <a:ln w="12700" algn="ctr">
            <a:solidFill>
              <a:srgbClr val="000000"/>
            </a:solidFill>
            <a:miter lim="800000"/>
            <a:headEnd/>
            <a:tailEnd/>
          </a:ln>
        </p:spPr>
        <p:txBody>
          <a:bodyPr wrap="none" anchor="ctr"/>
          <a:lstStyle/>
          <a:p>
            <a:endParaRPr lang="en-US"/>
          </a:p>
        </p:txBody>
      </p:sp>
      <p:sp>
        <p:nvSpPr>
          <p:cNvPr id="18445" name="Text Box 31"/>
          <p:cNvSpPr txBox="1">
            <a:spLocks noChangeArrowheads="1"/>
          </p:cNvSpPr>
          <p:nvPr/>
        </p:nvSpPr>
        <p:spPr bwMode="auto">
          <a:xfrm>
            <a:off x="533400" y="3962400"/>
            <a:ext cx="609600" cy="366713"/>
          </a:xfrm>
          <a:prstGeom prst="rect">
            <a:avLst/>
          </a:prstGeom>
          <a:noFill/>
          <a:ln w="12700" algn="ctr">
            <a:noFill/>
            <a:miter lim="800000"/>
            <a:headEnd/>
            <a:tailEnd/>
          </a:ln>
        </p:spPr>
        <p:txBody>
          <a:bodyPr>
            <a:spAutoFit/>
          </a:bodyPr>
          <a:lstStyle/>
          <a:p>
            <a:pPr>
              <a:spcBef>
                <a:spcPct val="50000"/>
              </a:spcBef>
            </a:pPr>
            <a:r>
              <a:rPr lang="en-US"/>
              <a:t>+Z</a:t>
            </a:r>
          </a:p>
        </p:txBody>
      </p:sp>
      <p:sp>
        <p:nvSpPr>
          <p:cNvPr id="18446" name="Text Box 32"/>
          <p:cNvSpPr txBox="1">
            <a:spLocks noChangeArrowheads="1"/>
          </p:cNvSpPr>
          <p:nvPr/>
        </p:nvSpPr>
        <p:spPr bwMode="auto">
          <a:xfrm>
            <a:off x="7848600" y="3962400"/>
            <a:ext cx="609600" cy="366713"/>
          </a:xfrm>
          <a:prstGeom prst="rect">
            <a:avLst/>
          </a:prstGeom>
          <a:noFill/>
          <a:ln w="12700" algn="ctr">
            <a:noFill/>
            <a:miter lim="800000"/>
            <a:headEnd/>
            <a:tailEnd/>
          </a:ln>
        </p:spPr>
        <p:txBody>
          <a:bodyPr>
            <a:spAutoFit/>
          </a:bodyPr>
          <a:lstStyle/>
          <a:p>
            <a:pPr>
              <a:spcBef>
                <a:spcPct val="50000"/>
              </a:spcBef>
            </a:pPr>
            <a:r>
              <a:rPr lang="en-US"/>
              <a:t>-Z</a:t>
            </a:r>
          </a:p>
        </p:txBody>
      </p:sp>
      <p:sp>
        <p:nvSpPr>
          <p:cNvPr id="18447" name="Text Box 33"/>
          <p:cNvSpPr txBox="1">
            <a:spLocks noChangeArrowheads="1"/>
          </p:cNvSpPr>
          <p:nvPr/>
        </p:nvSpPr>
        <p:spPr bwMode="auto">
          <a:xfrm>
            <a:off x="4114800" y="4114800"/>
            <a:ext cx="838200" cy="366713"/>
          </a:xfrm>
          <a:prstGeom prst="rect">
            <a:avLst/>
          </a:prstGeom>
          <a:noFill/>
          <a:ln w="12700" algn="ctr">
            <a:noFill/>
            <a:miter lim="800000"/>
            <a:headEnd/>
            <a:tailEnd/>
          </a:ln>
        </p:spPr>
        <p:txBody>
          <a:bodyPr>
            <a:spAutoFit/>
          </a:bodyPr>
          <a:lstStyle/>
          <a:p>
            <a:pPr>
              <a:spcBef>
                <a:spcPct val="50000"/>
              </a:spcBef>
            </a:pPr>
            <a:r>
              <a:rPr lang="en-US"/>
              <a:t>RB0</a:t>
            </a:r>
          </a:p>
        </p:txBody>
      </p:sp>
      <p:sp>
        <p:nvSpPr>
          <p:cNvPr id="18448" name="Text Box 34"/>
          <p:cNvSpPr txBox="1">
            <a:spLocks noChangeArrowheads="1"/>
          </p:cNvSpPr>
          <p:nvPr/>
        </p:nvSpPr>
        <p:spPr bwMode="auto">
          <a:xfrm rot="-3600000">
            <a:off x="3898107" y="1820069"/>
            <a:ext cx="1371600" cy="274637"/>
          </a:xfrm>
          <a:prstGeom prst="rect">
            <a:avLst/>
          </a:prstGeom>
          <a:noFill/>
          <a:ln w="12700" algn="ctr">
            <a:noFill/>
            <a:miter lim="800000"/>
            <a:headEnd/>
            <a:tailEnd/>
          </a:ln>
        </p:spPr>
        <p:txBody>
          <a:bodyPr>
            <a:spAutoFit/>
          </a:bodyPr>
          <a:lstStyle/>
          <a:p>
            <a:pPr>
              <a:spcBef>
                <a:spcPct val="50000"/>
              </a:spcBef>
            </a:pPr>
            <a:r>
              <a:rPr lang="en-US" sz="1200"/>
              <a:t>20.55C</a:t>
            </a:r>
          </a:p>
        </p:txBody>
      </p:sp>
      <p:sp>
        <p:nvSpPr>
          <p:cNvPr id="18449" name="Text Box 37"/>
          <p:cNvSpPr txBox="1">
            <a:spLocks noChangeArrowheads="1"/>
          </p:cNvSpPr>
          <p:nvPr/>
        </p:nvSpPr>
        <p:spPr bwMode="auto">
          <a:xfrm rot="-3600000">
            <a:off x="4598194" y="1820069"/>
            <a:ext cx="1371600" cy="274638"/>
          </a:xfrm>
          <a:prstGeom prst="rect">
            <a:avLst/>
          </a:prstGeom>
          <a:noFill/>
          <a:ln w="12700" algn="ctr">
            <a:noFill/>
            <a:miter lim="800000"/>
            <a:headEnd/>
            <a:tailEnd/>
          </a:ln>
        </p:spPr>
        <p:txBody>
          <a:bodyPr>
            <a:spAutoFit/>
          </a:bodyPr>
          <a:lstStyle/>
          <a:p>
            <a:pPr>
              <a:spcBef>
                <a:spcPct val="50000"/>
              </a:spcBef>
            </a:pPr>
            <a:r>
              <a:rPr lang="en-US" sz="1200"/>
              <a:t>20.12C</a:t>
            </a:r>
          </a:p>
        </p:txBody>
      </p:sp>
      <p:sp>
        <p:nvSpPr>
          <p:cNvPr id="18450" name="Text Box 39"/>
          <p:cNvSpPr txBox="1">
            <a:spLocks noChangeArrowheads="1"/>
          </p:cNvSpPr>
          <p:nvPr/>
        </p:nvSpPr>
        <p:spPr bwMode="auto">
          <a:xfrm rot="-3600000">
            <a:off x="5390357" y="1820069"/>
            <a:ext cx="1371600" cy="274637"/>
          </a:xfrm>
          <a:prstGeom prst="rect">
            <a:avLst/>
          </a:prstGeom>
          <a:noFill/>
          <a:ln w="12700" algn="ctr">
            <a:noFill/>
            <a:miter lim="800000"/>
            <a:headEnd/>
            <a:tailEnd/>
          </a:ln>
        </p:spPr>
        <p:txBody>
          <a:bodyPr>
            <a:spAutoFit/>
          </a:bodyPr>
          <a:lstStyle/>
          <a:p>
            <a:pPr>
              <a:spcBef>
                <a:spcPct val="50000"/>
              </a:spcBef>
            </a:pPr>
            <a:r>
              <a:rPr lang="en-US" sz="1200"/>
              <a:t>20.05C</a:t>
            </a:r>
          </a:p>
        </p:txBody>
      </p:sp>
      <p:sp>
        <p:nvSpPr>
          <p:cNvPr id="18451" name="Text Box 40"/>
          <p:cNvSpPr txBox="1">
            <a:spLocks noChangeArrowheads="1"/>
          </p:cNvSpPr>
          <p:nvPr/>
        </p:nvSpPr>
        <p:spPr bwMode="auto">
          <a:xfrm rot="-3600000">
            <a:off x="1443832" y="1820069"/>
            <a:ext cx="1371600" cy="274637"/>
          </a:xfrm>
          <a:prstGeom prst="rect">
            <a:avLst/>
          </a:prstGeom>
          <a:noFill/>
          <a:ln w="12700" algn="ctr">
            <a:noFill/>
            <a:miter lim="800000"/>
            <a:headEnd/>
            <a:tailEnd/>
          </a:ln>
        </p:spPr>
        <p:txBody>
          <a:bodyPr>
            <a:spAutoFit/>
          </a:bodyPr>
          <a:lstStyle/>
          <a:p>
            <a:pPr>
              <a:spcBef>
                <a:spcPct val="50000"/>
              </a:spcBef>
            </a:pPr>
            <a:r>
              <a:rPr lang="en-US" sz="1200"/>
              <a:t>20.34C  SD=0.28</a:t>
            </a:r>
          </a:p>
        </p:txBody>
      </p:sp>
      <p:sp>
        <p:nvSpPr>
          <p:cNvPr id="18452" name="Text Box 41"/>
          <p:cNvSpPr txBox="1">
            <a:spLocks noChangeArrowheads="1"/>
          </p:cNvSpPr>
          <p:nvPr/>
        </p:nvSpPr>
        <p:spPr bwMode="auto">
          <a:xfrm rot="-3600000">
            <a:off x="3180557" y="1820069"/>
            <a:ext cx="1371600" cy="274637"/>
          </a:xfrm>
          <a:prstGeom prst="rect">
            <a:avLst/>
          </a:prstGeom>
          <a:noFill/>
          <a:ln w="12700" algn="ctr">
            <a:noFill/>
            <a:miter lim="800000"/>
            <a:headEnd/>
            <a:tailEnd/>
          </a:ln>
        </p:spPr>
        <p:txBody>
          <a:bodyPr>
            <a:spAutoFit/>
          </a:bodyPr>
          <a:lstStyle/>
          <a:p>
            <a:pPr>
              <a:spcBef>
                <a:spcPct val="50000"/>
              </a:spcBef>
            </a:pPr>
            <a:r>
              <a:rPr lang="en-US" sz="1200"/>
              <a:t>20.57C</a:t>
            </a:r>
          </a:p>
        </p:txBody>
      </p:sp>
      <p:sp>
        <p:nvSpPr>
          <p:cNvPr id="18453" name="Text Box 42"/>
          <p:cNvSpPr txBox="1">
            <a:spLocks noChangeArrowheads="1"/>
          </p:cNvSpPr>
          <p:nvPr/>
        </p:nvSpPr>
        <p:spPr bwMode="auto">
          <a:xfrm rot="-3600000">
            <a:off x="2418557" y="1820069"/>
            <a:ext cx="1371600" cy="274637"/>
          </a:xfrm>
          <a:prstGeom prst="rect">
            <a:avLst/>
          </a:prstGeom>
          <a:noFill/>
          <a:ln w="12700" algn="ctr">
            <a:noFill/>
            <a:miter lim="800000"/>
            <a:headEnd/>
            <a:tailEnd/>
          </a:ln>
        </p:spPr>
        <p:txBody>
          <a:bodyPr>
            <a:spAutoFit/>
          </a:bodyPr>
          <a:lstStyle/>
          <a:p>
            <a:pPr>
              <a:spcBef>
                <a:spcPct val="50000"/>
              </a:spcBef>
            </a:pPr>
            <a:r>
              <a:rPr lang="en-US" sz="1200"/>
              <a:t>19.00C</a:t>
            </a:r>
          </a:p>
        </p:txBody>
      </p:sp>
      <p:sp>
        <p:nvSpPr>
          <p:cNvPr id="18454" name="Text Box 43"/>
          <p:cNvSpPr txBox="1">
            <a:spLocks noChangeArrowheads="1"/>
          </p:cNvSpPr>
          <p:nvPr/>
        </p:nvSpPr>
        <p:spPr bwMode="auto">
          <a:xfrm rot="-3600000">
            <a:off x="1764507" y="1820069"/>
            <a:ext cx="1371600" cy="274637"/>
          </a:xfrm>
          <a:prstGeom prst="rect">
            <a:avLst/>
          </a:prstGeom>
          <a:noFill/>
          <a:ln w="12700" algn="ctr">
            <a:noFill/>
            <a:miter lim="800000"/>
            <a:headEnd/>
            <a:tailEnd/>
          </a:ln>
        </p:spPr>
        <p:txBody>
          <a:bodyPr>
            <a:spAutoFit/>
          </a:bodyPr>
          <a:lstStyle/>
          <a:p>
            <a:pPr>
              <a:spcBef>
                <a:spcPct val="50000"/>
              </a:spcBef>
            </a:pPr>
            <a:r>
              <a:rPr lang="en-US" sz="1200"/>
              <a:t>19.71C  SD=1.10</a:t>
            </a:r>
          </a:p>
        </p:txBody>
      </p:sp>
      <p:sp>
        <p:nvSpPr>
          <p:cNvPr id="18455" name="Text Box 44"/>
          <p:cNvSpPr txBox="1">
            <a:spLocks noChangeArrowheads="1"/>
          </p:cNvSpPr>
          <p:nvPr/>
        </p:nvSpPr>
        <p:spPr bwMode="auto">
          <a:xfrm rot="-3600000">
            <a:off x="974726" y="1819275"/>
            <a:ext cx="1371600" cy="276225"/>
          </a:xfrm>
          <a:prstGeom prst="rect">
            <a:avLst/>
          </a:prstGeom>
          <a:noFill/>
          <a:ln w="12700" algn="ctr">
            <a:noFill/>
            <a:miter lim="800000"/>
            <a:headEnd/>
            <a:tailEnd/>
          </a:ln>
        </p:spPr>
        <p:txBody>
          <a:bodyPr>
            <a:spAutoFit/>
          </a:bodyPr>
          <a:lstStyle/>
          <a:p>
            <a:pPr>
              <a:spcBef>
                <a:spcPct val="50000"/>
              </a:spcBef>
            </a:pPr>
            <a:r>
              <a:rPr lang="en-US" sz="1200"/>
              <a:t>20.80C  SD=0.4</a:t>
            </a:r>
          </a:p>
        </p:txBody>
      </p:sp>
      <p:sp>
        <p:nvSpPr>
          <p:cNvPr id="18456" name="Text Box 45"/>
          <p:cNvSpPr txBox="1">
            <a:spLocks noChangeArrowheads="1"/>
          </p:cNvSpPr>
          <p:nvPr/>
        </p:nvSpPr>
        <p:spPr bwMode="auto">
          <a:xfrm rot="-3600000">
            <a:off x="6426200" y="1776413"/>
            <a:ext cx="1452563" cy="287337"/>
          </a:xfrm>
          <a:prstGeom prst="rect">
            <a:avLst/>
          </a:prstGeom>
          <a:noFill/>
          <a:ln w="12700" algn="ctr">
            <a:noFill/>
            <a:miter lim="800000"/>
            <a:headEnd/>
            <a:tailEnd/>
          </a:ln>
        </p:spPr>
        <p:txBody>
          <a:bodyPr>
            <a:spAutoFit/>
          </a:bodyPr>
          <a:lstStyle/>
          <a:p>
            <a:pPr>
              <a:spcBef>
                <a:spcPct val="50000"/>
              </a:spcBef>
            </a:pPr>
            <a:r>
              <a:rPr lang="en-US" sz="1200"/>
              <a:t>21.58C  SD=0.36</a:t>
            </a:r>
          </a:p>
        </p:txBody>
      </p:sp>
      <p:sp>
        <p:nvSpPr>
          <p:cNvPr id="18457" name="Text Box 46"/>
          <p:cNvSpPr txBox="1">
            <a:spLocks noChangeArrowheads="1"/>
          </p:cNvSpPr>
          <p:nvPr/>
        </p:nvSpPr>
        <p:spPr bwMode="auto">
          <a:xfrm rot="-3600000">
            <a:off x="6099969" y="1820069"/>
            <a:ext cx="1371600" cy="274638"/>
          </a:xfrm>
          <a:prstGeom prst="rect">
            <a:avLst/>
          </a:prstGeom>
          <a:noFill/>
          <a:ln w="12700" algn="ctr">
            <a:noFill/>
            <a:miter lim="800000"/>
            <a:headEnd/>
            <a:tailEnd/>
          </a:ln>
        </p:spPr>
        <p:txBody>
          <a:bodyPr>
            <a:spAutoFit/>
          </a:bodyPr>
          <a:lstStyle/>
          <a:p>
            <a:pPr>
              <a:spcBef>
                <a:spcPct val="50000"/>
              </a:spcBef>
            </a:pPr>
            <a:r>
              <a:rPr lang="en-US" sz="1200"/>
              <a:t>20.81C  SD=0.61</a:t>
            </a:r>
          </a:p>
        </p:txBody>
      </p:sp>
      <p:sp>
        <p:nvSpPr>
          <p:cNvPr id="18458" name="Text Box 47"/>
          <p:cNvSpPr txBox="1">
            <a:spLocks noChangeArrowheads="1"/>
          </p:cNvSpPr>
          <p:nvPr/>
        </p:nvSpPr>
        <p:spPr bwMode="auto">
          <a:xfrm rot="-3600000">
            <a:off x="6915944" y="1818481"/>
            <a:ext cx="1371600" cy="274638"/>
          </a:xfrm>
          <a:prstGeom prst="rect">
            <a:avLst/>
          </a:prstGeom>
          <a:noFill/>
          <a:ln w="12700" algn="ctr">
            <a:noFill/>
            <a:miter lim="800000"/>
            <a:headEnd/>
            <a:tailEnd/>
          </a:ln>
        </p:spPr>
        <p:txBody>
          <a:bodyPr>
            <a:spAutoFit/>
          </a:bodyPr>
          <a:lstStyle/>
          <a:p>
            <a:pPr>
              <a:spcBef>
                <a:spcPct val="50000"/>
              </a:spcBef>
            </a:pPr>
            <a:r>
              <a:rPr lang="en-US" sz="1200"/>
              <a:t>22.08C  SD=0.35</a:t>
            </a:r>
          </a:p>
        </p:txBody>
      </p:sp>
      <p:sp>
        <p:nvSpPr>
          <p:cNvPr id="18459" name="Text Box 48"/>
          <p:cNvSpPr txBox="1">
            <a:spLocks noChangeArrowheads="1"/>
          </p:cNvSpPr>
          <p:nvPr/>
        </p:nvSpPr>
        <p:spPr bwMode="auto">
          <a:xfrm rot="-3600000">
            <a:off x="1136650" y="5683250"/>
            <a:ext cx="631825" cy="276225"/>
          </a:xfrm>
          <a:prstGeom prst="rect">
            <a:avLst/>
          </a:prstGeom>
          <a:noFill/>
          <a:ln w="12700" algn="ctr">
            <a:noFill/>
            <a:miter lim="800000"/>
            <a:headEnd/>
            <a:tailEnd/>
          </a:ln>
        </p:spPr>
        <p:txBody>
          <a:bodyPr>
            <a:spAutoFit/>
          </a:bodyPr>
          <a:lstStyle/>
          <a:p>
            <a:pPr>
              <a:spcBef>
                <a:spcPct val="50000"/>
              </a:spcBef>
            </a:pPr>
            <a:r>
              <a:rPr lang="en-US" sz="1200"/>
              <a:t>0.03C</a:t>
            </a:r>
          </a:p>
        </p:txBody>
      </p:sp>
      <p:sp>
        <p:nvSpPr>
          <p:cNvPr id="18460" name="Text Box 49"/>
          <p:cNvSpPr txBox="1">
            <a:spLocks noChangeArrowheads="1"/>
          </p:cNvSpPr>
          <p:nvPr/>
        </p:nvSpPr>
        <p:spPr bwMode="auto">
          <a:xfrm rot="-3600000">
            <a:off x="1563688" y="5718175"/>
            <a:ext cx="714375" cy="276225"/>
          </a:xfrm>
          <a:prstGeom prst="rect">
            <a:avLst/>
          </a:prstGeom>
          <a:noFill/>
          <a:ln w="12700" algn="ctr">
            <a:noFill/>
            <a:miter lim="800000"/>
            <a:headEnd/>
            <a:tailEnd/>
          </a:ln>
        </p:spPr>
        <p:txBody>
          <a:bodyPr>
            <a:spAutoFit/>
          </a:bodyPr>
          <a:lstStyle/>
          <a:p>
            <a:pPr>
              <a:spcBef>
                <a:spcPct val="50000"/>
              </a:spcBef>
            </a:pPr>
            <a:r>
              <a:rPr lang="en-US" sz="1200"/>
              <a:t>0.09C</a:t>
            </a:r>
          </a:p>
        </p:txBody>
      </p:sp>
      <p:sp>
        <p:nvSpPr>
          <p:cNvPr id="18461" name="Text Box 50"/>
          <p:cNvSpPr txBox="1">
            <a:spLocks noChangeArrowheads="1"/>
          </p:cNvSpPr>
          <p:nvPr/>
        </p:nvSpPr>
        <p:spPr bwMode="auto">
          <a:xfrm rot="-3600000">
            <a:off x="6978650" y="5719763"/>
            <a:ext cx="719138" cy="277812"/>
          </a:xfrm>
          <a:prstGeom prst="rect">
            <a:avLst/>
          </a:prstGeom>
          <a:noFill/>
          <a:ln w="12700" algn="ctr">
            <a:noFill/>
            <a:miter lim="800000"/>
            <a:headEnd/>
            <a:tailEnd/>
          </a:ln>
        </p:spPr>
        <p:txBody>
          <a:bodyPr>
            <a:spAutoFit/>
          </a:bodyPr>
          <a:lstStyle/>
          <a:p>
            <a:pPr>
              <a:spcBef>
                <a:spcPct val="50000"/>
              </a:spcBef>
            </a:pPr>
            <a:r>
              <a:rPr lang="en-US" sz="1200"/>
              <a:t>0.16C</a:t>
            </a:r>
          </a:p>
        </p:txBody>
      </p:sp>
      <p:sp>
        <p:nvSpPr>
          <p:cNvPr id="18462" name="Text Box 53"/>
          <p:cNvSpPr txBox="1">
            <a:spLocks noChangeArrowheads="1"/>
          </p:cNvSpPr>
          <p:nvPr/>
        </p:nvSpPr>
        <p:spPr bwMode="auto">
          <a:xfrm rot="-3600000">
            <a:off x="6608763" y="5705475"/>
            <a:ext cx="682625" cy="276225"/>
          </a:xfrm>
          <a:prstGeom prst="rect">
            <a:avLst/>
          </a:prstGeom>
          <a:noFill/>
          <a:ln w="12700" algn="ctr">
            <a:noFill/>
            <a:miter lim="800000"/>
            <a:headEnd/>
            <a:tailEnd/>
          </a:ln>
        </p:spPr>
        <p:txBody>
          <a:bodyPr>
            <a:spAutoFit/>
          </a:bodyPr>
          <a:lstStyle/>
          <a:p>
            <a:pPr>
              <a:spcBef>
                <a:spcPct val="50000"/>
              </a:spcBef>
            </a:pPr>
            <a:r>
              <a:rPr lang="en-US" sz="1200"/>
              <a:t>0.25C</a:t>
            </a:r>
          </a:p>
        </p:txBody>
      </p:sp>
      <p:sp>
        <p:nvSpPr>
          <p:cNvPr id="18463" name="Text Box 54"/>
          <p:cNvSpPr txBox="1">
            <a:spLocks noChangeArrowheads="1"/>
          </p:cNvSpPr>
          <p:nvPr/>
        </p:nvSpPr>
        <p:spPr bwMode="auto">
          <a:xfrm rot="-3600000">
            <a:off x="6244432" y="5703093"/>
            <a:ext cx="679450" cy="277813"/>
          </a:xfrm>
          <a:prstGeom prst="rect">
            <a:avLst/>
          </a:prstGeom>
          <a:noFill/>
          <a:ln w="12700" algn="ctr">
            <a:noFill/>
            <a:miter lim="800000"/>
            <a:headEnd/>
            <a:tailEnd/>
          </a:ln>
        </p:spPr>
        <p:txBody>
          <a:bodyPr>
            <a:spAutoFit/>
          </a:bodyPr>
          <a:lstStyle/>
          <a:p>
            <a:pPr>
              <a:spcBef>
                <a:spcPct val="50000"/>
              </a:spcBef>
            </a:pPr>
            <a:r>
              <a:rPr lang="en-US" sz="1200"/>
              <a:t>0.49C</a:t>
            </a:r>
          </a:p>
        </p:txBody>
      </p:sp>
      <p:sp>
        <p:nvSpPr>
          <p:cNvPr id="18464" name="Text Box 61"/>
          <p:cNvSpPr txBox="1">
            <a:spLocks noChangeArrowheads="1"/>
          </p:cNvSpPr>
          <p:nvPr/>
        </p:nvSpPr>
        <p:spPr bwMode="auto">
          <a:xfrm rot="-3600000">
            <a:off x="2049463" y="5697538"/>
            <a:ext cx="733425" cy="276225"/>
          </a:xfrm>
          <a:prstGeom prst="rect">
            <a:avLst/>
          </a:prstGeom>
          <a:noFill/>
          <a:ln w="12700" algn="ctr">
            <a:noFill/>
            <a:miter lim="800000"/>
            <a:headEnd/>
            <a:tailEnd/>
          </a:ln>
        </p:spPr>
        <p:txBody>
          <a:bodyPr>
            <a:spAutoFit/>
          </a:bodyPr>
          <a:lstStyle/>
          <a:p>
            <a:pPr>
              <a:spcBef>
                <a:spcPct val="50000"/>
              </a:spcBef>
            </a:pPr>
            <a:r>
              <a:rPr lang="en-US" sz="1200"/>
              <a:t>0.3C</a:t>
            </a:r>
          </a:p>
        </p:txBody>
      </p:sp>
      <p:sp>
        <p:nvSpPr>
          <p:cNvPr id="18465" name="Text Box 62"/>
          <p:cNvSpPr txBox="1">
            <a:spLocks noChangeArrowheads="1"/>
          </p:cNvSpPr>
          <p:nvPr/>
        </p:nvSpPr>
        <p:spPr bwMode="auto">
          <a:xfrm>
            <a:off x="2940050" y="5945188"/>
            <a:ext cx="3384550" cy="338137"/>
          </a:xfrm>
          <a:prstGeom prst="rect">
            <a:avLst/>
          </a:prstGeom>
          <a:noFill/>
          <a:ln w="12700" algn="ctr">
            <a:noFill/>
            <a:miter lim="800000"/>
            <a:headEnd/>
            <a:tailEnd/>
          </a:ln>
        </p:spPr>
        <p:txBody>
          <a:bodyPr>
            <a:spAutoFit/>
          </a:bodyPr>
          <a:lstStyle/>
          <a:p>
            <a:pPr>
              <a:spcBef>
                <a:spcPct val="50000"/>
              </a:spcBef>
            </a:pPr>
            <a:r>
              <a:rPr lang="en-US" sz="1600"/>
              <a:t>Small increases since June 2010</a:t>
            </a:r>
          </a:p>
        </p:txBody>
      </p:sp>
      <p:sp>
        <p:nvSpPr>
          <p:cNvPr id="18466" name="TextBox 34"/>
          <p:cNvSpPr txBox="1">
            <a:spLocks noChangeArrowheads="1"/>
          </p:cNvSpPr>
          <p:nvPr/>
        </p:nvSpPr>
        <p:spPr bwMode="auto">
          <a:xfrm>
            <a:off x="304800" y="2057400"/>
            <a:ext cx="914400" cy="369888"/>
          </a:xfrm>
          <a:prstGeom prst="rect">
            <a:avLst/>
          </a:prstGeom>
          <a:noFill/>
          <a:ln w="9525">
            <a:noFill/>
            <a:miter lim="800000"/>
            <a:headEnd/>
            <a:tailEnd/>
          </a:ln>
        </p:spPr>
        <p:txBody>
          <a:bodyPr>
            <a:spAutoFit/>
          </a:bodyPr>
          <a:lstStyle/>
          <a:p>
            <a:r>
              <a:rPr lang="en-US"/>
              <a:t>Mean</a:t>
            </a:r>
          </a:p>
        </p:txBody>
      </p:sp>
      <p:sp>
        <p:nvSpPr>
          <p:cNvPr id="18467" name="TextBox 35"/>
          <p:cNvSpPr txBox="1">
            <a:spLocks noChangeArrowheads="1"/>
          </p:cNvSpPr>
          <p:nvPr/>
        </p:nvSpPr>
        <p:spPr bwMode="auto">
          <a:xfrm>
            <a:off x="609600" y="1524000"/>
            <a:ext cx="838200" cy="369888"/>
          </a:xfrm>
          <a:prstGeom prst="rect">
            <a:avLst/>
          </a:prstGeom>
          <a:noFill/>
          <a:ln w="9525">
            <a:noFill/>
            <a:miter lim="800000"/>
            <a:headEnd/>
            <a:tailEnd/>
          </a:ln>
        </p:spPr>
        <p:txBody>
          <a:bodyPr>
            <a:spAutoFit/>
          </a:bodyPr>
          <a:lstStyle/>
          <a:p>
            <a:r>
              <a:rPr lang="en-US"/>
              <a:t>StDev</a:t>
            </a:r>
          </a:p>
        </p:txBody>
      </p:sp>
      <p:sp>
        <p:nvSpPr>
          <p:cNvPr id="37" name="TextBox 36"/>
          <p:cNvSpPr txBox="1"/>
          <p:nvPr/>
        </p:nvSpPr>
        <p:spPr>
          <a:xfrm>
            <a:off x="2590800" y="4724400"/>
            <a:ext cx="3886200" cy="646331"/>
          </a:xfrm>
          <a:prstGeom prst="rect">
            <a:avLst/>
          </a:prstGeom>
          <a:solidFill>
            <a:srgbClr val="FFFF00"/>
          </a:solidFill>
        </p:spPr>
        <p:txBody>
          <a:bodyPr wrap="square" rtlCol="0">
            <a:spAutoFit/>
          </a:bodyPr>
          <a:lstStyle/>
          <a:p>
            <a:r>
              <a:rPr lang="en-US" dirty="0" smtClean="0"/>
              <a:t>Increases are mitigated by the work undertaken during the year</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381000"/>
            <a:ext cx="5638800" cy="609600"/>
          </a:xfrm>
        </p:spPr>
        <p:txBody>
          <a:bodyPr/>
          <a:lstStyle/>
          <a:p>
            <a:pPr>
              <a:defRPr/>
            </a:pPr>
            <a:r>
              <a:rPr lang="en-US" dirty="0" smtClean="0"/>
              <a:t>Increasing of UXC temp since Aug</a:t>
            </a:r>
            <a:endParaRPr lang="en-US" dirty="0"/>
          </a:p>
        </p:txBody>
      </p:sp>
      <p:sp>
        <p:nvSpPr>
          <p:cNvPr id="19458" name="Subtitle 2"/>
          <p:cNvSpPr>
            <a:spLocks noGrp="1"/>
          </p:cNvSpPr>
          <p:nvPr>
            <p:ph type="subTitle" idx="1"/>
          </p:nvPr>
        </p:nvSpPr>
        <p:spPr bwMode="auto">
          <a:xfrm>
            <a:off x="304800" y="1143000"/>
            <a:ext cx="8458200" cy="5334000"/>
          </a:xfrm>
          <a:noFill/>
          <a:ln>
            <a:miter lim="800000"/>
            <a:headEnd/>
            <a:tailEnd/>
          </a:ln>
        </p:spPr>
        <p:txBody>
          <a:bodyPr vert="horz" wrap="square" lIns="91440" tIns="45720" rIns="91440" bIns="45720" numCol="1" anchor="t" anchorCtr="0" compatLnSpc="1">
            <a:prstTxWarp prst="textNoShape">
              <a:avLst/>
            </a:prstTxWarp>
          </a:bodyPr>
          <a:lstStyle/>
          <a:p>
            <a:endParaRPr lang="en-US" smtClean="0"/>
          </a:p>
        </p:txBody>
      </p:sp>
      <p:pic>
        <p:nvPicPr>
          <p:cNvPr id="19459" name="Picture 2"/>
          <p:cNvPicPr>
            <a:picLocks noChangeAspect="1" noChangeArrowheads="1"/>
          </p:cNvPicPr>
          <p:nvPr/>
        </p:nvPicPr>
        <p:blipFill>
          <a:blip r:embed="rId2" cstate="print"/>
          <a:srcRect r="1634" b="51515"/>
          <a:stretch>
            <a:fillRect/>
          </a:stretch>
        </p:blipFill>
        <p:spPr bwMode="auto">
          <a:xfrm>
            <a:off x="304800" y="1143000"/>
            <a:ext cx="8458200" cy="5395913"/>
          </a:xfrm>
          <a:prstGeom prst="rect">
            <a:avLst/>
          </a:prstGeom>
          <a:noFill/>
          <a:ln w="9525">
            <a:noFill/>
            <a:miter lim="800000"/>
            <a:headEnd/>
            <a:tailEnd/>
          </a:ln>
        </p:spPr>
      </p:pic>
      <p:sp>
        <p:nvSpPr>
          <p:cNvPr id="19460" name="TextBox 4"/>
          <p:cNvSpPr txBox="1">
            <a:spLocks noChangeArrowheads="1"/>
          </p:cNvSpPr>
          <p:nvPr/>
        </p:nvSpPr>
        <p:spPr bwMode="auto">
          <a:xfrm>
            <a:off x="4572000" y="3657600"/>
            <a:ext cx="3276600" cy="646113"/>
          </a:xfrm>
          <a:prstGeom prst="rect">
            <a:avLst/>
          </a:prstGeom>
          <a:noFill/>
          <a:ln w="9525">
            <a:noFill/>
            <a:miter lim="800000"/>
            <a:headEnd/>
            <a:tailEnd/>
          </a:ln>
        </p:spPr>
        <p:txBody>
          <a:bodyPr>
            <a:spAutoFit/>
          </a:bodyPr>
          <a:lstStyle/>
          <a:p>
            <a:r>
              <a:rPr lang="en-US"/>
              <a:t>Part of the reason for the increase on the long term</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r="327" b="54545"/>
          <a:stretch>
            <a:fillRect/>
          </a:stretch>
        </p:blipFill>
        <p:spPr bwMode="auto">
          <a:xfrm>
            <a:off x="838200" y="1641422"/>
            <a:ext cx="7812617" cy="4610725"/>
          </a:xfrm>
          <a:prstGeom prst="rect">
            <a:avLst/>
          </a:prstGeom>
          <a:noFill/>
          <a:ln w="9525">
            <a:noFill/>
            <a:miter lim="800000"/>
            <a:headEnd/>
            <a:tailEnd/>
          </a:ln>
        </p:spPr>
      </p:pic>
      <p:sp>
        <p:nvSpPr>
          <p:cNvPr id="3" name="Title 1"/>
          <p:cNvSpPr txBox="1">
            <a:spLocks/>
          </p:cNvSpPr>
          <p:nvPr/>
        </p:nvSpPr>
        <p:spPr>
          <a:xfrm>
            <a:off x="1600200" y="381000"/>
            <a:ext cx="5638800" cy="609600"/>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lang="en-US" sz="2400" b="1" kern="0" dirty="0" smtClean="0">
                <a:solidFill>
                  <a:srgbClr val="FF0000"/>
                </a:solidFill>
                <a:effectLst>
                  <a:outerShdw blurRad="38100" dist="38100" dir="2700000" algn="tl">
                    <a:srgbClr val="000000"/>
                  </a:outerShdw>
                </a:effectLst>
                <a:latin typeface="+mj-lt"/>
                <a:ea typeface="+mj-ea"/>
                <a:cs typeface="+mj-cs"/>
              </a:rPr>
              <a:t>Temperature plot of UXC for 2010</a:t>
            </a:r>
            <a:endParaRPr kumimoji="0" lang="en-US" sz="2400" b="1" i="0" u="none" strike="noStrike" kern="0" cap="none" spc="0" normalizeH="0" baseline="0" noProof="0" dirty="0">
              <a:ln>
                <a:noFill/>
              </a:ln>
              <a:solidFill>
                <a:srgbClr val="FF0000"/>
              </a:solidFill>
              <a:effectLst>
                <a:outerShdw blurRad="38100" dist="38100" dir="2700000" algn="tl">
                  <a:srgbClr val="000000"/>
                </a:outerShdw>
              </a:effectLst>
              <a:uLnTx/>
              <a:uFillTx/>
              <a:latin typeface="+mj-lt"/>
              <a:ea typeface="+mj-ea"/>
              <a:cs typeface="+mj-cs"/>
            </a:endParaRPr>
          </a:p>
        </p:txBody>
      </p:sp>
      <p:sp>
        <p:nvSpPr>
          <p:cNvPr id="4" name="TextBox 3"/>
          <p:cNvSpPr txBox="1"/>
          <p:nvPr/>
        </p:nvSpPr>
        <p:spPr>
          <a:xfrm>
            <a:off x="1981200" y="2057400"/>
            <a:ext cx="6096000" cy="646331"/>
          </a:xfrm>
          <a:prstGeom prst="rect">
            <a:avLst/>
          </a:prstGeom>
          <a:noFill/>
        </p:spPr>
        <p:txBody>
          <a:bodyPr wrap="square" rtlCol="0">
            <a:spAutoFit/>
          </a:bodyPr>
          <a:lstStyle/>
          <a:p>
            <a:r>
              <a:rPr lang="en-US" dirty="0" smtClean="0"/>
              <a:t>The structure is similar to the following slide showing chamber temps but without the increase since June</a:t>
            </a:r>
            <a:endParaRPr lang="en-US" dirty="0"/>
          </a:p>
        </p:txBody>
      </p:sp>
      <p:cxnSp>
        <p:nvCxnSpPr>
          <p:cNvPr id="6" name="Straight Connector 5"/>
          <p:cNvCxnSpPr/>
          <p:nvPr/>
        </p:nvCxnSpPr>
        <p:spPr bwMode="auto">
          <a:xfrm>
            <a:off x="4343400" y="4876800"/>
            <a:ext cx="2819400" cy="0"/>
          </a:xfrm>
          <a:prstGeom prst="line">
            <a:avLst/>
          </a:prstGeom>
          <a:solidFill>
            <a:schemeClr val="accent1"/>
          </a:solidFill>
          <a:ln w="28575" cap="flat" cmpd="sng" algn="ctr">
            <a:solidFill>
              <a:schemeClr val="tx1"/>
            </a:solidFill>
            <a:prstDash val="solid"/>
            <a:round/>
            <a:headEnd type="stealth" w="lg" len="lg"/>
            <a:tailEnd type="stealth" w="lg" len="lg"/>
          </a:ln>
          <a:effectLst/>
        </p:spPr>
      </p:cxnSp>
      <p:sp>
        <p:nvSpPr>
          <p:cNvPr id="7" name="TextBox 6"/>
          <p:cNvSpPr txBox="1"/>
          <p:nvPr/>
        </p:nvSpPr>
        <p:spPr>
          <a:xfrm>
            <a:off x="4876800" y="4419600"/>
            <a:ext cx="1905000" cy="369332"/>
          </a:xfrm>
          <a:prstGeom prst="rect">
            <a:avLst/>
          </a:prstGeom>
          <a:noFill/>
        </p:spPr>
        <p:txBody>
          <a:bodyPr wrap="square" rtlCol="0">
            <a:spAutoFit/>
          </a:bodyPr>
          <a:lstStyle/>
          <a:p>
            <a:r>
              <a:rPr lang="en-US" dirty="0" smtClean="0"/>
              <a:t>June to SPC</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r="1634" b="51515"/>
          <a:stretch>
            <a:fillRect/>
          </a:stretch>
        </p:blipFill>
        <p:spPr bwMode="auto">
          <a:xfrm>
            <a:off x="152400" y="1219200"/>
            <a:ext cx="8458200" cy="5395264"/>
          </a:xfrm>
          <a:prstGeom prst="rect">
            <a:avLst/>
          </a:prstGeom>
          <a:noFill/>
          <a:ln w="9525">
            <a:noFill/>
            <a:miter lim="800000"/>
            <a:headEnd/>
            <a:tailEnd/>
          </a:ln>
        </p:spPr>
      </p:pic>
      <p:sp>
        <p:nvSpPr>
          <p:cNvPr id="3" name="Title 1"/>
          <p:cNvSpPr txBox="1">
            <a:spLocks/>
          </p:cNvSpPr>
          <p:nvPr/>
        </p:nvSpPr>
        <p:spPr>
          <a:xfrm>
            <a:off x="1600200" y="381000"/>
            <a:ext cx="5638800" cy="609600"/>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lang="en-US" sz="2400" b="1" kern="0" dirty="0" smtClean="0">
                <a:solidFill>
                  <a:srgbClr val="FF0000"/>
                </a:solidFill>
                <a:effectLst>
                  <a:outerShdw blurRad="38100" dist="38100" dir="2700000" algn="tl">
                    <a:srgbClr val="000000"/>
                  </a:outerShdw>
                </a:effectLst>
                <a:latin typeface="+mj-lt"/>
                <a:ea typeface="+mj-ea"/>
                <a:cs typeface="+mj-cs"/>
              </a:rPr>
              <a:t>RE average temperatures during 2010</a:t>
            </a:r>
            <a:endParaRPr kumimoji="0" lang="en-US" sz="2400" b="1" i="0" u="none" strike="noStrike" kern="0" cap="none" spc="0" normalizeH="0" baseline="0" noProof="0" dirty="0">
              <a:ln>
                <a:noFill/>
              </a:ln>
              <a:solidFill>
                <a:srgbClr val="FF0000"/>
              </a:solidFill>
              <a:effectLst>
                <a:outerShdw blurRad="38100" dist="38100" dir="2700000" algn="tl">
                  <a:srgbClr val="000000"/>
                </a:outerShdw>
              </a:effectLst>
              <a:uLnTx/>
              <a:uFillTx/>
              <a:latin typeface="+mj-lt"/>
              <a:ea typeface="+mj-ea"/>
              <a:cs typeface="+mj-cs"/>
            </a:endParaRPr>
          </a:p>
        </p:txBody>
      </p:sp>
      <p:sp>
        <p:nvSpPr>
          <p:cNvPr id="4" name="TextBox 3"/>
          <p:cNvSpPr txBox="1"/>
          <p:nvPr/>
        </p:nvSpPr>
        <p:spPr>
          <a:xfrm>
            <a:off x="2362200" y="3733800"/>
            <a:ext cx="2743200" cy="646331"/>
          </a:xfrm>
          <a:prstGeom prst="rect">
            <a:avLst/>
          </a:prstGeom>
          <a:solidFill>
            <a:srgbClr val="FFC000"/>
          </a:solidFill>
        </p:spPr>
        <p:txBody>
          <a:bodyPr wrap="square" rtlCol="0">
            <a:spAutoFit/>
          </a:bodyPr>
          <a:lstStyle/>
          <a:p>
            <a:r>
              <a:rPr lang="en-US" dirty="0" smtClean="0"/>
              <a:t>Steady temp increases since June until SPC</a:t>
            </a:r>
            <a:endParaRPr lang="en-US" dirty="0"/>
          </a:p>
        </p:txBody>
      </p:sp>
      <p:cxnSp>
        <p:nvCxnSpPr>
          <p:cNvPr id="6" name="Straight Connector 5"/>
          <p:cNvCxnSpPr/>
          <p:nvPr/>
        </p:nvCxnSpPr>
        <p:spPr bwMode="auto">
          <a:xfrm flipV="1">
            <a:off x="5181600" y="2895600"/>
            <a:ext cx="2209800" cy="1524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8" name="Straight Arrow Connector 7"/>
          <p:cNvCxnSpPr/>
          <p:nvPr/>
        </p:nvCxnSpPr>
        <p:spPr bwMode="auto">
          <a:xfrm flipV="1">
            <a:off x="4419600" y="3048000"/>
            <a:ext cx="990600" cy="68580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r="1634" b="52525"/>
          <a:stretch>
            <a:fillRect/>
          </a:stretch>
        </p:blipFill>
        <p:spPr bwMode="auto">
          <a:xfrm>
            <a:off x="273996" y="1371600"/>
            <a:ext cx="8052070" cy="5029200"/>
          </a:xfrm>
          <a:prstGeom prst="rect">
            <a:avLst/>
          </a:prstGeom>
          <a:noFill/>
          <a:ln w="9525">
            <a:noFill/>
            <a:miter lim="800000"/>
            <a:headEnd/>
            <a:tailEnd/>
          </a:ln>
        </p:spPr>
      </p:pic>
      <p:sp>
        <p:nvSpPr>
          <p:cNvPr id="3" name="Title 1"/>
          <p:cNvSpPr txBox="1">
            <a:spLocks/>
          </p:cNvSpPr>
          <p:nvPr/>
        </p:nvSpPr>
        <p:spPr>
          <a:xfrm>
            <a:off x="1600200" y="381000"/>
            <a:ext cx="5638800" cy="609600"/>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FF0000"/>
              </a:solidFill>
              <a:effectLst>
                <a:outerShdw blurRad="38100" dist="38100" dir="2700000" algn="tl">
                  <a:srgbClr val="000000"/>
                </a:outerShdw>
              </a:effectLst>
              <a:uLnTx/>
              <a:uFillTx/>
              <a:latin typeface="+mj-lt"/>
              <a:ea typeface="+mj-ea"/>
              <a:cs typeface="+mj-cs"/>
            </a:endParaRPr>
          </a:p>
        </p:txBody>
      </p:sp>
      <p:sp>
        <p:nvSpPr>
          <p:cNvPr id="4" name="Rectangle 3"/>
          <p:cNvSpPr/>
          <p:nvPr/>
        </p:nvSpPr>
        <p:spPr>
          <a:xfrm>
            <a:off x="1584687" y="609600"/>
            <a:ext cx="5729454" cy="424732"/>
          </a:xfrm>
          <a:prstGeom prst="rect">
            <a:avLst/>
          </a:prstGeom>
        </p:spPr>
        <p:txBody>
          <a:bodyPr wrap="none">
            <a:spAutoFit/>
          </a:bodyPr>
          <a:lstStyle/>
          <a:p>
            <a:pPr lvl="0" algn="ctr" eaLnBrk="0" hangingPunct="0">
              <a:lnSpc>
                <a:spcPct val="90000"/>
              </a:lnSpc>
              <a:defRPr/>
            </a:pPr>
            <a:r>
              <a:rPr lang="en-US" sz="2400" b="1" kern="0" dirty="0" smtClean="0">
                <a:solidFill>
                  <a:srgbClr val="FF0000"/>
                </a:solidFill>
                <a:effectLst>
                  <a:outerShdw blurRad="38100" dist="38100" dir="2700000" algn="tl">
                    <a:srgbClr val="000000"/>
                  </a:outerShdw>
                </a:effectLst>
              </a:rPr>
              <a:t>RB average </a:t>
            </a:r>
            <a:r>
              <a:rPr lang="en-US" sz="2400" b="1" kern="0" dirty="0" smtClean="0">
                <a:solidFill>
                  <a:srgbClr val="FF0000"/>
                </a:solidFill>
                <a:effectLst>
                  <a:outerShdw blurRad="38100" dist="38100" dir="2700000" algn="tl">
                    <a:srgbClr val="000000"/>
                  </a:outerShdw>
                </a:effectLst>
              </a:rPr>
              <a:t>temperatures during 2010</a:t>
            </a:r>
            <a:endParaRPr lang="en-US" sz="2400" b="1" kern="0" dirty="0">
              <a:solidFill>
                <a:srgbClr val="FF0000"/>
              </a:solidFill>
              <a:effectLst>
                <a:outerShdw blurRad="38100" dist="38100" dir="2700000" algn="tl">
                  <a:srgbClr val="000000"/>
                </a:outerShdw>
              </a:effectLst>
            </a:endParaRPr>
          </a:p>
        </p:txBody>
      </p:sp>
      <p:sp>
        <p:nvSpPr>
          <p:cNvPr id="5" name="TextBox 4"/>
          <p:cNvSpPr txBox="1"/>
          <p:nvPr/>
        </p:nvSpPr>
        <p:spPr>
          <a:xfrm>
            <a:off x="2819400" y="4953000"/>
            <a:ext cx="4267200" cy="369332"/>
          </a:xfrm>
          <a:prstGeom prst="rect">
            <a:avLst/>
          </a:prstGeom>
          <a:solidFill>
            <a:srgbClr val="FFC000"/>
          </a:solidFill>
        </p:spPr>
        <p:txBody>
          <a:bodyPr wrap="square" rtlCol="0">
            <a:spAutoFit/>
          </a:bodyPr>
          <a:lstStyle/>
          <a:p>
            <a:r>
              <a:rPr lang="en-US" dirty="0" smtClean="0"/>
              <a:t>Temperatures are far more stable</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600200" y="381000"/>
            <a:ext cx="5638800" cy="609600"/>
          </a:xfrm>
        </p:spPr>
        <p:txBody>
          <a:bodyPr/>
          <a:lstStyle/>
          <a:p>
            <a:pPr>
              <a:defRPr/>
            </a:pPr>
            <a:r>
              <a:rPr lang="en-US" dirty="0" smtClean="0"/>
              <a:t>Observation of the RPCs after UXC Set point change from 19 to 17degC</a:t>
            </a:r>
            <a:endParaRPr lang="en-US" dirty="0"/>
          </a:p>
        </p:txBody>
      </p:sp>
      <p:sp>
        <p:nvSpPr>
          <p:cNvPr id="5124" name="Subtitle 2"/>
          <p:cNvSpPr>
            <a:spLocks noGrp="1"/>
          </p:cNvSpPr>
          <p:nvPr>
            <p:ph type="subTitle" idx="4294967295"/>
          </p:nvPr>
        </p:nvSpPr>
        <p:spPr bwMode="auto">
          <a:xfrm>
            <a:off x="304800" y="1143000"/>
            <a:ext cx="8458200" cy="5334000"/>
          </a:xfrm>
          <a:prstGeom prst="rect">
            <a:avLst/>
          </a:prstGeom>
          <a:noFill/>
          <a:ln>
            <a:miter lim="800000"/>
            <a:headEnd/>
            <a:tailEnd/>
          </a:ln>
        </p:spPr>
        <p:txBody>
          <a:bodyPr/>
          <a:lstStyle/>
          <a:p>
            <a:pPr marL="0" indent="0"/>
            <a:endParaRPr lang="en-US" smtClean="0"/>
          </a:p>
        </p:txBody>
      </p:sp>
      <p:graphicFrame>
        <p:nvGraphicFramePr>
          <p:cNvPr id="5122" name="Object 2"/>
          <p:cNvGraphicFramePr>
            <a:graphicFrameLocks noChangeAspect="1"/>
          </p:cNvGraphicFramePr>
          <p:nvPr/>
        </p:nvGraphicFramePr>
        <p:xfrm>
          <a:off x="685800" y="1066800"/>
          <a:ext cx="7086600" cy="5413375"/>
        </p:xfrm>
        <a:graphic>
          <a:graphicData uri="http://schemas.openxmlformats.org/presentationml/2006/ole">
            <p:oleObj spid="_x0000_s5122" name="Worksheet" r:id="rId3" imgW="7991551" imgH="6105449" progId="Excel.Sheet.12">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600200" y="381000"/>
            <a:ext cx="5638800" cy="609600"/>
          </a:xfrm>
        </p:spPr>
        <p:txBody>
          <a:bodyPr/>
          <a:lstStyle/>
          <a:p>
            <a:pPr>
              <a:defRPr/>
            </a:pPr>
            <a:r>
              <a:rPr lang="en-US" dirty="0" smtClean="0"/>
              <a:t>Web Based </a:t>
            </a:r>
            <a:r>
              <a:rPr lang="en-US" smtClean="0"/>
              <a:t>Monitoring source</a:t>
            </a:r>
            <a:endParaRPr lang="en-US" dirty="0"/>
          </a:p>
        </p:txBody>
      </p:sp>
      <p:sp>
        <p:nvSpPr>
          <p:cNvPr id="22530" name="Subtitle 2"/>
          <p:cNvSpPr>
            <a:spLocks noGrp="1"/>
          </p:cNvSpPr>
          <p:nvPr>
            <p:ph type="subTitle" idx="4294967295"/>
          </p:nvPr>
        </p:nvSpPr>
        <p:spPr bwMode="auto">
          <a:xfrm>
            <a:off x="304800" y="1143000"/>
            <a:ext cx="8458200" cy="5334000"/>
          </a:xfrm>
          <a:prstGeom prst="rect">
            <a:avLst/>
          </a:prstGeom>
          <a:noFill/>
          <a:ln>
            <a:miter lim="800000"/>
            <a:headEnd/>
            <a:tailEnd/>
          </a:ln>
        </p:spPr>
        <p:txBody>
          <a:bodyPr/>
          <a:lstStyle/>
          <a:p>
            <a:endParaRPr lang="en-US" smtClean="0"/>
          </a:p>
          <a:p>
            <a:r>
              <a:rPr lang="en-US" smtClean="0"/>
              <a:t>RPC Temperature </a:t>
            </a:r>
          </a:p>
          <a:p>
            <a:r>
              <a:rPr lang="en-US" smtClean="0"/>
              <a:t> Now   2010.11.30 19:20:58 UTC   Heartbeat   2010.11.30 19:20:33 UTC </a:t>
            </a:r>
          </a:p>
          <a:p>
            <a:endParaRPr lang="en-US" smtClean="0"/>
          </a:p>
        </p:txBody>
      </p:sp>
      <p:pic>
        <p:nvPicPr>
          <p:cNvPr id="22531" name="Picture 316"/>
          <p:cNvPicPr>
            <a:picLocks noChangeAspect="1" noChangeArrowheads="1"/>
          </p:cNvPicPr>
          <p:nvPr/>
        </p:nvPicPr>
        <p:blipFill>
          <a:blip r:embed="rId2" cstate="print"/>
          <a:srcRect/>
          <a:stretch>
            <a:fillRect/>
          </a:stretch>
        </p:blipFill>
        <p:spPr bwMode="auto">
          <a:xfrm>
            <a:off x="304800" y="2514600"/>
            <a:ext cx="8574088" cy="2857500"/>
          </a:xfrm>
          <a:prstGeom prst="rect">
            <a:avLst/>
          </a:prstGeom>
          <a:noFill/>
          <a:ln w="9525">
            <a:noFill/>
            <a:miter lim="800000"/>
            <a:headEnd/>
            <a:tailEnd/>
          </a:ln>
        </p:spPr>
      </p:pic>
      <p:sp>
        <p:nvSpPr>
          <p:cNvPr id="22532" name="TextBox 4"/>
          <p:cNvSpPr txBox="1">
            <a:spLocks noChangeArrowheads="1"/>
          </p:cNvSpPr>
          <p:nvPr/>
        </p:nvSpPr>
        <p:spPr bwMode="auto">
          <a:xfrm>
            <a:off x="1905000" y="5562600"/>
            <a:ext cx="4876800" cy="923925"/>
          </a:xfrm>
          <a:prstGeom prst="rect">
            <a:avLst/>
          </a:prstGeom>
          <a:noFill/>
          <a:ln w="9525">
            <a:noFill/>
            <a:miter lim="800000"/>
            <a:headEnd/>
            <a:tailEnd/>
          </a:ln>
        </p:spPr>
        <p:txBody>
          <a:bodyPr>
            <a:spAutoFit/>
          </a:bodyPr>
          <a:lstStyle/>
          <a:p>
            <a:r>
              <a:rPr lang="en-US"/>
              <a:t>The green sections represent those chambers which have sensors. Clearly the RB are better instrumented than the RE.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600200" y="381000"/>
            <a:ext cx="5638800" cy="609600"/>
          </a:xfrm>
        </p:spPr>
        <p:txBody>
          <a:bodyPr/>
          <a:lstStyle/>
          <a:p>
            <a:pPr>
              <a:defRPr/>
            </a:pPr>
            <a:r>
              <a:rPr lang="en-US" dirty="0" smtClean="0"/>
              <a:t>Conclusions</a:t>
            </a:r>
            <a:br>
              <a:rPr lang="en-US" dirty="0" smtClean="0"/>
            </a:br>
            <a:endParaRPr lang="en-US" dirty="0"/>
          </a:p>
        </p:txBody>
      </p:sp>
      <p:sp>
        <p:nvSpPr>
          <p:cNvPr id="23554" name="Subtitle 2"/>
          <p:cNvSpPr>
            <a:spLocks noGrp="1"/>
          </p:cNvSpPr>
          <p:nvPr>
            <p:ph type="subTitle" idx="4294967295"/>
          </p:nvPr>
        </p:nvSpPr>
        <p:spPr bwMode="auto">
          <a:xfrm>
            <a:off x="304800" y="1143000"/>
            <a:ext cx="8458200" cy="5334000"/>
          </a:xfrm>
          <a:prstGeom prst="rect">
            <a:avLst/>
          </a:prstGeom>
          <a:noFill/>
          <a:ln>
            <a:miter lim="800000"/>
            <a:headEnd/>
            <a:tailEnd/>
          </a:ln>
        </p:spPr>
        <p:txBody>
          <a:bodyPr/>
          <a:lstStyle/>
          <a:p>
            <a:pPr marL="0" indent="0"/>
            <a:r>
              <a:rPr lang="en-US" dirty="0" smtClean="0"/>
              <a:t>The Set Point Change (SPC) in the UXC reduced by 2 degrees.</a:t>
            </a:r>
          </a:p>
          <a:p>
            <a:pPr marL="0" indent="0"/>
            <a:endParaRPr lang="en-US" dirty="0" smtClean="0"/>
          </a:p>
          <a:p>
            <a:pPr marL="0" indent="0"/>
            <a:r>
              <a:rPr lang="en-US" dirty="0" smtClean="0"/>
              <a:t>The ambient temperature at the  X3 level in UXC reduced by 0.6-0.8degC.</a:t>
            </a:r>
          </a:p>
          <a:p>
            <a:pPr marL="0" indent="0"/>
            <a:r>
              <a:rPr lang="en-US" dirty="0" smtClean="0"/>
              <a:t> </a:t>
            </a:r>
            <a:r>
              <a:rPr lang="en-US" dirty="0" smtClean="0"/>
              <a:t>The </a:t>
            </a:r>
            <a:r>
              <a:rPr lang="en-US" dirty="0" smtClean="0"/>
              <a:t>chamber temperature reduction reached 0.3-0.4 degrees at best in the RE3 regions.</a:t>
            </a:r>
          </a:p>
          <a:p>
            <a:pPr marL="0" indent="0"/>
            <a:r>
              <a:rPr lang="en-US" dirty="0" smtClean="0"/>
              <a:t>There is a persistent asymmetry in the temperatures of the </a:t>
            </a:r>
            <a:r>
              <a:rPr lang="en-US" dirty="0" smtClean="0"/>
              <a:t>RE3s.</a:t>
            </a:r>
            <a:endParaRPr lang="en-US" dirty="0" smtClean="0"/>
          </a:p>
          <a:p>
            <a:pPr marL="0" indent="0"/>
            <a:r>
              <a:rPr lang="en-US" dirty="0" smtClean="0"/>
              <a:t>Increases since June have been greater in the </a:t>
            </a:r>
            <a:r>
              <a:rPr lang="en-US" dirty="0" smtClean="0"/>
              <a:t>RE1s.</a:t>
            </a:r>
            <a:endParaRPr lang="en-US" dirty="0" smtClean="0"/>
          </a:p>
          <a:p>
            <a:pPr marL="0" indent="0"/>
            <a:r>
              <a:rPr lang="en-US" dirty="0" smtClean="0"/>
              <a:t>From June to November there has been a steady increase in RE temps that is not evident in RB.</a:t>
            </a:r>
            <a:endParaRPr lang="en-US" dirty="0" smtClean="0"/>
          </a:p>
          <a:p>
            <a:pPr marL="0" indent="0"/>
            <a:r>
              <a:rPr lang="en-US" dirty="0" smtClean="0"/>
              <a:t>As well as remnant heat emanating from the central detector region of CMS as has been suggested perhaps we see well cooled chambers in the barrel region and an influence of the ambient air temperature on the RE2 and RE3s. This implies that any attempt to circulate </a:t>
            </a:r>
            <a:r>
              <a:rPr lang="en-US" dirty="0" smtClean="0"/>
              <a:t>cool enough ambient </a:t>
            </a:r>
            <a:r>
              <a:rPr lang="en-US" dirty="0" smtClean="0"/>
              <a:t>air between the yokes will help.</a:t>
            </a:r>
          </a:p>
          <a:p>
            <a:pPr marL="0" indent="0"/>
            <a:r>
              <a:rPr lang="en-US" dirty="0" smtClean="0"/>
              <a:t>We need a solution to keep the present RE stations as cool as the barrel and also the future RE4 that we have </a:t>
            </a:r>
            <a:r>
              <a:rPr lang="en-US" smtClean="0"/>
              <a:t>started </a:t>
            </a:r>
            <a:r>
              <a:rPr lang="en-US" smtClean="0"/>
              <a:t>building.</a:t>
            </a:r>
            <a:endParaRPr lang="en-US" dirty="0" smtClean="0"/>
          </a:p>
          <a:p>
            <a:pPr marL="0" indent="0"/>
            <a:endParaRPr lang="en-US" dirty="0" smtClean="0"/>
          </a:p>
          <a:p>
            <a:pPr marL="0" indent="0"/>
            <a:endParaRPr lang="en-US" dirty="0" smtClean="0"/>
          </a:p>
          <a:p>
            <a:pPr marL="0" indent="0"/>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381000"/>
            <a:ext cx="5638800" cy="609600"/>
          </a:xfrm>
        </p:spPr>
        <p:txBody>
          <a:bodyPr/>
          <a:lstStyle/>
          <a:p>
            <a:pPr>
              <a:defRPr/>
            </a:pPr>
            <a:r>
              <a:rPr lang="en-US" dirty="0" smtClean="0"/>
              <a:t>Ambient temp change did change on the 18 Oct.</a:t>
            </a:r>
            <a:endParaRPr lang="en-US" dirty="0"/>
          </a:p>
        </p:txBody>
      </p:sp>
      <p:sp>
        <p:nvSpPr>
          <p:cNvPr id="8194" name="Subtitle 2"/>
          <p:cNvSpPr>
            <a:spLocks noGrp="1"/>
          </p:cNvSpPr>
          <p:nvPr>
            <p:ph type="subTitle" idx="1"/>
          </p:nvPr>
        </p:nvSpPr>
        <p:spPr bwMode="auto">
          <a:xfrm>
            <a:off x="304800" y="1143000"/>
            <a:ext cx="8458200" cy="5334000"/>
          </a:xfrm>
          <a:noFill/>
          <a:ln>
            <a:miter lim="800000"/>
            <a:headEnd/>
            <a:tailEnd/>
          </a:ln>
        </p:spPr>
        <p:txBody>
          <a:bodyPr vert="horz" wrap="square" lIns="91440" tIns="45720" rIns="91440" bIns="45720" numCol="1" anchor="t" anchorCtr="0" compatLnSpc="1">
            <a:prstTxWarp prst="textNoShape">
              <a:avLst/>
            </a:prstTxWarp>
          </a:bodyPr>
          <a:lstStyle/>
          <a:p>
            <a:endParaRPr lang="en-US" smtClean="0"/>
          </a:p>
        </p:txBody>
      </p:sp>
      <p:pic>
        <p:nvPicPr>
          <p:cNvPr id="8195" name="Picture 3" descr="OctNovUX_0.tmp"/>
          <p:cNvPicPr>
            <a:picLocks noChangeAspect="1"/>
          </p:cNvPicPr>
          <p:nvPr/>
        </p:nvPicPr>
        <p:blipFill>
          <a:blip r:embed="rId2" cstate="print"/>
          <a:srcRect/>
          <a:stretch>
            <a:fillRect/>
          </a:stretch>
        </p:blipFill>
        <p:spPr bwMode="auto">
          <a:xfrm>
            <a:off x="228600" y="990600"/>
            <a:ext cx="8845550" cy="5562600"/>
          </a:xfrm>
          <a:prstGeom prst="rect">
            <a:avLst/>
          </a:prstGeom>
          <a:noFill/>
          <a:ln w="9525">
            <a:noFill/>
            <a:miter lim="800000"/>
            <a:headEnd/>
            <a:tailEnd/>
          </a:ln>
        </p:spPr>
      </p:pic>
      <p:sp>
        <p:nvSpPr>
          <p:cNvPr id="6" name="TextBox 5"/>
          <p:cNvSpPr txBox="1"/>
          <p:nvPr/>
        </p:nvSpPr>
        <p:spPr>
          <a:xfrm>
            <a:off x="990600" y="4038600"/>
            <a:ext cx="2743200" cy="646113"/>
          </a:xfrm>
          <a:prstGeom prst="rect">
            <a:avLst/>
          </a:prstGeom>
          <a:solidFill>
            <a:schemeClr val="bg2">
              <a:lumMod val="50000"/>
              <a:lumOff val="50000"/>
            </a:schemeClr>
          </a:solidFill>
        </p:spPr>
        <p:txBody>
          <a:bodyPr>
            <a:spAutoFit/>
          </a:bodyPr>
          <a:lstStyle/>
          <a:p>
            <a:pPr fontAlgn="auto">
              <a:spcBef>
                <a:spcPts val="0"/>
              </a:spcBef>
              <a:spcAft>
                <a:spcPts val="0"/>
              </a:spcAft>
              <a:defRPr/>
            </a:pPr>
            <a:r>
              <a:rPr lang="en-US" dirty="0">
                <a:latin typeface="+mn-lt"/>
              </a:rPr>
              <a:t>SPC = Set Point Change</a:t>
            </a:r>
          </a:p>
          <a:p>
            <a:pPr fontAlgn="auto">
              <a:spcBef>
                <a:spcPts val="0"/>
              </a:spcBef>
              <a:spcAft>
                <a:spcPts val="0"/>
              </a:spcAft>
              <a:defRPr/>
            </a:pPr>
            <a:r>
              <a:rPr lang="en-US" dirty="0">
                <a:latin typeface="+mn-lt"/>
              </a:rPr>
              <a:t> 19 -17 </a:t>
            </a:r>
            <a:r>
              <a:rPr lang="en-US" dirty="0" err="1">
                <a:latin typeface="+mn-lt"/>
              </a:rPr>
              <a:t>degC</a:t>
            </a:r>
            <a:endParaRPr lang="en-US" dirty="0">
              <a:latin typeface="+mn-lt"/>
            </a:endParaRPr>
          </a:p>
        </p:txBody>
      </p:sp>
      <p:cxnSp>
        <p:nvCxnSpPr>
          <p:cNvPr id="8197" name="Straight Connector 7"/>
          <p:cNvCxnSpPr>
            <a:cxnSpLocks noChangeShapeType="1"/>
          </p:cNvCxnSpPr>
          <p:nvPr/>
        </p:nvCxnSpPr>
        <p:spPr bwMode="auto">
          <a:xfrm rot="5400000">
            <a:off x="2590800" y="3200400"/>
            <a:ext cx="3352800" cy="0"/>
          </a:xfrm>
          <a:prstGeom prst="line">
            <a:avLst/>
          </a:prstGeom>
          <a:noFill/>
          <a:ln w="28575" algn="ctr">
            <a:solidFill>
              <a:srgbClr val="0070C0"/>
            </a:solidFill>
            <a:round/>
            <a:headEnd/>
            <a:tailEnd type="triangle" w="med" len="med"/>
          </a:ln>
        </p:spPr>
      </p:cxnSp>
      <p:cxnSp>
        <p:nvCxnSpPr>
          <p:cNvPr id="8198" name="Straight Arrow Connector 9"/>
          <p:cNvCxnSpPr>
            <a:cxnSpLocks noChangeShapeType="1"/>
          </p:cNvCxnSpPr>
          <p:nvPr/>
        </p:nvCxnSpPr>
        <p:spPr bwMode="auto">
          <a:xfrm rot="5400000" flipH="1" flipV="1">
            <a:off x="3048000" y="2743200"/>
            <a:ext cx="1143000" cy="1143000"/>
          </a:xfrm>
          <a:prstGeom prst="straightConnector1">
            <a:avLst/>
          </a:prstGeom>
          <a:noFill/>
          <a:ln w="22225" algn="ctr">
            <a:solidFill>
              <a:srgbClr val="000000"/>
            </a:solidFill>
            <a:round/>
            <a:headEnd/>
            <a:tailEnd type="stealth" w="lg" len="lg"/>
          </a:ln>
        </p:spPr>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381000"/>
            <a:ext cx="5638800" cy="609600"/>
          </a:xfrm>
        </p:spPr>
        <p:txBody>
          <a:bodyPr/>
          <a:lstStyle/>
          <a:p>
            <a:pPr>
              <a:defRPr/>
            </a:pPr>
            <a:r>
              <a:rPr lang="en-US" dirty="0" smtClean="0"/>
              <a:t>Average Chamber temps before SP change</a:t>
            </a:r>
            <a:endParaRPr lang="en-US" dirty="0"/>
          </a:p>
        </p:txBody>
      </p:sp>
      <p:sp>
        <p:nvSpPr>
          <p:cNvPr id="9218" name="Subtitle 2"/>
          <p:cNvSpPr>
            <a:spLocks noGrp="1"/>
          </p:cNvSpPr>
          <p:nvPr>
            <p:ph type="subTitle" idx="1"/>
          </p:nvPr>
        </p:nvSpPr>
        <p:spPr bwMode="auto">
          <a:xfrm>
            <a:off x="304800" y="1143000"/>
            <a:ext cx="8458200" cy="5334000"/>
          </a:xfrm>
          <a:noFill/>
          <a:ln>
            <a:miter lim="800000"/>
            <a:headEnd/>
            <a:tailEnd/>
          </a:ln>
        </p:spPr>
        <p:txBody>
          <a:bodyPr vert="horz" wrap="square" lIns="91440" tIns="45720" rIns="91440" bIns="45720" numCol="1" anchor="t" anchorCtr="0" compatLnSpc="1">
            <a:prstTxWarp prst="textNoShape">
              <a:avLst/>
            </a:prstTxWarp>
          </a:bodyPr>
          <a:lstStyle/>
          <a:p>
            <a:endParaRPr lang="en-US" smtClean="0"/>
          </a:p>
        </p:txBody>
      </p:sp>
      <p:pic>
        <p:nvPicPr>
          <p:cNvPr id="9219" name="Picture 2"/>
          <p:cNvPicPr>
            <a:picLocks noChangeAspect="1" noChangeArrowheads="1"/>
          </p:cNvPicPr>
          <p:nvPr/>
        </p:nvPicPr>
        <p:blipFill>
          <a:blip r:embed="rId2" cstate="print"/>
          <a:srcRect l="327" r="1634" b="51515"/>
          <a:stretch>
            <a:fillRect/>
          </a:stretch>
        </p:blipFill>
        <p:spPr bwMode="auto">
          <a:xfrm>
            <a:off x="228600" y="1143000"/>
            <a:ext cx="8534400" cy="5462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381000"/>
            <a:ext cx="5638800" cy="609600"/>
          </a:xfrm>
        </p:spPr>
        <p:txBody>
          <a:bodyPr/>
          <a:lstStyle/>
          <a:p>
            <a:pPr>
              <a:defRPr/>
            </a:pPr>
            <a:r>
              <a:rPr lang="en-US" dirty="0" smtClean="0"/>
              <a:t>Average temps after SP Change</a:t>
            </a:r>
            <a:endParaRPr lang="en-US" dirty="0"/>
          </a:p>
        </p:txBody>
      </p:sp>
      <p:sp>
        <p:nvSpPr>
          <p:cNvPr id="10242" name="Subtitle 2"/>
          <p:cNvSpPr>
            <a:spLocks noGrp="1"/>
          </p:cNvSpPr>
          <p:nvPr>
            <p:ph type="subTitle" idx="1"/>
          </p:nvPr>
        </p:nvSpPr>
        <p:spPr bwMode="auto">
          <a:xfrm>
            <a:off x="304800" y="1143000"/>
            <a:ext cx="8458200" cy="5334000"/>
          </a:xfrm>
          <a:noFill/>
          <a:ln>
            <a:miter lim="800000"/>
            <a:headEnd/>
            <a:tailEnd/>
          </a:ln>
        </p:spPr>
        <p:txBody>
          <a:bodyPr vert="horz" wrap="square" lIns="91440" tIns="45720" rIns="91440" bIns="45720" numCol="1" anchor="t" anchorCtr="0" compatLnSpc="1">
            <a:prstTxWarp prst="textNoShape">
              <a:avLst/>
            </a:prstTxWarp>
          </a:bodyPr>
          <a:lstStyle/>
          <a:p>
            <a:endParaRPr lang="en-US" smtClean="0"/>
          </a:p>
        </p:txBody>
      </p:sp>
      <p:pic>
        <p:nvPicPr>
          <p:cNvPr id="10243" name="Picture 2"/>
          <p:cNvPicPr>
            <a:picLocks noChangeAspect="1" noChangeArrowheads="1"/>
          </p:cNvPicPr>
          <p:nvPr/>
        </p:nvPicPr>
        <p:blipFill>
          <a:blip r:embed="rId2" cstate="print"/>
          <a:srcRect l="1634" r="2940" b="51515"/>
          <a:stretch>
            <a:fillRect/>
          </a:stretch>
        </p:blipFill>
        <p:spPr bwMode="auto">
          <a:xfrm>
            <a:off x="381000" y="1143000"/>
            <a:ext cx="8382000" cy="5511800"/>
          </a:xfrm>
          <a:prstGeom prst="rect">
            <a:avLst/>
          </a:prstGeom>
          <a:noFill/>
          <a:ln w="9525">
            <a:noFill/>
            <a:miter lim="800000"/>
            <a:headEnd/>
            <a:tailEnd/>
          </a:ln>
        </p:spPr>
      </p:pic>
      <p:sp>
        <p:nvSpPr>
          <p:cNvPr id="10244" name="Rectangle 4"/>
          <p:cNvSpPr>
            <a:spLocks noChangeArrowheads="1"/>
          </p:cNvSpPr>
          <p:nvPr/>
        </p:nvSpPr>
        <p:spPr bwMode="auto">
          <a:xfrm>
            <a:off x="3429000" y="1447800"/>
            <a:ext cx="46038" cy="2895600"/>
          </a:xfrm>
          <a:prstGeom prst="rect">
            <a:avLst/>
          </a:prstGeom>
          <a:solidFill>
            <a:srgbClr val="FF0000"/>
          </a:solidFill>
          <a:ln w="12700" algn="ctr">
            <a:solidFill>
              <a:srgbClr val="000000"/>
            </a:solidFill>
            <a:round/>
            <a:headEnd/>
            <a:tailEnd type="triangle" w="med" len="med"/>
          </a:ln>
        </p:spPr>
        <p:txBody>
          <a:bodyPr/>
          <a:lstStyle/>
          <a:p>
            <a:pPr algn="ctr" eaLnBrk="0" hangingPunct="0"/>
            <a:endParaRPr lang="en-US" b="1">
              <a:latin typeface="Book Antiqua" pitchFamily="18" charset="0"/>
            </a:endParaRPr>
          </a:p>
        </p:txBody>
      </p:sp>
      <p:sp>
        <p:nvSpPr>
          <p:cNvPr id="6" name="TextBox 5"/>
          <p:cNvSpPr txBox="1"/>
          <p:nvPr/>
        </p:nvSpPr>
        <p:spPr>
          <a:xfrm>
            <a:off x="914400" y="4495800"/>
            <a:ext cx="1981200" cy="646113"/>
          </a:xfrm>
          <a:prstGeom prst="rect">
            <a:avLst/>
          </a:prstGeom>
          <a:solidFill>
            <a:schemeClr val="accent1">
              <a:lumMod val="75000"/>
            </a:schemeClr>
          </a:solidFill>
        </p:spPr>
        <p:txBody>
          <a:bodyPr>
            <a:spAutoFit/>
          </a:bodyPr>
          <a:lstStyle/>
          <a:p>
            <a:pPr fontAlgn="auto">
              <a:spcBef>
                <a:spcPts val="0"/>
              </a:spcBef>
              <a:spcAft>
                <a:spcPts val="0"/>
              </a:spcAft>
              <a:defRPr/>
            </a:pPr>
            <a:r>
              <a:rPr lang="en-US" dirty="0">
                <a:latin typeface="+mn-lt"/>
              </a:rPr>
              <a:t>Set Point 19 -17</a:t>
            </a:r>
          </a:p>
          <a:p>
            <a:pPr fontAlgn="auto">
              <a:spcBef>
                <a:spcPts val="0"/>
              </a:spcBef>
              <a:spcAft>
                <a:spcPts val="0"/>
              </a:spcAft>
              <a:defRPr/>
            </a:pPr>
            <a:r>
              <a:rPr lang="en-US" dirty="0">
                <a:latin typeface="+mn-lt"/>
              </a:rPr>
              <a:t>18 Oct 2010</a:t>
            </a:r>
          </a:p>
        </p:txBody>
      </p:sp>
      <p:cxnSp>
        <p:nvCxnSpPr>
          <p:cNvPr id="10246" name="Straight Arrow Connector 7"/>
          <p:cNvCxnSpPr>
            <a:cxnSpLocks noChangeShapeType="1"/>
          </p:cNvCxnSpPr>
          <p:nvPr/>
        </p:nvCxnSpPr>
        <p:spPr bwMode="auto">
          <a:xfrm flipV="1">
            <a:off x="2362200" y="3886200"/>
            <a:ext cx="1066800" cy="609600"/>
          </a:xfrm>
          <a:prstGeom prst="straightConnector1">
            <a:avLst/>
          </a:prstGeom>
          <a:noFill/>
          <a:ln w="19050" algn="ctr">
            <a:solidFill>
              <a:srgbClr val="000000"/>
            </a:solidFill>
            <a:round/>
            <a:headEnd/>
            <a:tailEnd type="stealth" w="lg" len="lg"/>
          </a:ln>
        </p:spPr>
      </p:cxnSp>
      <p:sp>
        <p:nvSpPr>
          <p:cNvPr id="10247" name="TextBox 9"/>
          <p:cNvSpPr txBox="1">
            <a:spLocks noChangeArrowheads="1"/>
          </p:cNvSpPr>
          <p:nvPr/>
        </p:nvSpPr>
        <p:spPr bwMode="auto">
          <a:xfrm>
            <a:off x="7239000" y="4114800"/>
            <a:ext cx="1066800" cy="307975"/>
          </a:xfrm>
          <a:prstGeom prst="rect">
            <a:avLst/>
          </a:prstGeom>
          <a:solidFill>
            <a:schemeClr val="bg1"/>
          </a:solidFill>
          <a:ln w="9525">
            <a:noFill/>
            <a:miter lim="800000"/>
            <a:headEnd/>
            <a:tailEnd/>
          </a:ln>
        </p:spPr>
        <p:txBody>
          <a:bodyPr>
            <a:spAutoFit/>
          </a:bodyPr>
          <a:lstStyle/>
          <a:p>
            <a:r>
              <a:rPr lang="en-US" sz="1400"/>
              <a:t>0.31degC</a:t>
            </a:r>
          </a:p>
        </p:txBody>
      </p:sp>
      <p:sp>
        <p:nvSpPr>
          <p:cNvPr id="10248" name="TextBox 10"/>
          <p:cNvSpPr txBox="1">
            <a:spLocks noChangeArrowheads="1"/>
          </p:cNvSpPr>
          <p:nvPr/>
        </p:nvSpPr>
        <p:spPr bwMode="auto">
          <a:xfrm>
            <a:off x="7162800" y="3581400"/>
            <a:ext cx="1066800" cy="307975"/>
          </a:xfrm>
          <a:prstGeom prst="rect">
            <a:avLst/>
          </a:prstGeom>
          <a:solidFill>
            <a:schemeClr val="bg1"/>
          </a:solidFill>
          <a:ln w="9525">
            <a:noFill/>
            <a:miter lim="800000"/>
            <a:headEnd/>
            <a:tailEnd/>
          </a:ln>
        </p:spPr>
        <p:txBody>
          <a:bodyPr>
            <a:spAutoFit/>
          </a:bodyPr>
          <a:lstStyle/>
          <a:p>
            <a:r>
              <a:rPr lang="en-US" sz="1400"/>
              <a:t>0.28degC</a:t>
            </a:r>
          </a:p>
        </p:txBody>
      </p:sp>
      <p:sp>
        <p:nvSpPr>
          <p:cNvPr id="10249" name="TextBox 11"/>
          <p:cNvSpPr txBox="1">
            <a:spLocks noChangeArrowheads="1"/>
          </p:cNvSpPr>
          <p:nvPr/>
        </p:nvSpPr>
        <p:spPr bwMode="auto">
          <a:xfrm>
            <a:off x="7162800" y="2895600"/>
            <a:ext cx="990600" cy="304800"/>
          </a:xfrm>
          <a:prstGeom prst="rect">
            <a:avLst/>
          </a:prstGeom>
          <a:solidFill>
            <a:schemeClr val="bg1"/>
          </a:solidFill>
          <a:ln w="9525">
            <a:noFill/>
            <a:miter lim="800000"/>
            <a:headEnd/>
            <a:tailEnd/>
          </a:ln>
        </p:spPr>
        <p:txBody>
          <a:bodyPr>
            <a:spAutoFit/>
          </a:bodyPr>
          <a:lstStyle/>
          <a:p>
            <a:r>
              <a:rPr lang="en-US" sz="1400"/>
              <a:t>0.06degC</a:t>
            </a:r>
          </a:p>
        </p:txBody>
      </p:sp>
      <p:sp>
        <p:nvSpPr>
          <p:cNvPr id="10250" name="TextBox 12"/>
          <p:cNvSpPr txBox="1">
            <a:spLocks noChangeArrowheads="1"/>
          </p:cNvSpPr>
          <p:nvPr/>
        </p:nvSpPr>
        <p:spPr bwMode="auto">
          <a:xfrm>
            <a:off x="7162800" y="2438400"/>
            <a:ext cx="1143000" cy="307975"/>
          </a:xfrm>
          <a:prstGeom prst="rect">
            <a:avLst/>
          </a:prstGeom>
          <a:solidFill>
            <a:schemeClr val="bg1"/>
          </a:solidFill>
          <a:ln w="9525">
            <a:noFill/>
            <a:miter lim="800000"/>
            <a:headEnd/>
            <a:tailEnd/>
          </a:ln>
        </p:spPr>
        <p:txBody>
          <a:bodyPr>
            <a:spAutoFit/>
          </a:bodyPr>
          <a:lstStyle/>
          <a:p>
            <a:r>
              <a:rPr lang="en-US" sz="1400"/>
              <a:t>0.36degC</a:t>
            </a:r>
          </a:p>
        </p:txBody>
      </p:sp>
      <p:sp>
        <p:nvSpPr>
          <p:cNvPr id="10251" name="TextBox 13"/>
          <p:cNvSpPr txBox="1">
            <a:spLocks noChangeArrowheads="1"/>
          </p:cNvSpPr>
          <p:nvPr/>
        </p:nvSpPr>
        <p:spPr bwMode="auto">
          <a:xfrm>
            <a:off x="7162800" y="2057400"/>
            <a:ext cx="990600" cy="307975"/>
          </a:xfrm>
          <a:prstGeom prst="rect">
            <a:avLst/>
          </a:prstGeom>
          <a:solidFill>
            <a:schemeClr val="bg1"/>
          </a:solidFill>
          <a:ln w="9525">
            <a:noFill/>
            <a:miter lim="800000"/>
            <a:headEnd/>
            <a:tailEnd/>
          </a:ln>
        </p:spPr>
        <p:txBody>
          <a:bodyPr>
            <a:spAutoFit/>
          </a:bodyPr>
          <a:lstStyle/>
          <a:p>
            <a:r>
              <a:rPr lang="en-US" sz="1400"/>
              <a:t>0.23degC</a:t>
            </a:r>
          </a:p>
        </p:txBody>
      </p:sp>
      <p:sp>
        <p:nvSpPr>
          <p:cNvPr id="10252" name="TextBox 14"/>
          <p:cNvSpPr txBox="1">
            <a:spLocks noChangeArrowheads="1"/>
          </p:cNvSpPr>
          <p:nvPr/>
        </p:nvSpPr>
        <p:spPr bwMode="auto">
          <a:xfrm>
            <a:off x="7162800" y="1524000"/>
            <a:ext cx="990600" cy="307975"/>
          </a:xfrm>
          <a:prstGeom prst="rect">
            <a:avLst/>
          </a:prstGeom>
          <a:solidFill>
            <a:schemeClr val="bg1"/>
          </a:solidFill>
          <a:ln w="9525">
            <a:noFill/>
            <a:miter lim="800000"/>
            <a:headEnd/>
            <a:tailEnd/>
          </a:ln>
        </p:spPr>
        <p:txBody>
          <a:bodyPr>
            <a:spAutoFit/>
          </a:bodyPr>
          <a:lstStyle/>
          <a:p>
            <a:r>
              <a:rPr lang="en-US" sz="1400"/>
              <a:t>0.04degC</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381000"/>
            <a:ext cx="5638800" cy="609600"/>
          </a:xfrm>
        </p:spPr>
        <p:txBody>
          <a:bodyPr/>
          <a:lstStyle/>
          <a:p>
            <a:pPr>
              <a:defRPr/>
            </a:pPr>
            <a:r>
              <a:rPr lang="en-US" dirty="0" smtClean="0"/>
              <a:t>Observation of the RPCs after UXC Set point change from 19 to 17degC</a:t>
            </a:r>
            <a:endParaRPr lang="en-US" dirty="0"/>
          </a:p>
        </p:txBody>
      </p:sp>
      <p:sp>
        <p:nvSpPr>
          <p:cNvPr id="11266" name="Subtitle 2"/>
          <p:cNvSpPr>
            <a:spLocks noGrp="1"/>
          </p:cNvSpPr>
          <p:nvPr>
            <p:ph type="subTitle" idx="1"/>
          </p:nvPr>
        </p:nvSpPr>
        <p:spPr bwMode="auto">
          <a:xfrm>
            <a:off x="304800" y="1143000"/>
            <a:ext cx="8458200" cy="5334000"/>
          </a:xfrm>
          <a:noFill/>
          <a:ln>
            <a:miter lim="800000"/>
            <a:headEnd/>
            <a:tailEnd/>
          </a:ln>
        </p:spPr>
        <p:txBody>
          <a:bodyPr vert="horz" wrap="square" lIns="91440" tIns="45720" rIns="91440" bIns="45720" numCol="1" anchor="t" anchorCtr="0" compatLnSpc="1">
            <a:prstTxWarp prst="textNoShape">
              <a:avLst/>
            </a:prstTxWarp>
          </a:bodyPr>
          <a:lstStyle/>
          <a:p>
            <a:endParaRPr lang="en-US" smtClean="0"/>
          </a:p>
          <a:p>
            <a:endParaRPr lang="en-US" smtClean="0"/>
          </a:p>
          <a:p>
            <a:endParaRPr lang="en-US" smtClean="0"/>
          </a:p>
          <a:p>
            <a:r>
              <a:rPr lang="en-US" smtClean="0"/>
              <a:t>The SPC caused the temperatures to  slightly decrease, which is good.</a:t>
            </a:r>
          </a:p>
          <a:p>
            <a:r>
              <a:rPr lang="en-US" smtClean="0"/>
              <a:t>In addition the changes were more pronounced with distance from IP.</a:t>
            </a:r>
          </a:p>
          <a:p>
            <a:r>
              <a:rPr lang="en-US" smtClean="0"/>
              <a:t>The very small differences in the RE1s can be explained by the enclosed nature of their installation behind the CSCs.</a:t>
            </a:r>
          </a:p>
          <a:p>
            <a:r>
              <a:rPr lang="en-US" smtClean="0"/>
              <a:t>The RE2 and 3s are greater due to the greater exposure in that the CSCs are on the opposite wall (yoke).</a:t>
            </a:r>
          </a:p>
          <a:p>
            <a:r>
              <a:rPr lang="en-US" smtClean="0"/>
              <a:t>The difference between the RE2 and 3 may be due to the distance from the IP and associated heat sources.</a:t>
            </a:r>
          </a:p>
          <a:p>
            <a:r>
              <a:rPr lang="en-US" smtClean="0"/>
              <a:t>It should be pointed out that absolute values differences are small.</a:t>
            </a:r>
          </a:p>
          <a:p>
            <a:endParaRPr lang="en-US" smtClean="0"/>
          </a:p>
          <a:p>
            <a:r>
              <a:rPr lang="en-US" smtClean="0"/>
              <a:t>The following slides give some individual cases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381000"/>
            <a:ext cx="5638800" cy="609600"/>
          </a:xfrm>
        </p:spPr>
        <p:txBody>
          <a:bodyPr/>
          <a:lstStyle/>
          <a:p>
            <a:pPr>
              <a:defRPr/>
            </a:pPr>
            <a:r>
              <a:rPr lang="en-US" dirty="0" smtClean="0"/>
              <a:t>Logged Yoke temps  are not representative of the real conditions.</a:t>
            </a:r>
            <a:endParaRPr lang="en-US" dirty="0"/>
          </a:p>
        </p:txBody>
      </p:sp>
      <p:sp>
        <p:nvSpPr>
          <p:cNvPr id="12290" name="Subtitle 2"/>
          <p:cNvSpPr>
            <a:spLocks noGrp="1"/>
          </p:cNvSpPr>
          <p:nvPr>
            <p:ph type="subTitle" idx="1"/>
          </p:nvPr>
        </p:nvSpPr>
        <p:spPr bwMode="auto">
          <a:xfrm>
            <a:off x="304800" y="1143000"/>
            <a:ext cx="8458200" cy="5334000"/>
          </a:xfrm>
          <a:noFill/>
          <a:ln>
            <a:miter lim="800000"/>
            <a:headEnd/>
            <a:tailEnd/>
          </a:ln>
        </p:spPr>
        <p:txBody>
          <a:bodyPr vert="horz" wrap="square" lIns="91440" tIns="45720" rIns="91440" bIns="45720" numCol="1" anchor="t" anchorCtr="0" compatLnSpc="1">
            <a:prstTxWarp prst="textNoShape">
              <a:avLst/>
            </a:prstTxWarp>
          </a:bodyPr>
          <a:lstStyle/>
          <a:p>
            <a:endParaRPr lang="en-US" smtClean="0"/>
          </a:p>
        </p:txBody>
      </p:sp>
      <p:pic>
        <p:nvPicPr>
          <p:cNvPr id="12291" name="Picture 2"/>
          <p:cNvPicPr>
            <a:picLocks noChangeAspect="1" noChangeArrowheads="1"/>
          </p:cNvPicPr>
          <p:nvPr/>
        </p:nvPicPr>
        <p:blipFill>
          <a:blip r:embed="rId2" cstate="print"/>
          <a:srcRect r="2940" b="54546"/>
          <a:stretch>
            <a:fillRect/>
          </a:stretch>
        </p:blipFill>
        <p:spPr bwMode="auto">
          <a:xfrm>
            <a:off x="304800" y="1219200"/>
            <a:ext cx="8675688" cy="5257800"/>
          </a:xfrm>
          <a:prstGeom prst="rect">
            <a:avLst/>
          </a:prstGeom>
          <a:noFill/>
          <a:ln w="9525">
            <a:noFill/>
            <a:miter lim="800000"/>
            <a:headEnd/>
            <a:tailEnd/>
          </a:ln>
        </p:spPr>
      </p:pic>
      <p:sp>
        <p:nvSpPr>
          <p:cNvPr id="12292" name="TextBox 4"/>
          <p:cNvSpPr txBox="1">
            <a:spLocks noChangeArrowheads="1"/>
          </p:cNvSpPr>
          <p:nvPr/>
        </p:nvSpPr>
        <p:spPr bwMode="auto">
          <a:xfrm>
            <a:off x="762000" y="4191000"/>
            <a:ext cx="2209800" cy="646113"/>
          </a:xfrm>
          <a:prstGeom prst="rect">
            <a:avLst/>
          </a:prstGeom>
          <a:noFill/>
          <a:ln w="9525">
            <a:noFill/>
            <a:miter lim="800000"/>
            <a:headEnd/>
            <a:tailEnd/>
          </a:ln>
        </p:spPr>
        <p:txBody>
          <a:bodyPr>
            <a:spAutoFit/>
          </a:bodyPr>
          <a:lstStyle/>
          <a:p>
            <a:r>
              <a:rPr lang="en-US"/>
              <a:t>1 degC variation in less than a day</a:t>
            </a:r>
          </a:p>
        </p:txBody>
      </p:sp>
      <p:cxnSp>
        <p:nvCxnSpPr>
          <p:cNvPr id="12293" name="Straight Arrow Connector 6"/>
          <p:cNvCxnSpPr>
            <a:cxnSpLocks noChangeShapeType="1"/>
          </p:cNvCxnSpPr>
          <p:nvPr/>
        </p:nvCxnSpPr>
        <p:spPr bwMode="auto">
          <a:xfrm rot="5400000">
            <a:off x="2590801" y="4114800"/>
            <a:ext cx="1371600" cy="3175"/>
          </a:xfrm>
          <a:prstGeom prst="straightConnector1">
            <a:avLst/>
          </a:prstGeom>
          <a:noFill/>
          <a:ln w="31750" algn="ctr">
            <a:solidFill>
              <a:srgbClr val="0070C0"/>
            </a:solidFill>
            <a:round/>
            <a:headEnd type="stealth" w="lg" len="lg"/>
            <a:tailEnd type="stealth" w="lg" len="lg"/>
          </a:ln>
        </p:spPr>
      </p:cxnSp>
      <p:sp>
        <p:nvSpPr>
          <p:cNvPr id="7" name="TextBox 6"/>
          <p:cNvSpPr txBox="1"/>
          <p:nvPr/>
        </p:nvSpPr>
        <p:spPr>
          <a:xfrm>
            <a:off x="4343400" y="1524000"/>
            <a:ext cx="4038600" cy="738664"/>
          </a:xfrm>
          <a:prstGeom prst="rect">
            <a:avLst/>
          </a:prstGeom>
          <a:solidFill>
            <a:srgbClr val="FFC000"/>
          </a:solidFill>
        </p:spPr>
        <p:txBody>
          <a:bodyPr wrap="square" rtlCol="0">
            <a:spAutoFit/>
          </a:bodyPr>
          <a:lstStyle/>
          <a:p>
            <a:r>
              <a:rPr lang="en-US" sz="1400" dirty="0" smtClean="0"/>
              <a:t>Unfortunately these logs of temperature do not allow us to improve our understanding of the actions taken and the impact on the RE system</a:t>
            </a:r>
            <a:endParaRPr lang="en-US" sz="1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600200" y="381000"/>
            <a:ext cx="5638800" cy="609600"/>
          </a:xfrm>
        </p:spPr>
        <p:txBody>
          <a:bodyPr/>
          <a:lstStyle/>
          <a:p>
            <a:pPr>
              <a:defRPr/>
            </a:pPr>
            <a:r>
              <a:rPr lang="en-US" dirty="0" smtClean="0">
                <a:effectLst>
                  <a:outerShdw blurRad="38100" dist="38100" dir="2700000" algn="tl">
                    <a:srgbClr val="C0C0C0"/>
                  </a:outerShdw>
                </a:effectLst>
              </a:rPr>
              <a:t>Temperature  change of RE1/207.</a:t>
            </a:r>
            <a:br>
              <a:rPr lang="en-US" dirty="0" smtClean="0">
                <a:effectLst>
                  <a:outerShdw blurRad="38100" dist="38100" dir="2700000" algn="tl">
                    <a:srgbClr val="C0C0C0"/>
                  </a:outerShdw>
                </a:effectLst>
              </a:rPr>
            </a:br>
            <a:r>
              <a:rPr lang="en-US" dirty="0" smtClean="0">
                <a:effectLst>
                  <a:outerShdw blurRad="38100" dist="38100" dir="2700000" algn="tl">
                    <a:srgbClr val="C0C0C0"/>
                  </a:outerShdw>
                </a:effectLst>
              </a:rPr>
              <a:t>This chamber is on the YE+1</a:t>
            </a:r>
          </a:p>
        </p:txBody>
      </p:sp>
      <p:sp>
        <p:nvSpPr>
          <p:cNvPr id="13314" name="Subtitle 2"/>
          <p:cNvSpPr>
            <a:spLocks noGrp="1"/>
          </p:cNvSpPr>
          <p:nvPr>
            <p:ph type="subTitle" idx="4294967295"/>
          </p:nvPr>
        </p:nvSpPr>
        <p:spPr bwMode="auto">
          <a:xfrm>
            <a:off x="304800" y="1143000"/>
            <a:ext cx="8458200" cy="5334000"/>
          </a:xfrm>
          <a:prstGeom prst="rect">
            <a:avLst/>
          </a:prstGeom>
          <a:noFill/>
          <a:ln>
            <a:miter lim="800000"/>
            <a:headEnd/>
            <a:tailEnd/>
          </a:ln>
        </p:spPr>
        <p:txBody>
          <a:bodyPr/>
          <a:lstStyle/>
          <a:p>
            <a:pPr marL="0" indent="0"/>
            <a:endParaRPr lang="en-US" smtClean="0"/>
          </a:p>
        </p:txBody>
      </p:sp>
      <p:pic>
        <p:nvPicPr>
          <p:cNvPr id="13315" name="Picture 4"/>
          <p:cNvPicPr>
            <a:picLocks noChangeAspect="1" noChangeArrowheads="1"/>
          </p:cNvPicPr>
          <p:nvPr/>
        </p:nvPicPr>
        <p:blipFill>
          <a:blip r:embed="rId2" cstate="print"/>
          <a:srcRect/>
          <a:stretch>
            <a:fillRect/>
          </a:stretch>
        </p:blipFill>
        <p:spPr bwMode="auto">
          <a:xfrm>
            <a:off x="533400" y="1066800"/>
            <a:ext cx="7772400" cy="5470525"/>
          </a:xfrm>
          <a:prstGeom prst="rect">
            <a:avLst/>
          </a:prstGeom>
          <a:noFill/>
          <a:ln w="9525">
            <a:noFill/>
            <a:miter lim="800000"/>
            <a:headEnd/>
            <a:tailEnd/>
          </a:ln>
        </p:spPr>
      </p:pic>
      <p:sp>
        <p:nvSpPr>
          <p:cNvPr id="13316" name="Line 5"/>
          <p:cNvSpPr>
            <a:spLocks noChangeShapeType="1"/>
          </p:cNvSpPr>
          <p:nvPr/>
        </p:nvSpPr>
        <p:spPr bwMode="auto">
          <a:xfrm flipV="1">
            <a:off x="3276600" y="1828800"/>
            <a:ext cx="0" cy="2971800"/>
          </a:xfrm>
          <a:prstGeom prst="line">
            <a:avLst/>
          </a:prstGeom>
          <a:noFill/>
          <a:ln w="25400">
            <a:solidFill>
              <a:schemeClr val="tx1"/>
            </a:solidFill>
            <a:round/>
            <a:headEnd/>
            <a:tailEnd/>
          </a:ln>
        </p:spPr>
        <p:txBody>
          <a:bodyPr/>
          <a:lstStyle/>
          <a:p>
            <a:endParaRPr lang="en-US"/>
          </a:p>
        </p:txBody>
      </p:sp>
      <p:sp>
        <p:nvSpPr>
          <p:cNvPr id="13317" name="Text Box 6"/>
          <p:cNvSpPr txBox="1">
            <a:spLocks noChangeArrowheads="1"/>
          </p:cNvSpPr>
          <p:nvPr/>
        </p:nvSpPr>
        <p:spPr bwMode="auto">
          <a:xfrm>
            <a:off x="3810000" y="1600200"/>
            <a:ext cx="2057400" cy="366713"/>
          </a:xfrm>
          <a:prstGeom prst="rect">
            <a:avLst/>
          </a:prstGeom>
          <a:solidFill>
            <a:srgbClr val="00FFFF"/>
          </a:solidFill>
          <a:ln w="9525">
            <a:noFill/>
            <a:miter lim="800000"/>
            <a:headEnd/>
            <a:tailEnd/>
          </a:ln>
        </p:spPr>
        <p:txBody>
          <a:bodyPr>
            <a:spAutoFit/>
          </a:bodyPr>
          <a:lstStyle/>
          <a:p>
            <a:pPr>
              <a:spcBef>
                <a:spcPct val="50000"/>
              </a:spcBef>
            </a:pPr>
            <a:r>
              <a:rPr lang="en-US"/>
              <a:t>18 Oct 2010 SPC</a:t>
            </a:r>
          </a:p>
        </p:txBody>
      </p:sp>
      <p:sp>
        <p:nvSpPr>
          <p:cNvPr id="13318" name="Line 7"/>
          <p:cNvSpPr>
            <a:spLocks noChangeShapeType="1"/>
          </p:cNvSpPr>
          <p:nvPr/>
        </p:nvSpPr>
        <p:spPr bwMode="auto">
          <a:xfrm flipH="1">
            <a:off x="3352800" y="1981200"/>
            <a:ext cx="457200" cy="381000"/>
          </a:xfrm>
          <a:prstGeom prst="line">
            <a:avLst/>
          </a:prstGeom>
          <a:noFill/>
          <a:ln w="22225">
            <a:solidFill>
              <a:schemeClr val="tx1"/>
            </a:solidFill>
            <a:round/>
            <a:headEnd/>
            <a:tailEnd type="stealth" w="lg" len="lg"/>
          </a:ln>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600200" y="381000"/>
            <a:ext cx="5638800" cy="609600"/>
          </a:xfrm>
        </p:spPr>
        <p:txBody>
          <a:bodyPr/>
          <a:lstStyle/>
          <a:p>
            <a:pPr>
              <a:defRPr/>
            </a:pPr>
            <a:r>
              <a:rPr lang="en-US" dirty="0" smtClean="0">
                <a:effectLst>
                  <a:outerShdw blurRad="38100" dist="38100" dir="2700000" algn="tl">
                    <a:srgbClr val="C0C0C0"/>
                  </a:outerShdw>
                </a:effectLst>
              </a:rPr>
              <a:t>Temperature  change of RE3/307.</a:t>
            </a:r>
            <a:br>
              <a:rPr lang="en-US" dirty="0" smtClean="0">
                <a:effectLst>
                  <a:outerShdw blurRad="38100" dist="38100" dir="2700000" algn="tl">
                    <a:srgbClr val="C0C0C0"/>
                  </a:outerShdw>
                </a:effectLst>
              </a:rPr>
            </a:br>
            <a:r>
              <a:rPr lang="en-US" dirty="0" smtClean="0">
                <a:effectLst>
                  <a:outerShdw blurRad="38100" dist="38100" dir="2700000" algn="tl">
                    <a:srgbClr val="C0C0C0"/>
                  </a:outerShdw>
                </a:effectLst>
              </a:rPr>
              <a:t>This chamber is on the YE+3</a:t>
            </a:r>
          </a:p>
        </p:txBody>
      </p:sp>
      <p:sp>
        <p:nvSpPr>
          <p:cNvPr id="14338" name="Subtitle 2"/>
          <p:cNvSpPr>
            <a:spLocks noGrp="1"/>
          </p:cNvSpPr>
          <p:nvPr>
            <p:ph type="subTitle" idx="4294967295"/>
          </p:nvPr>
        </p:nvSpPr>
        <p:spPr bwMode="auto">
          <a:xfrm>
            <a:off x="304800" y="1143000"/>
            <a:ext cx="8458200" cy="5334000"/>
          </a:xfrm>
          <a:prstGeom prst="rect">
            <a:avLst/>
          </a:prstGeom>
          <a:noFill/>
          <a:ln>
            <a:miter lim="800000"/>
            <a:headEnd/>
            <a:tailEnd/>
          </a:ln>
        </p:spPr>
        <p:txBody>
          <a:bodyPr/>
          <a:lstStyle/>
          <a:p>
            <a:pPr marL="0" indent="0"/>
            <a:endParaRPr lang="en-US" smtClean="0"/>
          </a:p>
        </p:txBody>
      </p:sp>
      <p:pic>
        <p:nvPicPr>
          <p:cNvPr id="14339" name="Picture 4"/>
          <p:cNvPicPr>
            <a:picLocks noChangeAspect="1" noChangeArrowheads="1"/>
          </p:cNvPicPr>
          <p:nvPr/>
        </p:nvPicPr>
        <p:blipFill>
          <a:blip r:embed="rId2" cstate="print"/>
          <a:srcRect/>
          <a:stretch>
            <a:fillRect/>
          </a:stretch>
        </p:blipFill>
        <p:spPr bwMode="auto">
          <a:xfrm>
            <a:off x="685800" y="1143000"/>
            <a:ext cx="7620000" cy="5362575"/>
          </a:xfrm>
          <a:prstGeom prst="rect">
            <a:avLst/>
          </a:prstGeom>
          <a:noFill/>
          <a:ln w="9525">
            <a:noFill/>
            <a:miter lim="800000"/>
            <a:headEnd/>
            <a:tailEnd/>
          </a:ln>
        </p:spPr>
      </p:pic>
      <p:sp>
        <p:nvSpPr>
          <p:cNvPr id="14340" name="Line 5"/>
          <p:cNvSpPr>
            <a:spLocks noChangeShapeType="1"/>
          </p:cNvSpPr>
          <p:nvPr/>
        </p:nvSpPr>
        <p:spPr bwMode="auto">
          <a:xfrm flipV="1">
            <a:off x="3276600" y="1676400"/>
            <a:ext cx="0" cy="3810000"/>
          </a:xfrm>
          <a:prstGeom prst="line">
            <a:avLst/>
          </a:prstGeom>
          <a:noFill/>
          <a:ln w="25400">
            <a:solidFill>
              <a:schemeClr val="tx1"/>
            </a:solidFill>
            <a:round/>
            <a:headEnd/>
            <a:tailEnd/>
          </a:ln>
        </p:spPr>
        <p:txBody>
          <a:bodyPr/>
          <a:lstStyle/>
          <a:p>
            <a:endParaRPr lang="en-US"/>
          </a:p>
        </p:txBody>
      </p:sp>
      <p:sp>
        <p:nvSpPr>
          <p:cNvPr id="14341" name="Text Box 6"/>
          <p:cNvSpPr txBox="1">
            <a:spLocks noChangeArrowheads="1"/>
          </p:cNvSpPr>
          <p:nvPr/>
        </p:nvSpPr>
        <p:spPr bwMode="auto">
          <a:xfrm>
            <a:off x="3962400" y="1600200"/>
            <a:ext cx="2057400" cy="366713"/>
          </a:xfrm>
          <a:prstGeom prst="rect">
            <a:avLst/>
          </a:prstGeom>
          <a:solidFill>
            <a:srgbClr val="00FFFF"/>
          </a:solidFill>
          <a:ln w="9525">
            <a:noFill/>
            <a:miter lim="800000"/>
            <a:headEnd/>
            <a:tailEnd/>
          </a:ln>
        </p:spPr>
        <p:txBody>
          <a:bodyPr>
            <a:spAutoFit/>
          </a:bodyPr>
          <a:lstStyle/>
          <a:p>
            <a:pPr>
              <a:spcBef>
                <a:spcPct val="50000"/>
              </a:spcBef>
            </a:pPr>
            <a:r>
              <a:rPr lang="en-US"/>
              <a:t>18 Oct 2010 SPC</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600200" y="381000"/>
            <a:ext cx="5638800" cy="609600"/>
          </a:xfrm>
        </p:spPr>
        <p:txBody>
          <a:bodyPr/>
          <a:lstStyle/>
          <a:p>
            <a:pPr>
              <a:defRPr/>
            </a:pPr>
            <a:r>
              <a:rPr lang="en-US" dirty="0" smtClean="0">
                <a:effectLst>
                  <a:outerShdw blurRad="38100" dist="38100" dir="2700000" algn="tl">
                    <a:srgbClr val="C0C0C0"/>
                  </a:outerShdw>
                </a:effectLst>
              </a:rPr>
              <a:t>Temperature  change of RE-3/307.</a:t>
            </a:r>
            <a:br>
              <a:rPr lang="en-US" dirty="0" smtClean="0">
                <a:effectLst>
                  <a:outerShdw blurRad="38100" dist="38100" dir="2700000" algn="tl">
                    <a:srgbClr val="C0C0C0"/>
                  </a:outerShdw>
                </a:effectLst>
              </a:rPr>
            </a:br>
            <a:r>
              <a:rPr lang="en-US" dirty="0" smtClean="0">
                <a:effectLst>
                  <a:outerShdw blurRad="38100" dist="38100" dir="2700000" algn="tl">
                    <a:srgbClr val="C0C0C0"/>
                  </a:outerShdw>
                </a:effectLst>
              </a:rPr>
              <a:t>This chamber is on the YE-3</a:t>
            </a:r>
            <a:endParaRPr lang="en-US" dirty="0"/>
          </a:p>
        </p:txBody>
      </p:sp>
      <p:sp>
        <p:nvSpPr>
          <p:cNvPr id="15362" name="Subtitle 2"/>
          <p:cNvSpPr>
            <a:spLocks noGrp="1"/>
          </p:cNvSpPr>
          <p:nvPr>
            <p:ph type="subTitle" idx="4294967295"/>
          </p:nvPr>
        </p:nvSpPr>
        <p:spPr bwMode="auto">
          <a:xfrm>
            <a:off x="304800" y="1143000"/>
            <a:ext cx="8458200" cy="5334000"/>
          </a:xfrm>
          <a:prstGeom prst="rect">
            <a:avLst/>
          </a:prstGeom>
          <a:noFill/>
          <a:ln>
            <a:miter lim="800000"/>
            <a:headEnd/>
            <a:tailEnd/>
          </a:ln>
        </p:spPr>
        <p:txBody>
          <a:bodyPr/>
          <a:lstStyle/>
          <a:p>
            <a:pPr marL="0" indent="0"/>
            <a:endParaRPr lang="en-US" smtClean="0"/>
          </a:p>
        </p:txBody>
      </p:sp>
      <p:pic>
        <p:nvPicPr>
          <p:cNvPr id="15363" name="Picture 1"/>
          <p:cNvPicPr>
            <a:picLocks noChangeAspect="1" noChangeArrowheads="1"/>
          </p:cNvPicPr>
          <p:nvPr/>
        </p:nvPicPr>
        <p:blipFill>
          <a:blip r:embed="rId2" cstate="print"/>
          <a:srcRect/>
          <a:stretch>
            <a:fillRect/>
          </a:stretch>
        </p:blipFill>
        <p:spPr bwMode="auto">
          <a:xfrm>
            <a:off x="762000" y="1066800"/>
            <a:ext cx="7543800" cy="5310188"/>
          </a:xfrm>
          <a:prstGeom prst="rect">
            <a:avLst/>
          </a:prstGeom>
          <a:noFill/>
          <a:ln w="9525">
            <a:noFill/>
            <a:miter lim="800000"/>
            <a:headEnd/>
            <a:tailEnd/>
          </a:ln>
        </p:spPr>
      </p:pic>
      <p:cxnSp>
        <p:nvCxnSpPr>
          <p:cNvPr id="15364" name="Straight Connector 5"/>
          <p:cNvCxnSpPr>
            <a:cxnSpLocks noChangeShapeType="1"/>
          </p:cNvCxnSpPr>
          <p:nvPr/>
        </p:nvCxnSpPr>
        <p:spPr bwMode="auto">
          <a:xfrm rot="5400000">
            <a:off x="4229100" y="3390900"/>
            <a:ext cx="2819400" cy="0"/>
          </a:xfrm>
          <a:prstGeom prst="line">
            <a:avLst/>
          </a:prstGeom>
          <a:noFill/>
          <a:ln w="25400" algn="ctr">
            <a:solidFill>
              <a:schemeClr val="tx1"/>
            </a:solidFill>
            <a:round/>
            <a:headEnd/>
            <a:tailEnd type="triangle" w="med" len="med"/>
          </a:ln>
        </p:spPr>
      </p:cxnSp>
      <p:sp>
        <p:nvSpPr>
          <p:cNvPr id="15365" name="Text Box 6"/>
          <p:cNvSpPr txBox="1">
            <a:spLocks noChangeArrowheads="1"/>
          </p:cNvSpPr>
          <p:nvPr/>
        </p:nvSpPr>
        <p:spPr bwMode="auto">
          <a:xfrm>
            <a:off x="4572000" y="1600200"/>
            <a:ext cx="2057400" cy="366713"/>
          </a:xfrm>
          <a:prstGeom prst="rect">
            <a:avLst/>
          </a:prstGeom>
          <a:solidFill>
            <a:srgbClr val="00FFFF"/>
          </a:solidFill>
          <a:ln w="9525">
            <a:noFill/>
            <a:miter lim="800000"/>
            <a:headEnd/>
            <a:tailEnd/>
          </a:ln>
        </p:spPr>
        <p:txBody>
          <a:bodyPr>
            <a:spAutoFit/>
          </a:bodyPr>
          <a:lstStyle/>
          <a:p>
            <a:pPr>
              <a:spcBef>
                <a:spcPct val="50000"/>
              </a:spcBef>
            </a:pPr>
            <a:r>
              <a:rPr lang="en-US"/>
              <a:t>18 Oct 2010 SPC</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_Default Design">
  <a:themeElements>
    <a:clrScheme name="">
      <a:dk1>
        <a:srgbClr val="000000"/>
      </a:dk1>
      <a:lt1>
        <a:srgbClr val="FFFFFF"/>
      </a:lt1>
      <a:dk2>
        <a:srgbClr val="000000"/>
      </a:dk2>
      <a:lt2>
        <a:srgbClr val="003E3E"/>
      </a:lt2>
      <a:accent1>
        <a:srgbClr val="FFD798"/>
      </a:accent1>
      <a:accent2>
        <a:srgbClr val="8CF4EA"/>
      </a:accent2>
      <a:accent3>
        <a:srgbClr val="FFFFFF"/>
      </a:accent3>
      <a:accent4>
        <a:srgbClr val="000000"/>
      </a:accent4>
      <a:accent5>
        <a:srgbClr val="FFE8CA"/>
      </a:accent5>
      <a:accent6>
        <a:srgbClr val="7EDDD4"/>
      </a:accent6>
      <a:hlink>
        <a:srgbClr val="FE9B03"/>
      </a:hlink>
      <a:folHlink>
        <a:srgbClr val="00D0D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rgbClr val="00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Book Antiqua"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rgbClr val="00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860</TotalTime>
  <Words>640</Words>
  <Application>Microsoft Office PowerPoint</Application>
  <PresentationFormat>On-screen Show (4:3)</PresentationFormat>
  <Paragraphs>120</Paragraphs>
  <Slides>18</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18</vt:i4>
      </vt:variant>
    </vt:vector>
  </HeadingPairs>
  <TitlesOfParts>
    <vt:vector size="21" baseType="lpstr">
      <vt:lpstr>2_Default Design</vt:lpstr>
      <vt:lpstr>Artwork</vt:lpstr>
      <vt:lpstr>Worksheet</vt:lpstr>
      <vt:lpstr>Observation of the RPCs after UXC Set point change from 19 to 17degC</vt:lpstr>
      <vt:lpstr>Ambient temp change did change on the 18 Oct.</vt:lpstr>
      <vt:lpstr>Average Chamber temps before SP change</vt:lpstr>
      <vt:lpstr>Average temps after SP Change</vt:lpstr>
      <vt:lpstr>Observation of the RPCs after UXC Set point change from 19 to 17degC</vt:lpstr>
      <vt:lpstr>Logged Yoke temps  are not representative of the real conditions.</vt:lpstr>
      <vt:lpstr>Temperature  change of RE1/207. This chamber is on the YE+1</vt:lpstr>
      <vt:lpstr>Temperature  change of RE3/307. This chamber is on the YE+3</vt:lpstr>
      <vt:lpstr>Temperature  change of RE-3/307. This chamber is on the YE-3</vt:lpstr>
      <vt:lpstr>RPC Temp Distributions in June 2010 </vt:lpstr>
      <vt:lpstr>RPC Temp Distributions on 30 Nov 2010 </vt:lpstr>
      <vt:lpstr>Increasing of UXC temp since Aug</vt:lpstr>
      <vt:lpstr>Slide 13</vt:lpstr>
      <vt:lpstr>Slide 14</vt:lpstr>
      <vt:lpstr>Slide 15</vt:lpstr>
      <vt:lpstr>Observation of the RPCs after UXC Set point change from 19 to 17degC</vt:lpstr>
      <vt:lpstr>Web Based Monitoring source</vt:lpstr>
      <vt:lpstr>Conclusions </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icrotty2</dc:creator>
  <cp:lastModifiedBy>icrotty2</cp:lastModifiedBy>
  <cp:revision>102</cp:revision>
  <dcterms:created xsi:type="dcterms:W3CDTF">2010-11-27T17:15:33Z</dcterms:created>
  <dcterms:modified xsi:type="dcterms:W3CDTF">2010-12-07T16:12:33Z</dcterms:modified>
</cp:coreProperties>
</file>