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0" r:id="rId2"/>
    <p:sldId id="256" r:id="rId3"/>
    <p:sldId id="258" r:id="rId4"/>
    <p:sldId id="257" r:id="rId5"/>
    <p:sldId id="259" r:id="rId6"/>
    <p:sldId id="261" r:id="rId7"/>
  </p:sldIdLst>
  <p:sldSz cx="9144000" cy="6858000" type="screen4x3"/>
  <p:notesSz cx="6645275" cy="97758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13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3012" y="-90"/>
      </p:cViewPr>
      <p:guideLst>
        <p:guide orient="horz" pos="3079"/>
        <p:guide pos="209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26" tIns="45263" rIns="90526" bIns="45263" numCol="1" anchor="t" anchorCtr="0" compatLnSpc="1">
            <a:prstTxWarp prst="textNoShape">
              <a:avLst/>
            </a:prstTxWarp>
          </a:bodyPr>
          <a:lstStyle>
            <a:lvl1pPr defTabSz="904875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3963" y="0"/>
            <a:ext cx="28797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26" tIns="45263" rIns="90526" bIns="45263" numCol="1" anchor="t" anchorCtr="0" compatLnSpc="1">
            <a:prstTxWarp prst="textNoShape">
              <a:avLst/>
            </a:prstTxWarp>
          </a:bodyPr>
          <a:lstStyle>
            <a:lvl1pPr algn="r" defTabSz="904875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9475" y="733425"/>
            <a:ext cx="4887913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5163" y="4643438"/>
            <a:ext cx="5314950" cy="4398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26" tIns="45263" rIns="90526" bIns="452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6875"/>
            <a:ext cx="287972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26" tIns="45263" rIns="90526" bIns="45263" numCol="1" anchor="b" anchorCtr="0" compatLnSpc="1">
            <a:prstTxWarp prst="textNoShape">
              <a:avLst/>
            </a:prstTxWarp>
          </a:bodyPr>
          <a:lstStyle>
            <a:lvl1pPr defTabSz="904875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3963" y="9286875"/>
            <a:ext cx="2879725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26" tIns="45263" rIns="90526" bIns="45263" numCol="1" anchor="b" anchorCtr="0" compatLnSpc="1">
            <a:prstTxWarp prst="textNoShape">
              <a:avLst/>
            </a:prstTxWarp>
          </a:bodyPr>
          <a:lstStyle>
            <a:lvl1pPr algn="r" defTabSz="904875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843EBC41-9352-4C0F-ACF7-B86E6B9F5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9BFE0-F10F-45E2-82D4-5274666C3BAB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9283A1-78C6-4B89-B15A-8C28BD07AF75}" type="slidenum">
              <a:rPr lang="en-US"/>
              <a:pPr/>
              <a:t>2</a:t>
            </a:fld>
            <a:endParaRPr 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9283A1-78C6-4B89-B15A-8C28BD07AF75}" type="slidenum">
              <a:rPr lang="en-US"/>
              <a:pPr/>
              <a:t>3</a:t>
            </a:fld>
            <a:endParaRPr 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4E4289F-BC9B-49EF-A189-724CDB15003B}" type="slidenum">
              <a:rPr lang="en-US"/>
              <a:pPr/>
              <a:t>4</a:t>
            </a:fld>
            <a:endParaRPr 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4E4289F-BC9B-49EF-A189-724CDB15003B}" type="slidenum">
              <a:rPr lang="en-US"/>
              <a:pPr/>
              <a:t>5</a:t>
            </a:fld>
            <a:endParaRPr lang="en-US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9BFE0-F10F-45E2-82D4-5274666C3BAB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0B638-D74E-41EB-8A17-6A36EFCD23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EA68A-6860-401C-B33F-FDD812436C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3B93E-E15C-425D-8CD7-45F67E8D7D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9B53D-AD90-450E-BC31-0A66A40B53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2A6CE-9A80-4273-81D4-5D296C70A8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DA7D0-8788-4CEE-B441-BBE4C8979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AF297-8905-442E-AD5A-DE5B501BB6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52CC1-10A6-4DB8-B313-0D0157B58E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F18C6-D8CC-44F0-A25B-830CB5835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5D04A-36E2-46A9-A3DE-D8A0FFD86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61EDA-2E67-41B9-9C9F-22ABFF9D57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Waqar Ahmed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E3CD480A-1BBE-4B2C-ACE6-B09AA3B96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25290" y="620688"/>
            <a:ext cx="6523081" cy="599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987824" y="188640"/>
            <a:ext cx="32403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HV cable RE+4 Layout</a:t>
            </a:r>
            <a:endParaRPr lang="en-GB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172400" y="2204864"/>
            <a:ext cx="5040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NEAR</a:t>
            </a:r>
          </a:p>
          <a:p>
            <a:r>
              <a:rPr lang="en-US" sz="1000" b="1" dirty="0" smtClean="0"/>
              <a:t>1- 10</a:t>
            </a:r>
          </a:p>
          <a:p>
            <a:r>
              <a:rPr lang="en-US" sz="1000" b="1" dirty="0" smtClean="0"/>
              <a:t>29-36</a:t>
            </a:r>
            <a:endParaRPr lang="en-US" sz="1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2276872"/>
            <a:ext cx="5040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 FAR</a:t>
            </a:r>
          </a:p>
          <a:p>
            <a:r>
              <a:rPr lang="en-US" sz="1000" b="1" dirty="0" smtClean="0"/>
              <a:t>11- 28</a:t>
            </a:r>
          </a:p>
          <a:p>
            <a:endParaRPr lang="en-US" sz="1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9144000" cy="619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107950" y="260350"/>
            <a:ext cx="3743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RE YE+1 Near (+x) HV PP as seen from IP</a:t>
            </a:r>
          </a:p>
        </p:txBody>
      </p:sp>
      <p:sp>
        <p:nvSpPr>
          <p:cNvPr id="2052" name="Text Box 10"/>
          <p:cNvSpPr txBox="1">
            <a:spLocks noChangeArrowheads="1"/>
          </p:cNvSpPr>
          <p:nvPr/>
        </p:nvSpPr>
        <p:spPr bwMode="auto">
          <a:xfrm>
            <a:off x="971550" y="2852738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3" name="Text Box 11"/>
          <p:cNvSpPr txBox="1">
            <a:spLocks noChangeArrowheads="1"/>
          </p:cNvSpPr>
          <p:nvPr/>
        </p:nvSpPr>
        <p:spPr bwMode="auto">
          <a:xfrm>
            <a:off x="190817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4" name="Text Box 13"/>
          <p:cNvSpPr txBox="1">
            <a:spLocks noChangeArrowheads="1"/>
          </p:cNvSpPr>
          <p:nvPr/>
        </p:nvSpPr>
        <p:spPr bwMode="auto">
          <a:xfrm>
            <a:off x="284321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3779838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4787900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7" name="Text Box 16"/>
          <p:cNvSpPr txBox="1">
            <a:spLocks noChangeArrowheads="1"/>
          </p:cNvSpPr>
          <p:nvPr/>
        </p:nvSpPr>
        <p:spPr bwMode="auto">
          <a:xfrm>
            <a:off x="572452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8" name="Text Box 17"/>
          <p:cNvSpPr txBox="1">
            <a:spLocks noChangeArrowheads="1"/>
          </p:cNvSpPr>
          <p:nvPr/>
        </p:nvSpPr>
        <p:spPr bwMode="auto">
          <a:xfrm>
            <a:off x="6659563" y="2852738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59" name="Text Box 19"/>
          <p:cNvSpPr txBox="1">
            <a:spLocks noChangeArrowheads="1"/>
          </p:cNvSpPr>
          <p:nvPr/>
        </p:nvSpPr>
        <p:spPr bwMode="auto">
          <a:xfrm>
            <a:off x="7667625" y="2852738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FF3300"/>
                </a:solidFill>
              </a:rPr>
              <a:t>RE4/2</a:t>
            </a:r>
            <a:endParaRPr lang="en-US" sz="900" b="1" dirty="0">
              <a:solidFill>
                <a:srgbClr val="FF330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60" name="Text Box 20"/>
          <p:cNvSpPr txBox="1">
            <a:spLocks noChangeArrowheads="1"/>
          </p:cNvSpPr>
          <p:nvPr/>
        </p:nvSpPr>
        <p:spPr bwMode="auto">
          <a:xfrm>
            <a:off x="97155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1" name="Text Box 21"/>
          <p:cNvSpPr txBox="1">
            <a:spLocks noChangeArrowheads="1"/>
          </p:cNvSpPr>
          <p:nvPr/>
        </p:nvSpPr>
        <p:spPr bwMode="auto">
          <a:xfrm>
            <a:off x="190817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2" name="Text Box 22"/>
          <p:cNvSpPr txBox="1">
            <a:spLocks noChangeArrowheads="1"/>
          </p:cNvSpPr>
          <p:nvPr/>
        </p:nvSpPr>
        <p:spPr bwMode="auto">
          <a:xfrm>
            <a:off x="2916238" y="4652963"/>
            <a:ext cx="503237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3" name="Text Box 23"/>
          <p:cNvSpPr txBox="1">
            <a:spLocks noChangeArrowheads="1"/>
          </p:cNvSpPr>
          <p:nvPr/>
        </p:nvSpPr>
        <p:spPr bwMode="auto">
          <a:xfrm>
            <a:off x="3779838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4" name="Text Box 24"/>
          <p:cNvSpPr txBox="1">
            <a:spLocks noChangeArrowheads="1"/>
          </p:cNvSpPr>
          <p:nvPr/>
        </p:nvSpPr>
        <p:spPr bwMode="auto">
          <a:xfrm>
            <a:off x="478790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5" name="Text Box 25"/>
          <p:cNvSpPr txBox="1">
            <a:spLocks noChangeArrowheads="1"/>
          </p:cNvSpPr>
          <p:nvPr/>
        </p:nvSpPr>
        <p:spPr bwMode="auto">
          <a:xfrm>
            <a:off x="572452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6" name="Text Box 26"/>
          <p:cNvSpPr txBox="1">
            <a:spLocks noChangeArrowheads="1"/>
          </p:cNvSpPr>
          <p:nvPr/>
        </p:nvSpPr>
        <p:spPr bwMode="auto">
          <a:xfrm>
            <a:off x="6659563" y="465296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67" name="Text Box 27"/>
          <p:cNvSpPr txBox="1">
            <a:spLocks noChangeArrowheads="1"/>
          </p:cNvSpPr>
          <p:nvPr/>
        </p:nvSpPr>
        <p:spPr bwMode="auto">
          <a:xfrm>
            <a:off x="7667625" y="465296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68" name="Text Box 28"/>
          <p:cNvSpPr txBox="1">
            <a:spLocks noChangeArrowheads="1"/>
          </p:cNvSpPr>
          <p:nvPr/>
        </p:nvSpPr>
        <p:spPr bwMode="auto">
          <a:xfrm>
            <a:off x="971550" y="105251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RE1/1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9" name="Text Box 29"/>
          <p:cNvSpPr txBox="1">
            <a:spLocks noChangeArrowheads="1"/>
          </p:cNvSpPr>
          <p:nvPr/>
        </p:nvSpPr>
        <p:spPr bwMode="auto">
          <a:xfrm>
            <a:off x="1908175" y="105251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RE1/1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70" name="Text Box 30"/>
          <p:cNvSpPr txBox="1">
            <a:spLocks noChangeArrowheads="1"/>
          </p:cNvSpPr>
          <p:nvPr/>
        </p:nvSpPr>
        <p:spPr bwMode="auto">
          <a:xfrm>
            <a:off x="28432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1" name="Text Box 31"/>
          <p:cNvSpPr txBox="1">
            <a:spLocks noChangeArrowheads="1"/>
          </p:cNvSpPr>
          <p:nvPr/>
        </p:nvSpPr>
        <p:spPr bwMode="auto">
          <a:xfrm>
            <a:off x="3779838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2" name="Text Box 32"/>
          <p:cNvSpPr txBox="1">
            <a:spLocks noChangeArrowheads="1"/>
          </p:cNvSpPr>
          <p:nvPr/>
        </p:nvSpPr>
        <p:spPr bwMode="auto">
          <a:xfrm>
            <a:off x="4787900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3" name="Text Box 33"/>
          <p:cNvSpPr txBox="1">
            <a:spLocks noChangeArrowheads="1"/>
          </p:cNvSpPr>
          <p:nvPr/>
        </p:nvSpPr>
        <p:spPr bwMode="auto">
          <a:xfrm>
            <a:off x="572452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4" name="Text Box 35"/>
          <p:cNvSpPr txBox="1">
            <a:spLocks noChangeArrowheads="1"/>
          </p:cNvSpPr>
          <p:nvPr/>
        </p:nvSpPr>
        <p:spPr bwMode="auto">
          <a:xfrm>
            <a:off x="6659563" y="1052513"/>
            <a:ext cx="649287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5" name="Text Box 36"/>
          <p:cNvSpPr txBox="1">
            <a:spLocks noChangeArrowheads="1"/>
          </p:cNvSpPr>
          <p:nvPr/>
        </p:nvSpPr>
        <p:spPr bwMode="auto">
          <a:xfrm>
            <a:off x="7596188" y="1052513"/>
            <a:ext cx="6477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6" name="Text Box 37"/>
          <p:cNvSpPr txBox="1">
            <a:spLocks noChangeArrowheads="1"/>
          </p:cNvSpPr>
          <p:nvPr/>
        </p:nvSpPr>
        <p:spPr bwMode="auto">
          <a:xfrm>
            <a:off x="1042988" y="263683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9</a:t>
            </a:r>
          </a:p>
        </p:txBody>
      </p:sp>
      <p:sp>
        <p:nvSpPr>
          <p:cNvPr id="2077" name="Text Box 38"/>
          <p:cNvSpPr txBox="1">
            <a:spLocks noChangeArrowheads="1"/>
          </p:cNvSpPr>
          <p:nvPr/>
        </p:nvSpPr>
        <p:spPr bwMode="auto">
          <a:xfrm>
            <a:off x="1979613" y="263683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16</a:t>
            </a:r>
          </a:p>
        </p:txBody>
      </p:sp>
      <p:sp>
        <p:nvSpPr>
          <p:cNvPr id="2078" name="Text Box 40"/>
          <p:cNvSpPr txBox="1">
            <a:spLocks noChangeArrowheads="1"/>
          </p:cNvSpPr>
          <p:nvPr/>
        </p:nvSpPr>
        <p:spPr bwMode="auto">
          <a:xfrm>
            <a:off x="104298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11</a:t>
            </a:r>
          </a:p>
        </p:txBody>
      </p:sp>
      <p:sp>
        <p:nvSpPr>
          <p:cNvPr id="2079" name="Text Box 41"/>
          <p:cNvSpPr txBox="1">
            <a:spLocks noChangeArrowheads="1"/>
          </p:cNvSpPr>
          <p:nvPr/>
        </p:nvSpPr>
        <p:spPr bwMode="auto">
          <a:xfrm>
            <a:off x="1979613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14</a:t>
            </a:r>
          </a:p>
        </p:txBody>
      </p:sp>
      <p:sp>
        <p:nvSpPr>
          <p:cNvPr id="2080" name="Text Box 42"/>
          <p:cNvSpPr txBox="1">
            <a:spLocks noChangeArrowheads="1"/>
          </p:cNvSpPr>
          <p:nvPr/>
        </p:nvSpPr>
        <p:spPr bwMode="auto">
          <a:xfrm>
            <a:off x="29162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13</a:t>
            </a:r>
          </a:p>
        </p:txBody>
      </p:sp>
      <p:sp>
        <p:nvSpPr>
          <p:cNvPr id="2081" name="Text Box 43"/>
          <p:cNvSpPr txBox="1">
            <a:spLocks noChangeArrowheads="1"/>
          </p:cNvSpPr>
          <p:nvPr/>
        </p:nvSpPr>
        <p:spPr bwMode="auto">
          <a:xfrm>
            <a:off x="39243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7</a:t>
            </a:r>
          </a:p>
        </p:txBody>
      </p:sp>
      <p:sp>
        <p:nvSpPr>
          <p:cNvPr id="2082" name="Text Box 44"/>
          <p:cNvSpPr txBox="1">
            <a:spLocks noChangeArrowheads="1"/>
          </p:cNvSpPr>
          <p:nvPr/>
        </p:nvSpPr>
        <p:spPr bwMode="auto">
          <a:xfrm>
            <a:off x="48593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8</a:t>
            </a:r>
          </a:p>
        </p:txBody>
      </p:sp>
      <p:sp>
        <p:nvSpPr>
          <p:cNvPr id="2083" name="Text Box 45"/>
          <p:cNvSpPr txBox="1">
            <a:spLocks noChangeArrowheads="1"/>
          </p:cNvSpPr>
          <p:nvPr/>
        </p:nvSpPr>
        <p:spPr bwMode="auto">
          <a:xfrm>
            <a:off x="58674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6</a:t>
            </a:r>
          </a:p>
        </p:txBody>
      </p:sp>
      <p:sp>
        <p:nvSpPr>
          <p:cNvPr id="2084" name="Text Box 46"/>
          <p:cNvSpPr txBox="1">
            <a:spLocks noChangeArrowheads="1"/>
          </p:cNvSpPr>
          <p:nvPr/>
        </p:nvSpPr>
        <p:spPr bwMode="auto">
          <a:xfrm>
            <a:off x="6804025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2</a:t>
            </a:r>
          </a:p>
        </p:txBody>
      </p:sp>
      <p:sp>
        <p:nvSpPr>
          <p:cNvPr id="2085" name="Text Box 47"/>
          <p:cNvSpPr txBox="1">
            <a:spLocks noChangeArrowheads="1"/>
          </p:cNvSpPr>
          <p:nvPr/>
        </p:nvSpPr>
        <p:spPr bwMode="auto">
          <a:xfrm>
            <a:off x="104298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15</a:t>
            </a:r>
          </a:p>
        </p:txBody>
      </p:sp>
      <p:sp>
        <p:nvSpPr>
          <p:cNvPr id="2086" name="Text Box 48"/>
          <p:cNvSpPr txBox="1">
            <a:spLocks noChangeArrowheads="1"/>
          </p:cNvSpPr>
          <p:nvPr/>
        </p:nvSpPr>
        <p:spPr bwMode="auto">
          <a:xfrm>
            <a:off x="1979613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10</a:t>
            </a:r>
          </a:p>
        </p:txBody>
      </p:sp>
      <p:sp>
        <p:nvSpPr>
          <p:cNvPr id="2087" name="Text Box 49"/>
          <p:cNvSpPr txBox="1">
            <a:spLocks noChangeArrowheads="1"/>
          </p:cNvSpPr>
          <p:nvPr/>
        </p:nvSpPr>
        <p:spPr bwMode="auto">
          <a:xfrm>
            <a:off x="298767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12</a:t>
            </a:r>
          </a:p>
        </p:txBody>
      </p:sp>
      <p:sp>
        <p:nvSpPr>
          <p:cNvPr id="2088" name="Text Box 50"/>
          <p:cNvSpPr txBox="1">
            <a:spLocks noChangeArrowheads="1"/>
          </p:cNvSpPr>
          <p:nvPr/>
        </p:nvSpPr>
        <p:spPr bwMode="auto">
          <a:xfrm>
            <a:off x="39243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4</a:t>
            </a:r>
          </a:p>
        </p:txBody>
      </p:sp>
      <p:sp>
        <p:nvSpPr>
          <p:cNvPr id="2089" name="Text Box 51"/>
          <p:cNvSpPr txBox="1">
            <a:spLocks noChangeArrowheads="1"/>
          </p:cNvSpPr>
          <p:nvPr/>
        </p:nvSpPr>
        <p:spPr bwMode="auto">
          <a:xfrm>
            <a:off x="485933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3</a:t>
            </a:r>
          </a:p>
        </p:txBody>
      </p:sp>
      <p:sp>
        <p:nvSpPr>
          <p:cNvPr id="2090" name="Text Box 52"/>
          <p:cNvSpPr txBox="1">
            <a:spLocks noChangeArrowheads="1"/>
          </p:cNvSpPr>
          <p:nvPr/>
        </p:nvSpPr>
        <p:spPr bwMode="auto">
          <a:xfrm>
            <a:off x="58674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5</a:t>
            </a:r>
          </a:p>
        </p:txBody>
      </p:sp>
      <p:sp>
        <p:nvSpPr>
          <p:cNvPr id="2091" name="Text Box 53"/>
          <p:cNvSpPr txBox="1">
            <a:spLocks noChangeArrowheads="1"/>
          </p:cNvSpPr>
          <p:nvPr/>
        </p:nvSpPr>
        <p:spPr bwMode="auto">
          <a:xfrm>
            <a:off x="680402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</a:t>
            </a:r>
          </a:p>
        </p:txBody>
      </p:sp>
      <p:sp>
        <p:nvSpPr>
          <p:cNvPr id="2092" name="Text Box 55"/>
          <p:cNvSpPr txBox="1">
            <a:spLocks noChangeArrowheads="1"/>
          </p:cNvSpPr>
          <p:nvPr/>
        </p:nvSpPr>
        <p:spPr bwMode="auto">
          <a:xfrm>
            <a:off x="179388" y="765175"/>
            <a:ext cx="720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PP in UXC</a:t>
            </a:r>
          </a:p>
        </p:txBody>
      </p:sp>
      <p:sp>
        <p:nvSpPr>
          <p:cNvPr id="2093" name="Rectangle 57"/>
          <p:cNvSpPr>
            <a:spLocks noChangeArrowheads="1"/>
          </p:cNvSpPr>
          <p:nvPr/>
        </p:nvSpPr>
        <p:spPr bwMode="auto">
          <a:xfrm>
            <a:off x="7019925" y="115888"/>
            <a:ext cx="2016125" cy="4333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94" name="Oval 58"/>
          <p:cNvSpPr>
            <a:spLocks noChangeArrowheads="1"/>
          </p:cNvSpPr>
          <p:nvPr/>
        </p:nvSpPr>
        <p:spPr bwMode="auto">
          <a:xfrm>
            <a:off x="7019925" y="3317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</a:t>
            </a:r>
          </a:p>
        </p:txBody>
      </p:sp>
      <p:sp>
        <p:nvSpPr>
          <p:cNvPr id="2095" name="Oval 59"/>
          <p:cNvSpPr>
            <a:spLocks noChangeArrowheads="1"/>
          </p:cNvSpPr>
          <p:nvPr/>
        </p:nvSpPr>
        <p:spPr bwMode="auto">
          <a:xfrm>
            <a:off x="7019925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2</a:t>
            </a:r>
          </a:p>
        </p:txBody>
      </p:sp>
      <p:sp>
        <p:nvSpPr>
          <p:cNvPr id="2096" name="Oval 60"/>
          <p:cNvSpPr>
            <a:spLocks noChangeArrowheads="1"/>
          </p:cNvSpPr>
          <p:nvPr/>
        </p:nvSpPr>
        <p:spPr bwMode="auto">
          <a:xfrm flipV="1">
            <a:off x="72358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en-US" sz="900" b="1"/>
              <a:t>3</a:t>
            </a:r>
          </a:p>
        </p:txBody>
      </p:sp>
      <p:sp>
        <p:nvSpPr>
          <p:cNvPr id="2097" name="Oval 61"/>
          <p:cNvSpPr>
            <a:spLocks noChangeArrowheads="1"/>
          </p:cNvSpPr>
          <p:nvPr/>
        </p:nvSpPr>
        <p:spPr bwMode="auto">
          <a:xfrm>
            <a:off x="72358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2098" name="Oval 62"/>
          <p:cNvSpPr>
            <a:spLocks noChangeArrowheads="1"/>
          </p:cNvSpPr>
          <p:nvPr/>
        </p:nvSpPr>
        <p:spPr bwMode="auto">
          <a:xfrm>
            <a:off x="74517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5</a:t>
            </a:r>
          </a:p>
        </p:txBody>
      </p:sp>
      <p:sp>
        <p:nvSpPr>
          <p:cNvPr id="2099" name="Oval 63"/>
          <p:cNvSpPr>
            <a:spLocks noChangeArrowheads="1"/>
          </p:cNvSpPr>
          <p:nvPr/>
        </p:nvSpPr>
        <p:spPr bwMode="auto">
          <a:xfrm>
            <a:off x="74517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6</a:t>
            </a:r>
          </a:p>
        </p:txBody>
      </p:sp>
      <p:sp>
        <p:nvSpPr>
          <p:cNvPr id="2100" name="Oval 64"/>
          <p:cNvSpPr>
            <a:spLocks noChangeArrowheads="1"/>
          </p:cNvSpPr>
          <p:nvPr/>
        </p:nvSpPr>
        <p:spPr bwMode="auto">
          <a:xfrm>
            <a:off x="7667625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7</a:t>
            </a:r>
          </a:p>
        </p:txBody>
      </p:sp>
      <p:sp>
        <p:nvSpPr>
          <p:cNvPr id="2101" name="Oval 65"/>
          <p:cNvSpPr>
            <a:spLocks noChangeArrowheads="1"/>
          </p:cNvSpPr>
          <p:nvPr/>
        </p:nvSpPr>
        <p:spPr bwMode="auto">
          <a:xfrm>
            <a:off x="76676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8</a:t>
            </a:r>
          </a:p>
        </p:txBody>
      </p:sp>
      <p:sp>
        <p:nvSpPr>
          <p:cNvPr id="2102" name="Oval 66"/>
          <p:cNvSpPr>
            <a:spLocks noChangeArrowheads="1"/>
          </p:cNvSpPr>
          <p:nvPr/>
        </p:nvSpPr>
        <p:spPr bwMode="auto">
          <a:xfrm>
            <a:off x="81724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13</a:t>
            </a:r>
          </a:p>
        </p:txBody>
      </p:sp>
      <p:sp>
        <p:nvSpPr>
          <p:cNvPr id="2103" name="Oval 67"/>
          <p:cNvSpPr>
            <a:spLocks noChangeArrowheads="1"/>
          </p:cNvSpPr>
          <p:nvPr/>
        </p:nvSpPr>
        <p:spPr bwMode="auto">
          <a:xfrm>
            <a:off x="8172450" y="333375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9</a:t>
            </a:r>
          </a:p>
        </p:txBody>
      </p:sp>
      <p:sp>
        <p:nvSpPr>
          <p:cNvPr id="2104" name="Oval 68"/>
          <p:cNvSpPr>
            <a:spLocks noChangeArrowheads="1"/>
          </p:cNvSpPr>
          <p:nvPr/>
        </p:nvSpPr>
        <p:spPr bwMode="auto">
          <a:xfrm>
            <a:off x="83883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14</a:t>
            </a:r>
          </a:p>
        </p:txBody>
      </p:sp>
      <p:sp>
        <p:nvSpPr>
          <p:cNvPr id="2105" name="Oval 69"/>
          <p:cNvSpPr>
            <a:spLocks noChangeArrowheads="1"/>
          </p:cNvSpPr>
          <p:nvPr/>
        </p:nvSpPr>
        <p:spPr bwMode="auto">
          <a:xfrm>
            <a:off x="83883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10</a:t>
            </a:r>
          </a:p>
        </p:txBody>
      </p:sp>
      <p:sp>
        <p:nvSpPr>
          <p:cNvPr id="2106" name="Oval 70"/>
          <p:cNvSpPr>
            <a:spLocks noChangeArrowheads="1"/>
          </p:cNvSpPr>
          <p:nvPr/>
        </p:nvSpPr>
        <p:spPr bwMode="auto">
          <a:xfrm>
            <a:off x="86042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15</a:t>
            </a:r>
          </a:p>
        </p:txBody>
      </p:sp>
      <p:sp>
        <p:nvSpPr>
          <p:cNvPr id="2107" name="Oval 71"/>
          <p:cNvSpPr>
            <a:spLocks noChangeArrowheads="1"/>
          </p:cNvSpPr>
          <p:nvPr/>
        </p:nvSpPr>
        <p:spPr bwMode="auto">
          <a:xfrm>
            <a:off x="86042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11</a:t>
            </a:r>
          </a:p>
        </p:txBody>
      </p:sp>
      <p:sp>
        <p:nvSpPr>
          <p:cNvPr id="2108" name="Oval 72"/>
          <p:cNvSpPr>
            <a:spLocks noChangeArrowheads="1"/>
          </p:cNvSpPr>
          <p:nvPr/>
        </p:nvSpPr>
        <p:spPr bwMode="auto">
          <a:xfrm>
            <a:off x="8820150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16</a:t>
            </a:r>
          </a:p>
        </p:txBody>
      </p:sp>
      <p:sp>
        <p:nvSpPr>
          <p:cNvPr id="2109" name="Oval 73"/>
          <p:cNvSpPr>
            <a:spLocks noChangeArrowheads="1"/>
          </p:cNvSpPr>
          <p:nvPr/>
        </p:nvSpPr>
        <p:spPr bwMode="auto">
          <a:xfrm>
            <a:off x="88201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12</a:t>
            </a:r>
          </a:p>
        </p:txBody>
      </p:sp>
      <p:sp>
        <p:nvSpPr>
          <p:cNvPr id="2110" name="Text Box 74"/>
          <p:cNvSpPr txBox="1">
            <a:spLocks noChangeArrowheads="1"/>
          </p:cNvSpPr>
          <p:nvPr/>
        </p:nvSpPr>
        <p:spPr bwMode="auto">
          <a:xfrm>
            <a:off x="5148263" y="188913"/>
            <a:ext cx="172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Cables in back of rack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804248" y="2996952"/>
            <a:ext cx="292068" cy="15092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10</a:t>
            </a: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800212" y="4797152"/>
            <a:ext cx="292068" cy="1509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01</a:t>
            </a:r>
            <a:endParaRPr lang="en-US" dirty="0"/>
          </a:p>
        </p:txBody>
      </p:sp>
      <p:sp>
        <p:nvSpPr>
          <p:cNvPr id="69" name="Slide Number Placeholder 6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0B638-D74E-41EB-8A17-6A36EFCD231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0" name="Footer Placeholder 69"/>
          <p:cNvSpPr>
            <a:spLocks noGrp="1"/>
          </p:cNvSpPr>
          <p:nvPr>
            <p:ph type="ftr" sz="quarter" idx="11"/>
          </p:nvPr>
        </p:nvSpPr>
        <p:spPr>
          <a:xfrm>
            <a:off x="3124200" y="6409134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Waqar Ahmed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9144000" cy="619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107950" y="260350"/>
            <a:ext cx="37433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Arial" charset="0"/>
              </a:rPr>
              <a:t>RE YE+1 Near (+x) HV PP as seen from IP</a:t>
            </a:r>
          </a:p>
        </p:txBody>
      </p:sp>
      <p:sp>
        <p:nvSpPr>
          <p:cNvPr id="2052" name="Text Box 10"/>
          <p:cNvSpPr txBox="1">
            <a:spLocks noChangeArrowheads="1"/>
          </p:cNvSpPr>
          <p:nvPr/>
        </p:nvSpPr>
        <p:spPr bwMode="auto">
          <a:xfrm>
            <a:off x="971550" y="2852738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3" name="Text Box 11"/>
          <p:cNvSpPr txBox="1">
            <a:spLocks noChangeArrowheads="1"/>
          </p:cNvSpPr>
          <p:nvPr/>
        </p:nvSpPr>
        <p:spPr bwMode="auto">
          <a:xfrm>
            <a:off x="190817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4" name="Text Box 13"/>
          <p:cNvSpPr txBox="1">
            <a:spLocks noChangeArrowheads="1"/>
          </p:cNvSpPr>
          <p:nvPr/>
        </p:nvSpPr>
        <p:spPr bwMode="auto">
          <a:xfrm>
            <a:off x="284321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5" name="Text Box 14"/>
          <p:cNvSpPr txBox="1">
            <a:spLocks noChangeArrowheads="1"/>
          </p:cNvSpPr>
          <p:nvPr/>
        </p:nvSpPr>
        <p:spPr bwMode="auto">
          <a:xfrm>
            <a:off x="3779838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4787900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57" name="Text Box 16"/>
          <p:cNvSpPr txBox="1">
            <a:spLocks noChangeArrowheads="1"/>
          </p:cNvSpPr>
          <p:nvPr/>
        </p:nvSpPr>
        <p:spPr bwMode="auto">
          <a:xfrm>
            <a:off x="572452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58" name="Text Box 17"/>
          <p:cNvSpPr txBox="1">
            <a:spLocks noChangeArrowheads="1"/>
          </p:cNvSpPr>
          <p:nvPr/>
        </p:nvSpPr>
        <p:spPr bwMode="auto">
          <a:xfrm>
            <a:off x="6659563" y="2852738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59" name="Text Box 19"/>
          <p:cNvSpPr txBox="1">
            <a:spLocks noChangeArrowheads="1"/>
          </p:cNvSpPr>
          <p:nvPr/>
        </p:nvSpPr>
        <p:spPr bwMode="auto">
          <a:xfrm>
            <a:off x="7667625" y="2852738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FF3300"/>
                </a:solidFill>
              </a:rPr>
              <a:t>RE4/2</a:t>
            </a:r>
            <a:endParaRPr lang="en-US" sz="900" b="1" dirty="0">
              <a:solidFill>
                <a:srgbClr val="FF330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60" name="Text Box 20"/>
          <p:cNvSpPr txBox="1">
            <a:spLocks noChangeArrowheads="1"/>
          </p:cNvSpPr>
          <p:nvPr/>
        </p:nvSpPr>
        <p:spPr bwMode="auto">
          <a:xfrm>
            <a:off x="97155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1" name="Text Box 21"/>
          <p:cNvSpPr txBox="1">
            <a:spLocks noChangeArrowheads="1"/>
          </p:cNvSpPr>
          <p:nvPr/>
        </p:nvSpPr>
        <p:spPr bwMode="auto">
          <a:xfrm>
            <a:off x="190817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2" name="Text Box 22"/>
          <p:cNvSpPr txBox="1">
            <a:spLocks noChangeArrowheads="1"/>
          </p:cNvSpPr>
          <p:nvPr/>
        </p:nvSpPr>
        <p:spPr bwMode="auto">
          <a:xfrm>
            <a:off x="2916238" y="4652963"/>
            <a:ext cx="503237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3" name="Text Box 23"/>
          <p:cNvSpPr txBox="1">
            <a:spLocks noChangeArrowheads="1"/>
          </p:cNvSpPr>
          <p:nvPr/>
        </p:nvSpPr>
        <p:spPr bwMode="auto">
          <a:xfrm>
            <a:off x="3779838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4" name="Text Box 24"/>
          <p:cNvSpPr txBox="1">
            <a:spLocks noChangeArrowheads="1"/>
          </p:cNvSpPr>
          <p:nvPr/>
        </p:nvSpPr>
        <p:spPr bwMode="auto">
          <a:xfrm>
            <a:off x="478790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5" name="Text Box 25"/>
          <p:cNvSpPr txBox="1">
            <a:spLocks noChangeArrowheads="1"/>
          </p:cNvSpPr>
          <p:nvPr/>
        </p:nvSpPr>
        <p:spPr bwMode="auto">
          <a:xfrm>
            <a:off x="572452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66" name="Text Box 26"/>
          <p:cNvSpPr txBox="1">
            <a:spLocks noChangeArrowheads="1"/>
          </p:cNvSpPr>
          <p:nvPr/>
        </p:nvSpPr>
        <p:spPr bwMode="auto">
          <a:xfrm>
            <a:off x="1907704" y="1052736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2067" name="Text Box 27"/>
          <p:cNvSpPr txBox="1">
            <a:spLocks noChangeArrowheads="1"/>
          </p:cNvSpPr>
          <p:nvPr/>
        </p:nvSpPr>
        <p:spPr bwMode="auto">
          <a:xfrm>
            <a:off x="7667625" y="465296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68" name="Text Box 28"/>
          <p:cNvSpPr txBox="1">
            <a:spLocks noChangeArrowheads="1"/>
          </p:cNvSpPr>
          <p:nvPr/>
        </p:nvSpPr>
        <p:spPr bwMode="auto">
          <a:xfrm>
            <a:off x="971550" y="105251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RE4/2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01</a:t>
            </a:r>
          </a:p>
        </p:txBody>
      </p:sp>
      <p:sp>
        <p:nvSpPr>
          <p:cNvPr id="2069" name="Text Box 29"/>
          <p:cNvSpPr txBox="1">
            <a:spLocks noChangeArrowheads="1"/>
          </p:cNvSpPr>
          <p:nvPr/>
        </p:nvSpPr>
        <p:spPr bwMode="auto">
          <a:xfrm>
            <a:off x="6660232" y="4653136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RE4/3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2070" name="Text Box 30"/>
          <p:cNvSpPr txBox="1">
            <a:spLocks noChangeArrowheads="1"/>
          </p:cNvSpPr>
          <p:nvPr/>
        </p:nvSpPr>
        <p:spPr bwMode="auto">
          <a:xfrm>
            <a:off x="28432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1" name="Text Box 31"/>
          <p:cNvSpPr txBox="1">
            <a:spLocks noChangeArrowheads="1"/>
          </p:cNvSpPr>
          <p:nvPr/>
        </p:nvSpPr>
        <p:spPr bwMode="auto">
          <a:xfrm>
            <a:off x="3779838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2" name="Text Box 32"/>
          <p:cNvSpPr txBox="1">
            <a:spLocks noChangeArrowheads="1"/>
          </p:cNvSpPr>
          <p:nvPr/>
        </p:nvSpPr>
        <p:spPr bwMode="auto">
          <a:xfrm>
            <a:off x="4787900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3" name="Text Box 33"/>
          <p:cNvSpPr txBox="1">
            <a:spLocks noChangeArrowheads="1"/>
          </p:cNvSpPr>
          <p:nvPr/>
        </p:nvSpPr>
        <p:spPr bwMode="auto">
          <a:xfrm>
            <a:off x="572452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4" name="Text Box 35"/>
          <p:cNvSpPr txBox="1">
            <a:spLocks noChangeArrowheads="1"/>
          </p:cNvSpPr>
          <p:nvPr/>
        </p:nvSpPr>
        <p:spPr bwMode="auto">
          <a:xfrm>
            <a:off x="6659563" y="1052513"/>
            <a:ext cx="649287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5" name="Text Box 36"/>
          <p:cNvSpPr txBox="1">
            <a:spLocks noChangeArrowheads="1"/>
          </p:cNvSpPr>
          <p:nvPr/>
        </p:nvSpPr>
        <p:spPr bwMode="auto">
          <a:xfrm>
            <a:off x="7596188" y="1052513"/>
            <a:ext cx="6477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2076" name="Text Box 37"/>
          <p:cNvSpPr txBox="1">
            <a:spLocks noChangeArrowheads="1"/>
          </p:cNvSpPr>
          <p:nvPr/>
        </p:nvSpPr>
        <p:spPr bwMode="auto">
          <a:xfrm>
            <a:off x="1042988" y="263683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9</a:t>
            </a:r>
          </a:p>
        </p:txBody>
      </p:sp>
      <p:sp>
        <p:nvSpPr>
          <p:cNvPr id="2077" name="Text Box 38"/>
          <p:cNvSpPr txBox="1">
            <a:spLocks noChangeArrowheads="1"/>
          </p:cNvSpPr>
          <p:nvPr/>
        </p:nvSpPr>
        <p:spPr bwMode="auto">
          <a:xfrm>
            <a:off x="1979613" y="263683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16</a:t>
            </a:r>
          </a:p>
        </p:txBody>
      </p:sp>
      <p:sp>
        <p:nvSpPr>
          <p:cNvPr id="2078" name="Text Box 40"/>
          <p:cNvSpPr txBox="1">
            <a:spLocks noChangeArrowheads="1"/>
          </p:cNvSpPr>
          <p:nvPr/>
        </p:nvSpPr>
        <p:spPr bwMode="auto">
          <a:xfrm>
            <a:off x="104298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11</a:t>
            </a:r>
          </a:p>
        </p:txBody>
      </p:sp>
      <p:sp>
        <p:nvSpPr>
          <p:cNvPr id="2079" name="Text Box 41"/>
          <p:cNvSpPr txBox="1">
            <a:spLocks noChangeArrowheads="1"/>
          </p:cNvSpPr>
          <p:nvPr/>
        </p:nvSpPr>
        <p:spPr bwMode="auto">
          <a:xfrm>
            <a:off x="1979613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14</a:t>
            </a:r>
          </a:p>
        </p:txBody>
      </p:sp>
      <p:sp>
        <p:nvSpPr>
          <p:cNvPr id="2080" name="Text Box 42"/>
          <p:cNvSpPr txBox="1">
            <a:spLocks noChangeArrowheads="1"/>
          </p:cNvSpPr>
          <p:nvPr/>
        </p:nvSpPr>
        <p:spPr bwMode="auto">
          <a:xfrm>
            <a:off x="29162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13</a:t>
            </a:r>
          </a:p>
        </p:txBody>
      </p:sp>
      <p:sp>
        <p:nvSpPr>
          <p:cNvPr id="2081" name="Text Box 43"/>
          <p:cNvSpPr txBox="1">
            <a:spLocks noChangeArrowheads="1"/>
          </p:cNvSpPr>
          <p:nvPr/>
        </p:nvSpPr>
        <p:spPr bwMode="auto">
          <a:xfrm>
            <a:off x="39243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7</a:t>
            </a:r>
          </a:p>
        </p:txBody>
      </p:sp>
      <p:sp>
        <p:nvSpPr>
          <p:cNvPr id="2082" name="Text Box 44"/>
          <p:cNvSpPr txBox="1">
            <a:spLocks noChangeArrowheads="1"/>
          </p:cNvSpPr>
          <p:nvPr/>
        </p:nvSpPr>
        <p:spPr bwMode="auto">
          <a:xfrm>
            <a:off x="48593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8</a:t>
            </a:r>
          </a:p>
        </p:txBody>
      </p:sp>
      <p:sp>
        <p:nvSpPr>
          <p:cNvPr id="2083" name="Text Box 45"/>
          <p:cNvSpPr txBox="1">
            <a:spLocks noChangeArrowheads="1"/>
          </p:cNvSpPr>
          <p:nvPr/>
        </p:nvSpPr>
        <p:spPr bwMode="auto">
          <a:xfrm>
            <a:off x="58674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6</a:t>
            </a:r>
          </a:p>
        </p:txBody>
      </p:sp>
      <p:sp>
        <p:nvSpPr>
          <p:cNvPr id="2084" name="Text Box 46"/>
          <p:cNvSpPr txBox="1">
            <a:spLocks noChangeArrowheads="1"/>
          </p:cNvSpPr>
          <p:nvPr/>
        </p:nvSpPr>
        <p:spPr bwMode="auto">
          <a:xfrm>
            <a:off x="6804025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2</a:t>
            </a:r>
          </a:p>
        </p:txBody>
      </p:sp>
      <p:sp>
        <p:nvSpPr>
          <p:cNvPr id="2085" name="Text Box 47"/>
          <p:cNvSpPr txBox="1">
            <a:spLocks noChangeArrowheads="1"/>
          </p:cNvSpPr>
          <p:nvPr/>
        </p:nvSpPr>
        <p:spPr bwMode="auto">
          <a:xfrm>
            <a:off x="104298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15</a:t>
            </a:r>
          </a:p>
        </p:txBody>
      </p:sp>
      <p:sp>
        <p:nvSpPr>
          <p:cNvPr id="2086" name="Text Box 48"/>
          <p:cNvSpPr txBox="1">
            <a:spLocks noChangeArrowheads="1"/>
          </p:cNvSpPr>
          <p:nvPr/>
        </p:nvSpPr>
        <p:spPr bwMode="auto">
          <a:xfrm>
            <a:off x="1979613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10</a:t>
            </a:r>
          </a:p>
        </p:txBody>
      </p:sp>
      <p:sp>
        <p:nvSpPr>
          <p:cNvPr id="2087" name="Text Box 49"/>
          <p:cNvSpPr txBox="1">
            <a:spLocks noChangeArrowheads="1"/>
          </p:cNvSpPr>
          <p:nvPr/>
        </p:nvSpPr>
        <p:spPr bwMode="auto">
          <a:xfrm>
            <a:off x="298767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12</a:t>
            </a:r>
          </a:p>
        </p:txBody>
      </p:sp>
      <p:sp>
        <p:nvSpPr>
          <p:cNvPr id="2088" name="Text Box 50"/>
          <p:cNvSpPr txBox="1">
            <a:spLocks noChangeArrowheads="1"/>
          </p:cNvSpPr>
          <p:nvPr/>
        </p:nvSpPr>
        <p:spPr bwMode="auto">
          <a:xfrm>
            <a:off x="39243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4</a:t>
            </a:r>
          </a:p>
        </p:txBody>
      </p:sp>
      <p:sp>
        <p:nvSpPr>
          <p:cNvPr id="2089" name="Text Box 51"/>
          <p:cNvSpPr txBox="1">
            <a:spLocks noChangeArrowheads="1"/>
          </p:cNvSpPr>
          <p:nvPr/>
        </p:nvSpPr>
        <p:spPr bwMode="auto">
          <a:xfrm>
            <a:off x="485933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3</a:t>
            </a:r>
          </a:p>
        </p:txBody>
      </p:sp>
      <p:sp>
        <p:nvSpPr>
          <p:cNvPr id="2090" name="Text Box 52"/>
          <p:cNvSpPr txBox="1">
            <a:spLocks noChangeArrowheads="1"/>
          </p:cNvSpPr>
          <p:nvPr/>
        </p:nvSpPr>
        <p:spPr bwMode="auto">
          <a:xfrm>
            <a:off x="58674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5</a:t>
            </a:r>
          </a:p>
        </p:txBody>
      </p:sp>
      <p:sp>
        <p:nvSpPr>
          <p:cNvPr id="2091" name="Text Box 53"/>
          <p:cNvSpPr txBox="1">
            <a:spLocks noChangeArrowheads="1"/>
          </p:cNvSpPr>
          <p:nvPr/>
        </p:nvSpPr>
        <p:spPr bwMode="auto">
          <a:xfrm>
            <a:off x="680402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</a:t>
            </a:r>
          </a:p>
        </p:txBody>
      </p:sp>
      <p:sp>
        <p:nvSpPr>
          <p:cNvPr id="2092" name="Text Box 55"/>
          <p:cNvSpPr txBox="1">
            <a:spLocks noChangeArrowheads="1"/>
          </p:cNvSpPr>
          <p:nvPr/>
        </p:nvSpPr>
        <p:spPr bwMode="auto">
          <a:xfrm>
            <a:off x="179388" y="765175"/>
            <a:ext cx="720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PP in UXC</a:t>
            </a:r>
          </a:p>
        </p:txBody>
      </p:sp>
      <p:sp>
        <p:nvSpPr>
          <p:cNvPr id="2093" name="Rectangle 57"/>
          <p:cNvSpPr>
            <a:spLocks noChangeArrowheads="1"/>
          </p:cNvSpPr>
          <p:nvPr/>
        </p:nvSpPr>
        <p:spPr bwMode="auto">
          <a:xfrm>
            <a:off x="7019925" y="115888"/>
            <a:ext cx="2016125" cy="4333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94" name="Oval 58"/>
          <p:cNvSpPr>
            <a:spLocks noChangeArrowheads="1"/>
          </p:cNvSpPr>
          <p:nvPr/>
        </p:nvSpPr>
        <p:spPr bwMode="auto">
          <a:xfrm>
            <a:off x="7019925" y="3317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</a:t>
            </a:r>
          </a:p>
        </p:txBody>
      </p:sp>
      <p:sp>
        <p:nvSpPr>
          <p:cNvPr id="2095" name="Oval 59"/>
          <p:cNvSpPr>
            <a:spLocks noChangeArrowheads="1"/>
          </p:cNvSpPr>
          <p:nvPr/>
        </p:nvSpPr>
        <p:spPr bwMode="auto">
          <a:xfrm>
            <a:off x="7019925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2</a:t>
            </a:r>
          </a:p>
        </p:txBody>
      </p:sp>
      <p:sp>
        <p:nvSpPr>
          <p:cNvPr id="2096" name="Oval 60"/>
          <p:cNvSpPr>
            <a:spLocks noChangeArrowheads="1"/>
          </p:cNvSpPr>
          <p:nvPr/>
        </p:nvSpPr>
        <p:spPr bwMode="auto">
          <a:xfrm flipV="1">
            <a:off x="72358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en-US" sz="900" b="1"/>
              <a:t>3</a:t>
            </a:r>
          </a:p>
        </p:txBody>
      </p:sp>
      <p:sp>
        <p:nvSpPr>
          <p:cNvPr id="2097" name="Oval 61"/>
          <p:cNvSpPr>
            <a:spLocks noChangeArrowheads="1"/>
          </p:cNvSpPr>
          <p:nvPr/>
        </p:nvSpPr>
        <p:spPr bwMode="auto">
          <a:xfrm>
            <a:off x="72358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2098" name="Oval 62"/>
          <p:cNvSpPr>
            <a:spLocks noChangeArrowheads="1"/>
          </p:cNvSpPr>
          <p:nvPr/>
        </p:nvSpPr>
        <p:spPr bwMode="auto">
          <a:xfrm>
            <a:off x="74517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5</a:t>
            </a:r>
          </a:p>
        </p:txBody>
      </p:sp>
      <p:sp>
        <p:nvSpPr>
          <p:cNvPr id="2099" name="Oval 63"/>
          <p:cNvSpPr>
            <a:spLocks noChangeArrowheads="1"/>
          </p:cNvSpPr>
          <p:nvPr/>
        </p:nvSpPr>
        <p:spPr bwMode="auto">
          <a:xfrm>
            <a:off x="74517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6</a:t>
            </a:r>
          </a:p>
        </p:txBody>
      </p:sp>
      <p:sp>
        <p:nvSpPr>
          <p:cNvPr id="2100" name="Oval 64"/>
          <p:cNvSpPr>
            <a:spLocks noChangeArrowheads="1"/>
          </p:cNvSpPr>
          <p:nvPr/>
        </p:nvSpPr>
        <p:spPr bwMode="auto">
          <a:xfrm>
            <a:off x="7667625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7</a:t>
            </a:r>
          </a:p>
        </p:txBody>
      </p:sp>
      <p:sp>
        <p:nvSpPr>
          <p:cNvPr id="2101" name="Oval 65"/>
          <p:cNvSpPr>
            <a:spLocks noChangeArrowheads="1"/>
          </p:cNvSpPr>
          <p:nvPr/>
        </p:nvSpPr>
        <p:spPr bwMode="auto">
          <a:xfrm>
            <a:off x="76676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8</a:t>
            </a:r>
          </a:p>
        </p:txBody>
      </p:sp>
      <p:sp>
        <p:nvSpPr>
          <p:cNvPr id="2102" name="Oval 66"/>
          <p:cNvSpPr>
            <a:spLocks noChangeArrowheads="1"/>
          </p:cNvSpPr>
          <p:nvPr/>
        </p:nvSpPr>
        <p:spPr bwMode="auto">
          <a:xfrm>
            <a:off x="81724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13</a:t>
            </a:r>
          </a:p>
        </p:txBody>
      </p:sp>
      <p:sp>
        <p:nvSpPr>
          <p:cNvPr id="2103" name="Oval 67"/>
          <p:cNvSpPr>
            <a:spLocks noChangeArrowheads="1"/>
          </p:cNvSpPr>
          <p:nvPr/>
        </p:nvSpPr>
        <p:spPr bwMode="auto">
          <a:xfrm>
            <a:off x="8172450" y="333375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9</a:t>
            </a:r>
          </a:p>
        </p:txBody>
      </p:sp>
      <p:sp>
        <p:nvSpPr>
          <p:cNvPr id="2104" name="Oval 68"/>
          <p:cNvSpPr>
            <a:spLocks noChangeArrowheads="1"/>
          </p:cNvSpPr>
          <p:nvPr/>
        </p:nvSpPr>
        <p:spPr bwMode="auto">
          <a:xfrm>
            <a:off x="83883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14</a:t>
            </a:r>
          </a:p>
        </p:txBody>
      </p:sp>
      <p:sp>
        <p:nvSpPr>
          <p:cNvPr id="2105" name="Oval 69"/>
          <p:cNvSpPr>
            <a:spLocks noChangeArrowheads="1"/>
          </p:cNvSpPr>
          <p:nvPr/>
        </p:nvSpPr>
        <p:spPr bwMode="auto">
          <a:xfrm>
            <a:off x="83883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10</a:t>
            </a:r>
          </a:p>
        </p:txBody>
      </p:sp>
      <p:sp>
        <p:nvSpPr>
          <p:cNvPr id="2106" name="Oval 70"/>
          <p:cNvSpPr>
            <a:spLocks noChangeArrowheads="1"/>
          </p:cNvSpPr>
          <p:nvPr/>
        </p:nvSpPr>
        <p:spPr bwMode="auto">
          <a:xfrm>
            <a:off x="86042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15</a:t>
            </a:r>
          </a:p>
        </p:txBody>
      </p:sp>
      <p:sp>
        <p:nvSpPr>
          <p:cNvPr id="2107" name="Oval 71"/>
          <p:cNvSpPr>
            <a:spLocks noChangeArrowheads="1"/>
          </p:cNvSpPr>
          <p:nvPr/>
        </p:nvSpPr>
        <p:spPr bwMode="auto">
          <a:xfrm>
            <a:off x="86042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11</a:t>
            </a:r>
          </a:p>
        </p:txBody>
      </p:sp>
      <p:sp>
        <p:nvSpPr>
          <p:cNvPr id="2108" name="Oval 72"/>
          <p:cNvSpPr>
            <a:spLocks noChangeArrowheads="1"/>
          </p:cNvSpPr>
          <p:nvPr/>
        </p:nvSpPr>
        <p:spPr bwMode="auto">
          <a:xfrm>
            <a:off x="8820150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16</a:t>
            </a:r>
          </a:p>
        </p:txBody>
      </p:sp>
      <p:sp>
        <p:nvSpPr>
          <p:cNvPr id="2109" name="Oval 73"/>
          <p:cNvSpPr>
            <a:spLocks noChangeArrowheads="1"/>
          </p:cNvSpPr>
          <p:nvPr/>
        </p:nvSpPr>
        <p:spPr bwMode="auto">
          <a:xfrm>
            <a:off x="88201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12</a:t>
            </a:r>
          </a:p>
        </p:txBody>
      </p:sp>
      <p:sp>
        <p:nvSpPr>
          <p:cNvPr id="2110" name="Text Box 74"/>
          <p:cNvSpPr txBox="1">
            <a:spLocks noChangeArrowheads="1"/>
          </p:cNvSpPr>
          <p:nvPr/>
        </p:nvSpPr>
        <p:spPr bwMode="auto">
          <a:xfrm>
            <a:off x="5148263" y="188913"/>
            <a:ext cx="172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Cables in back of rack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804248" y="2996952"/>
            <a:ext cx="292068" cy="15092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30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10</a:t>
            </a: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047684" y="1196752"/>
            <a:ext cx="292068" cy="1509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01</a:t>
            </a:r>
            <a:endParaRPr lang="en-US" dirty="0"/>
          </a:p>
        </p:txBody>
      </p:sp>
      <p:sp>
        <p:nvSpPr>
          <p:cNvPr id="69" name="Slide Number Placeholder 6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0B638-D74E-41EB-8A17-6A36EFCD231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0" name="Footer Placeholder 69"/>
          <p:cNvSpPr>
            <a:spLocks noGrp="1"/>
          </p:cNvSpPr>
          <p:nvPr>
            <p:ph type="ftr" sz="quarter" idx="11"/>
          </p:nvPr>
        </p:nvSpPr>
        <p:spPr>
          <a:xfrm>
            <a:off x="3124200" y="6409134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Waqar Ahmed</a:t>
            </a:r>
            <a:endParaRPr lang="en-US" dirty="0"/>
          </a:p>
        </p:txBody>
      </p:sp>
      <p:sp>
        <p:nvSpPr>
          <p:cNvPr id="68" name="Oval 67"/>
          <p:cNvSpPr/>
          <p:nvPr/>
        </p:nvSpPr>
        <p:spPr>
          <a:xfrm>
            <a:off x="611560" y="764704"/>
            <a:ext cx="2160240" cy="216024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6372200" y="2708920"/>
            <a:ext cx="1224136" cy="3888432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4572000" y="836712"/>
            <a:ext cx="2016224" cy="20162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H="1">
            <a:off x="2627784" y="692696"/>
            <a:ext cx="122413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995936" y="620688"/>
            <a:ext cx="6335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solidFill>
                  <a:srgbClr val="00B050"/>
                </a:solidFill>
              </a:rPr>
              <a:t>RE 4 HV</a:t>
            </a:r>
            <a:endParaRPr lang="en-US" sz="11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9144000" cy="619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107950" y="260350"/>
            <a:ext cx="36718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Arial" charset="0"/>
              </a:rPr>
              <a:t>RE YE+1 Far </a:t>
            </a:r>
            <a:r>
              <a:rPr lang="en-US" sz="1400" b="1" dirty="0" smtClean="0">
                <a:latin typeface="Arial" charset="0"/>
              </a:rPr>
              <a:t>HV </a:t>
            </a:r>
            <a:r>
              <a:rPr lang="en-US" sz="1400" b="1" dirty="0">
                <a:latin typeface="Arial" charset="0"/>
              </a:rPr>
              <a:t>PP as seen from IP</a:t>
            </a: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7667625" y="2852738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77" name="Text Box 9"/>
          <p:cNvSpPr txBox="1">
            <a:spLocks noChangeArrowheads="1"/>
          </p:cNvSpPr>
          <p:nvPr/>
        </p:nvSpPr>
        <p:spPr bwMode="auto">
          <a:xfrm>
            <a:off x="665956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78" name="Text Box 10"/>
          <p:cNvSpPr txBox="1">
            <a:spLocks noChangeArrowheads="1"/>
          </p:cNvSpPr>
          <p:nvPr/>
        </p:nvSpPr>
        <p:spPr bwMode="auto">
          <a:xfrm>
            <a:off x="4716463" y="2852738"/>
            <a:ext cx="647700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79" name="Text Box 11"/>
          <p:cNvSpPr txBox="1">
            <a:spLocks noChangeArrowheads="1"/>
          </p:cNvSpPr>
          <p:nvPr/>
        </p:nvSpPr>
        <p:spPr bwMode="auto">
          <a:xfrm>
            <a:off x="572452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0" name="Text Box 12"/>
          <p:cNvSpPr txBox="1">
            <a:spLocks noChangeArrowheads="1"/>
          </p:cNvSpPr>
          <p:nvPr/>
        </p:nvSpPr>
        <p:spPr bwMode="auto">
          <a:xfrm>
            <a:off x="3779838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1" name="Text Box 13"/>
          <p:cNvSpPr txBox="1">
            <a:spLocks noChangeArrowheads="1"/>
          </p:cNvSpPr>
          <p:nvPr/>
        </p:nvSpPr>
        <p:spPr bwMode="auto">
          <a:xfrm>
            <a:off x="284321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2" name="Text Box 14"/>
          <p:cNvSpPr txBox="1">
            <a:spLocks noChangeArrowheads="1"/>
          </p:cNvSpPr>
          <p:nvPr/>
        </p:nvSpPr>
        <p:spPr bwMode="auto">
          <a:xfrm>
            <a:off x="1835150" y="2852738"/>
            <a:ext cx="64928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3083" name="Text Box 15"/>
          <p:cNvSpPr txBox="1">
            <a:spLocks noChangeArrowheads="1"/>
          </p:cNvSpPr>
          <p:nvPr/>
        </p:nvSpPr>
        <p:spPr bwMode="auto">
          <a:xfrm>
            <a:off x="900113" y="2852738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84" name="Text Box 16"/>
          <p:cNvSpPr txBox="1">
            <a:spLocks noChangeArrowheads="1"/>
          </p:cNvSpPr>
          <p:nvPr/>
        </p:nvSpPr>
        <p:spPr bwMode="auto">
          <a:xfrm>
            <a:off x="7667625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5" name="Text Box 17"/>
          <p:cNvSpPr txBox="1">
            <a:spLocks noChangeArrowheads="1"/>
          </p:cNvSpPr>
          <p:nvPr/>
        </p:nvSpPr>
        <p:spPr bwMode="auto">
          <a:xfrm>
            <a:off x="6659563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6" name="Text Box 18"/>
          <p:cNvSpPr txBox="1">
            <a:spLocks noChangeArrowheads="1"/>
          </p:cNvSpPr>
          <p:nvPr/>
        </p:nvSpPr>
        <p:spPr bwMode="auto">
          <a:xfrm>
            <a:off x="478790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7" name="Text Box 19"/>
          <p:cNvSpPr txBox="1">
            <a:spLocks noChangeArrowheads="1"/>
          </p:cNvSpPr>
          <p:nvPr/>
        </p:nvSpPr>
        <p:spPr bwMode="auto">
          <a:xfrm>
            <a:off x="572452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8" name="Text Box 20"/>
          <p:cNvSpPr txBox="1">
            <a:spLocks noChangeArrowheads="1"/>
          </p:cNvSpPr>
          <p:nvPr/>
        </p:nvSpPr>
        <p:spPr bwMode="auto">
          <a:xfrm>
            <a:off x="3779838" y="4652963"/>
            <a:ext cx="574675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9" name="Text Box 21"/>
          <p:cNvSpPr txBox="1">
            <a:spLocks noChangeArrowheads="1"/>
          </p:cNvSpPr>
          <p:nvPr/>
        </p:nvSpPr>
        <p:spPr bwMode="auto">
          <a:xfrm>
            <a:off x="2843213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90" name="Text Box 22"/>
          <p:cNvSpPr txBox="1">
            <a:spLocks noChangeArrowheads="1"/>
          </p:cNvSpPr>
          <p:nvPr/>
        </p:nvSpPr>
        <p:spPr bwMode="auto">
          <a:xfrm>
            <a:off x="1835150" y="4652963"/>
            <a:ext cx="64928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3091" name="Text Box 23"/>
          <p:cNvSpPr txBox="1">
            <a:spLocks noChangeArrowheads="1"/>
          </p:cNvSpPr>
          <p:nvPr/>
        </p:nvSpPr>
        <p:spPr bwMode="auto">
          <a:xfrm>
            <a:off x="900113" y="4652963"/>
            <a:ext cx="6477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2" name="Text Box 27"/>
          <p:cNvSpPr txBox="1">
            <a:spLocks noChangeArrowheads="1"/>
          </p:cNvSpPr>
          <p:nvPr/>
        </p:nvSpPr>
        <p:spPr bwMode="auto">
          <a:xfrm>
            <a:off x="4787900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3" name="Text Box 28"/>
          <p:cNvSpPr txBox="1">
            <a:spLocks noChangeArrowheads="1"/>
          </p:cNvSpPr>
          <p:nvPr/>
        </p:nvSpPr>
        <p:spPr bwMode="auto">
          <a:xfrm>
            <a:off x="3779838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4" name="Text Box 32"/>
          <p:cNvSpPr txBox="1">
            <a:spLocks noChangeArrowheads="1"/>
          </p:cNvSpPr>
          <p:nvPr/>
        </p:nvSpPr>
        <p:spPr bwMode="auto">
          <a:xfrm>
            <a:off x="7740650" y="263683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12</a:t>
            </a:r>
          </a:p>
        </p:txBody>
      </p:sp>
      <p:sp>
        <p:nvSpPr>
          <p:cNvPr id="3095" name="Text Box 33"/>
          <p:cNvSpPr txBox="1">
            <a:spLocks noChangeArrowheads="1"/>
          </p:cNvSpPr>
          <p:nvPr/>
        </p:nvSpPr>
        <p:spPr bwMode="auto">
          <a:xfrm>
            <a:off x="6804025" y="263683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16</a:t>
            </a:r>
          </a:p>
        </p:txBody>
      </p:sp>
      <p:sp>
        <p:nvSpPr>
          <p:cNvPr id="3096" name="Text Box 34"/>
          <p:cNvSpPr txBox="1">
            <a:spLocks noChangeArrowheads="1"/>
          </p:cNvSpPr>
          <p:nvPr/>
        </p:nvSpPr>
        <p:spPr bwMode="auto">
          <a:xfrm>
            <a:off x="774065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15</a:t>
            </a:r>
          </a:p>
        </p:txBody>
      </p:sp>
      <p:sp>
        <p:nvSpPr>
          <p:cNvPr id="3097" name="Text Box 35"/>
          <p:cNvSpPr txBox="1">
            <a:spLocks noChangeArrowheads="1"/>
          </p:cNvSpPr>
          <p:nvPr/>
        </p:nvSpPr>
        <p:spPr bwMode="auto">
          <a:xfrm>
            <a:off x="1979613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</a:t>
            </a:r>
          </a:p>
        </p:txBody>
      </p:sp>
      <p:sp>
        <p:nvSpPr>
          <p:cNvPr id="3098" name="Text Box 36"/>
          <p:cNvSpPr txBox="1">
            <a:spLocks noChangeArrowheads="1"/>
          </p:cNvSpPr>
          <p:nvPr/>
        </p:nvSpPr>
        <p:spPr bwMode="auto">
          <a:xfrm>
            <a:off x="29162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2</a:t>
            </a:r>
          </a:p>
        </p:txBody>
      </p:sp>
      <p:sp>
        <p:nvSpPr>
          <p:cNvPr id="3099" name="Text Box 37"/>
          <p:cNvSpPr txBox="1">
            <a:spLocks noChangeArrowheads="1"/>
          </p:cNvSpPr>
          <p:nvPr/>
        </p:nvSpPr>
        <p:spPr bwMode="auto">
          <a:xfrm>
            <a:off x="39243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3</a:t>
            </a:r>
          </a:p>
        </p:txBody>
      </p:sp>
      <p:sp>
        <p:nvSpPr>
          <p:cNvPr id="3100" name="Text Box 38"/>
          <p:cNvSpPr txBox="1">
            <a:spLocks noChangeArrowheads="1"/>
          </p:cNvSpPr>
          <p:nvPr/>
        </p:nvSpPr>
        <p:spPr bwMode="auto">
          <a:xfrm>
            <a:off x="48593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4</a:t>
            </a:r>
          </a:p>
        </p:txBody>
      </p:sp>
      <p:sp>
        <p:nvSpPr>
          <p:cNvPr id="3101" name="Text Box 39"/>
          <p:cNvSpPr txBox="1">
            <a:spLocks noChangeArrowheads="1"/>
          </p:cNvSpPr>
          <p:nvPr/>
        </p:nvSpPr>
        <p:spPr bwMode="auto">
          <a:xfrm>
            <a:off x="58674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13</a:t>
            </a:r>
          </a:p>
        </p:txBody>
      </p:sp>
      <p:sp>
        <p:nvSpPr>
          <p:cNvPr id="3102" name="Text Box 40"/>
          <p:cNvSpPr txBox="1">
            <a:spLocks noChangeArrowheads="1"/>
          </p:cNvSpPr>
          <p:nvPr/>
        </p:nvSpPr>
        <p:spPr bwMode="auto">
          <a:xfrm>
            <a:off x="6804025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14</a:t>
            </a:r>
          </a:p>
        </p:txBody>
      </p:sp>
      <p:sp>
        <p:nvSpPr>
          <p:cNvPr id="3103" name="Text Box 41"/>
          <p:cNvSpPr txBox="1">
            <a:spLocks noChangeArrowheads="1"/>
          </p:cNvSpPr>
          <p:nvPr/>
        </p:nvSpPr>
        <p:spPr bwMode="auto">
          <a:xfrm>
            <a:off x="774065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11</a:t>
            </a:r>
          </a:p>
        </p:txBody>
      </p:sp>
      <p:sp>
        <p:nvSpPr>
          <p:cNvPr id="3104" name="Text Box 42"/>
          <p:cNvSpPr txBox="1">
            <a:spLocks noChangeArrowheads="1"/>
          </p:cNvSpPr>
          <p:nvPr/>
        </p:nvSpPr>
        <p:spPr bwMode="auto">
          <a:xfrm>
            <a:off x="1979613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5</a:t>
            </a:r>
          </a:p>
        </p:txBody>
      </p:sp>
      <p:sp>
        <p:nvSpPr>
          <p:cNvPr id="3105" name="Text Box 43"/>
          <p:cNvSpPr txBox="1">
            <a:spLocks noChangeArrowheads="1"/>
          </p:cNvSpPr>
          <p:nvPr/>
        </p:nvSpPr>
        <p:spPr bwMode="auto">
          <a:xfrm>
            <a:off x="298767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6</a:t>
            </a:r>
          </a:p>
        </p:txBody>
      </p:sp>
      <p:sp>
        <p:nvSpPr>
          <p:cNvPr id="3106" name="Text Box 44"/>
          <p:cNvSpPr txBox="1">
            <a:spLocks noChangeArrowheads="1"/>
          </p:cNvSpPr>
          <p:nvPr/>
        </p:nvSpPr>
        <p:spPr bwMode="auto">
          <a:xfrm>
            <a:off x="39243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7</a:t>
            </a:r>
          </a:p>
        </p:txBody>
      </p:sp>
      <p:sp>
        <p:nvSpPr>
          <p:cNvPr id="3107" name="Text Box 45"/>
          <p:cNvSpPr txBox="1">
            <a:spLocks noChangeArrowheads="1"/>
          </p:cNvSpPr>
          <p:nvPr/>
        </p:nvSpPr>
        <p:spPr bwMode="auto">
          <a:xfrm>
            <a:off x="485933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8</a:t>
            </a:r>
          </a:p>
        </p:txBody>
      </p:sp>
      <p:sp>
        <p:nvSpPr>
          <p:cNvPr id="3108" name="Text Box 46"/>
          <p:cNvSpPr txBox="1">
            <a:spLocks noChangeArrowheads="1"/>
          </p:cNvSpPr>
          <p:nvPr/>
        </p:nvSpPr>
        <p:spPr bwMode="auto">
          <a:xfrm>
            <a:off x="58674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9</a:t>
            </a:r>
          </a:p>
        </p:txBody>
      </p:sp>
      <p:sp>
        <p:nvSpPr>
          <p:cNvPr id="3109" name="Text Box 47"/>
          <p:cNvSpPr txBox="1">
            <a:spLocks noChangeArrowheads="1"/>
          </p:cNvSpPr>
          <p:nvPr/>
        </p:nvSpPr>
        <p:spPr bwMode="auto">
          <a:xfrm>
            <a:off x="680402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10</a:t>
            </a:r>
          </a:p>
        </p:txBody>
      </p:sp>
      <p:sp>
        <p:nvSpPr>
          <p:cNvPr id="3110" name="Text Box 48"/>
          <p:cNvSpPr txBox="1">
            <a:spLocks noChangeArrowheads="1"/>
          </p:cNvSpPr>
          <p:nvPr/>
        </p:nvSpPr>
        <p:spPr bwMode="auto">
          <a:xfrm>
            <a:off x="179388" y="765175"/>
            <a:ext cx="720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PP in UXC</a:t>
            </a:r>
          </a:p>
        </p:txBody>
      </p:sp>
      <p:sp>
        <p:nvSpPr>
          <p:cNvPr id="3111" name="Rectangle 49"/>
          <p:cNvSpPr>
            <a:spLocks noChangeArrowheads="1"/>
          </p:cNvSpPr>
          <p:nvPr/>
        </p:nvSpPr>
        <p:spPr bwMode="auto">
          <a:xfrm>
            <a:off x="7019925" y="115888"/>
            <a:ext cx="2016125" cy="4333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12" name="Oval 50"/>
          <p:cNvSpPr>
            <a:spLocks noChangeArrowheads="1"/>
          </p:cNvSpPr>
          <p:nvPr/>
        </p:nvSpPr>
        <p:spPr bwMode="auto">
          <a:xfrm>
            <a:off x="70199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2</a:t>
            </a:r>
          </a:p>
        </p:txBody>
      </p:sp>
      <p:sp>
        <p:nvSpPr>
          <p:cNvPr id="3113" name="Oval 51"/>
          <p:cNvSpPr>
            <a:spLocks noChangeArrowheads="1"/>
          </p:cNvSpPr>
          <p:nvPr/>
        </p:nvSpPr>
        <p:spPr bwMode="auto">
          <a:xfrm>
            <a:off x="7019925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</a:t>
            </a:r>
          </a:p>
        </p:txBody>
      </p:sp>
      <p:sp>
        <p:nvSpPr>
          <p:cNvPr id="3114" name="Oval 52"/>
          <p:cNvSpPr>
            <a:spLocks noChangeArrowheads="1"/>
          </p:cNvSpPr>
          <p:nvPr/>
        </p:nvSpPr>
        <p:spPr bwMode="auto">
          <a:xfrm flipV="1">
            <a:off x="72358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3115" name="Oval 53"/>
          <p:cNvSpPr>
            <a:spLocks noChangeArrowheads="1"/>
          </p:cNvSpPr>
          <p:nvPr/>
        </p:nvSpPr>
        <p:spPr bwMode="auto">
          <a:xfrm>
            <a:off x="72358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3</a:t>
            </a:r>
          </a:p>
        </p:txBody>
      </p:sp>
      <p:sp>
        <p:nvSpPr>
          <p:cNvPr id="3116" name="Oval 54"/>
          <p:cNvSpPr>
            <a:spLocks noChangeArrowheads="1"/>
          </p:cNvSpPr>
          <p:nvPr/>
        </p:nvSpPr>
        <p:spPr bwMode="auto">
          <a:xfrm>
            <a:off x="74517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6</a:t>
            </a:r>
          </a:p>
        </p:txBody>
      </p:sp>
      <p:sp>
        <p:nvSpPr>
          <p:cNvPr id="3117" name="Oval 55"/>
          <p:cNvSpPr>
            <a:spLocks noChangeArrowheads="1"/>
          </p:cNvSpPr>
          <p:nvPr/>
        </p:nvSpPr>
        <p:spPr bwMode="auto">
          <a:xfrm>
            <a:off x="7451725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5</a:t>
            </a:r>
          </a:p>
        </p:txBody>
      </p:sp>
      <p:sp>
        <p:nvSpPr>
          <p:cNvPr id="3118" name="Oval 56"/>
          <p:cNvSpPr>
            <a:spLocks noChangeArrowheads="1"/>
          </p:cNvSpPr>
          <p:nvPr/>
        </p:nvSpPr>
        <p:spPr bwMode="auto">
          <a:xfrm>
            <a:off x="7667625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8</a:t>
            </a:r>
          </a:p>
        </p:txBody>
      </p:sp>
      <p:sp>
        <p:nvSpPr>
          <p:cNvPr id="3119" name="Oval 57"/>
          <p:cNvSpPr>
            <a:spLocks noChangeArrowheads="1"/>
          </p:cNvSpPr>
          <p:nvPr/>
        </p:nvSpPr>
        <p:spPr bwMode="auto">
          <a:xfrm>
            <a:off x="76676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7</a:t>
            </a:r>
          </a:p>
        </p:txBody>
      </p:sp>
      <p:sp>
        <p:nvSpPr>
          <p:cNvPr id="3120" name="Oval 58"/>
          <p:cNvSpPr>
            <a:spLocks noChangeArrowheads="1"/>
          </p:cNvSpPr>
          <p:nvPr/>
        </p:nvSpPr>
        <p:spPr bwMode="auto">
          <a:xfrm>
            <a:off x="8172450" y="115888"/>
            <a:ext cx="215900" cy="2174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9</a:t>
            </a:r>
          </a:p>
        </p:txBody>
      </p:sp>
      <p:sp>
        <p:nvSpPr>
          <p:cNvPr id="3121" name="Oval 59"/>
          <p:cNvSpPr>
            <a:spLocks noChangeArrowheads="1"/>
          </p:cNvSpPr>
          <p:nvPr/>
        </p:nvSpPr>
        <p:spPr bwMode="auto">
          <a:xfrm>
            <a:off x="81724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10</a:t>
            </a:r>
          </a:p>
        </p:txBody>
      </p:sp>
      <p:sp>
        <p:nvSpPr>
          <p:cNvPr id="3122" name="Oval 60"/>
          <p:cNvSpPr>
            <a:spLocks noChangeArrowheads="1"/>
          </p:cNvSpPr>
          <p:nvPr/>
        </p:nvSpPr>
        <p:spPr bwMode="auto">
          <a:xfrm>
            <a:off x="83883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11</a:t>
            </a:r>
          </a:p>
        </p:txBody>
      </p:sp>
      <p:sp>
        <p:nvSpPr>
          <p:cNvPr id="3123" name="Oval 61"/>
          <p:cNvSpPr>
            <a:spLocks noChangeArrowheads="1"/>
          </p:cNvSpPr>
          <p:nvPr/>
        </p:nvSpPr>
        <p:spPr bwMode="auto">
          <a:xfrm>
            <a:off x="8388350" y="333375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12</a:t>
            </a:r>
          </a:p>
        </p:txBody>
      </p:sp>
      <p:sp>
        <p:nvSpPr>
          <p:cNvPr id="3124" name="Oval 62"/>
          <p:cNvSpPr>
            <a:spLocks noChangeArrowheads="1"/>
          </p:cNvSpPr>
          <p:nvPr/>
        </p:nvSpPr>
        <p:spPr bwMode="auto">
          <a:xfrm>
            <a:off x="86042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13</a:t>
            </a:r>
          </a:p>
        </p:txBody>
      </p:sp>
      <p:sp>
        <p:nvSpPr>
          <p:cNvPr id="3125" name="Oval 63"/>
          <p:cNvSpPr>
            <a:spLocks noChangeArrowheads="1"/>
          </p:cNvSpPr>
          <p:nvPr/>
        </p:nvSpPr>
        <p:spPr bwMode="auto">
          <a:xfrm>
            <a:off x="86042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14</a:t>
            </a:r>
          </a:p>
        </p:txBody>
      </p:sp>
      <p:sp>
        <p:nvSpPr>
          <p:cNvPr id="3126" name="Oval 64"/>
          <p:cNvSpPr>
            <a:spLocks noChangeArrowheads="1"/>
          </p:cNvSpPr>
          <p:nvPr/>
        </p:nvSpPr>
        <p:spPr bwMode="auto">
          <a:xfrm>
            <a:off x="8820150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16</a:t>
            </a:r>
          </a:p>
        </p:txBody>
      </p:sp>
      <p:sp>
        <p:nvSpPr>
          <p:cNvPr id="3127" name="Oval 65"/>
          <p:cNvSpPr>
            <a:spLocks noChangeArrowheads="1"/>
          </p:cNvSpPr>
          <p:nvPr/>
        </p:nvSpPr>
        <p:spPr bwMode="auto">
          <a:xfrm>
            <a:off x="88201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15</a:t>
            </a:r>
          </a:p>
        </p:txBody>
      </p:sp>
      <p:sp>
        <p:nvSpPr>
          <p:cNvPr id="3128" name="Text Box 66"/>
          <p:cNvSpPr txBox="1">
            <a:spLocks noChangeArrowheads="1"/>
          </p:cNvSpPr>
          <p:nvPr/>
        </p:nvSpPr>
        <p:spPr bwMode="auto">
          <a:xfrm>
            <a:off x="5148263" y="188913"/>
            <a:ext cx="172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Cables in back of rack</a:t>
            </a:r>
          </a:p>
        </p:txBody>
      </p:sp>
      <p:sp>
        <p:nvSpPr>
          <p:cNvPr id="3129" name="Text Box 68"/>
          <p:cNvSpPr txBox="1">
            <a:spLocks noChangeArrowheads="1"/>
          </p:cNvSpPr>
          <p:nvPr/>
        </p:nvSpPr>
        <p:spPr bwMode="auto">
          <a:xfrm>
            <a:off x="7596188" y="105251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RE1/1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130" name="Text Box 69"/>
          <p:cNvSpPr txBox="1">
            <a:spLocks noChangeArrowheads="1"/>
          </p:cNvSpPr>
          <p:nvPr/>
        </p:nvSpPr>
        <p:spPr bwMode="auto">
          <a:xfrm>
            <a:off x="6732588" y="1052513"/>
            <a:ext cx="503237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RE1/1</a:t>
            </a:r>
            <a:r>
              <a:rPr lang="en-US" sz="900" b="1" dirty="0" smtClean="0">
                <a:solidFill>
                  <a:srgbClr val="FF3300"/>
                </a:solidFill>
              </a:rPr>
              <a:t> </a:t>
            </a:r>
            <a:endParaRPr lang="en-US" sz="900" b="1" dirty="0">
              <a:solidFill>
                <a:srgbClr val="FF330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131" name="Text Box 70"/>
          <p:cNvSpPr txBox="1">
            <a:spLocks noChangeArrowheads="1"/>
          </p:cNvSpPr>
          <p:nvPr/>
        </p:nvSpPr>
        <p:spPr bwMode="auto">
          <a:xfrm>
            <a:off x="9001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2" name="Text Box 71"/>
          <p:cNvSpPr txBox="1">
            <a:spLocks noChangeArrowheads="1"/>
          </p:cNvSpPr>
          <p:nvPr/>
        </p:nvSpPr>
        <p:spPr bwMode="auto">
          <a:xfrm>
            <a:off x="190817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3" name="Text Box 72"/>
          <p:cNvSpPr txBox="1">
            <a:spLocks noChangeArrowheads="1"/>
          </p:cNvSpPr>
          <p:nvPr/>
        </p:nvSpPr>
        <p:spPr bwMode="auto">
          <a:xfrm>
            <a:off x="28432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4" name="Text Box 73"/>
          <p:cNvSpPr txBox="1">
            <a:spLocks noChangeArrowheads="1"/>
          </p:cNvSpPr>
          <p:nvPr/>
        </p:nvSpPr>
        <p:spPr bwMode="auto">
          <a:xfrm>
            <a:off x="572452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09B53D-AD90-450E-BC31-0A66A40B535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5" name="Footer Placeholder 64"/>
          <p:cNvSpPr>
            <a:spLocks noGrp="1"/>
          </p:cNvSpPr>
          <p:nvPr>
            <p:ph type="ftr" sz="quarter" idx="11"/>
          </p:nvPr>
        </p:nvSpPr>
        <p:spPr>
          <a:xfrm>
            <a:off x="3124200" y="6409134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Waqar Ahmed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2051720" y="2996952"/>
            <a:ext cx="292068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20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2047684" y="4750112"/>
            <a:ext cx="29206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11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9144000" cy="619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7"/>
          <p:cNvSpPr txBox="1">
            <a:spLocks noChangeArrowheads="1"/>
          </p:cNvSpPr>
          <p:nvPr/>
        </p:nvSpPr>
        <p:spPr bwMode="auto">
          <a:xfrm>
            <a:off x="107950" y="260350"/>
            <a:ext cx="36718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Arial" charset="0"/>
              </a:rPr>
              <a:t>RE YE+1 Far </a:t>
            </a:r>
            <a:r>
              <a:rPr lang="en-US" sz="1400" b="1" dirty="0" smtClean="0">
                <a:latin typeface="Arial" charset="0"/>
              </a:rPr>
              <a:t>HV </a:t>
            </a:r>
            <a:r>
              <a:rPr lang="en-US" sz="1400" b="1" dirty="0">
                <a:latin typeface="Arial" charset="0"/>
              </a:rPr>
              <a:t>PP as seen from IP</a:t>
            </a: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7667625" y="2852738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77" name="Text Box 9"/>
          <p:cNvSpPr txBox="1">
            <a:spLocks noChangeArrowheads="1"/>
          </p:cNvSpPr>
          <p:nvPr/>
        </p:nvSpPr>
        <p:spPr bwMode="auto">
          <a:xfrm>
            <a:off x="665956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78" name="Text Box 10"/>
          <p:cNvSpPr txBox="1">
            <a:spLocks noChangeArrowheads="1"/>
          </p:cNvSpPr>
          <p:nvPr/>
        </p:nvSpPr>
        <p:spPr bwMode="auto">
          <a:xfrm>
            <a:off x="4716463" y="2852738"/>
            <a:ext cx="647700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79" name="Text Box 11"/>
          <p:cNvSpPr txBox="1">
            <a:spLocks noChangeArrowheads="1"/>
          </p:cNvSpPr>
          <p:nvPr/>
        </p:nvSpPr>
        <p:spPr bwMode="auto">
          <a:xfrm>
            <a:off x="5724525" y="2852738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0" name="Text Box 12"/>
          <p:cNvSpPr txBox="1">
            <a:spLocks noChangeArrowheads="1"/>
          </p:cNvSpPr>
          <p:nvPr/>
        </p:nvSpPr>
        <p:spPr bwMode="auto">
          <a:xfrm>
            <a:off x="3779838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1" name="Text Box 13"/>
          <p:cNvSpPr txBox="1">
            <a:spLocks noChangeArrowheads="1"/>
          </p:cNvSpPr>
          <p:nvPr/>
        </p:nvSpPr>
        <p:spPr bwMode="auto">
          <a:xfrm>
            <a:off x="2843213" y="2852738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2" name="Text Box 14"/>
          <p:cNvSpPr txBox="1">
            <a:spLocks noChangeArrowheads="1"/>
          </p:cNvSpPr>
          <p:nvPr/>
        </p:nvSpPr>
        <p:spPr bwMode="auto">
          <a:xfrm>
            <a:off x="1835150" y="2852738"/>
            <a:ext cx="64928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3083" name="Text Box 15"/>
          <p:cNvSpPr txBox="1">
            <a:spLocks noChangeArrowheads="1"/>
          </p:cNvSpPr>
          <p:nvPr/>
        </p:nvSpPr>
        <p:spPr bwMode="auto">
          <a:xfrm>
            <a:off x="900113" y="2852738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84" name="Text Box 16"/>
          <p:cNvSpPr txBox="1">
            <a:spLocks noChangeArrowheads="1"/>
          </p:cNvSpPr>
          <p:nvPr/>
        </p:nvSpPr>
        <p:spPr bwMode="auto">
          <a:xfrm>
            <a:off x="7667625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5" name="Text Box 17"/>
          <p:cNvSpPr txBox="1">
            <a:spLocks noChangeArrowheads="1"/>
          </p:cNvSpPr>
          <p:nvPr/>
        </p:nvSpPr>
        <p:spPr bwMode="auto">
          <a:xfrm>
            <a:off x="6659563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RE1/3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6" name="Text Box 18"/>
          <p:cNvSpPr txBox="1">
            <a:spLocks noChangeArrowheads="1"/>
          </p:cNvSpPr>
          <p:nvPr/>
        </p:nvSpPr>
        <p:spPr bwMode="auto">
          <a:xfrm>
            <a:off x="4787900" y="4652963"/>
            <a:ext cx="503238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87" name="Text Box 19"/>
          <p:cNvSpPr txBox="1">
            <a:spLocks noChangeArrowheads="1"/>
          </p:cNvSpPr>
          <p:nvPr/>
        </p:nvSpPr>
        <p:spPr bwMode="auto">
          <a:xfrm>
            <a:off x="5724525" y="4652963"/>
            <a:ext cx="576263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8" name="Text Box 20"/>
          <p:cNvSpPr txBox="1">
            <a:spLocks noChangeArrowheads="1"/>
          </p:cNvSpPr>
          <p:nvPr/>
        </p:nvSpPr>
        <p:spPr bwMode="auto">
          <a:xfrm>
            <a:off x="3779838" y="4652963"/>
            <a:ext cx="574675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089" name="Text Box 21"/>
          <p:cNvSpPr txBox="1">
            <a:spLocks noChangeArrowheads="1"/>
          </p:cNvSpPr>
          <p:nvPr/>
        </p:nvSpPr>
        <p:spPr bwMode="auto">
          <a:xfrm>
            <a:off x="2843213" y="465296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090" name="Text Box 22"/>
          <p:cNvSpPr txBox="1">
            <a:spLocks noChangeArrowheads="1"/>
          </p:cNvSpPr>
          <p:nvPr/>
        </p:nvSpPr>
        <p:spPr bwMode="auto">
          <a:xfrm>
            <a:off x="6660232" y="1052736"/>
            <a:ext cx="64928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>
                <a:solidFill>
                  <a:srgbClr val="00B05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3091" name="Text Box 23"/>
          <p:cNvSpPr txBox="1">
            <a:spLocks noChangeArrowheads="1"/>
          </p:cNvSpPr>
          <p:nvPr/>
        </p:nvSpPr>
        <p:spPr bwMode="auto">
          <a:xfrm>
            <a:off x="900113" y="4652963"/>
            <a:ext cx="6477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RE4/3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2" name="Text Box 27"/>
          <p:cNvSpPr txBox="1">
            <a:spLocks noChangeArrowheads="1"/>
          </p:cNvSpPr>
          <p:nvPr/>
        </p:nvSpPr>
        <p:spPr bwMode="auto">
          <a:xfrm>
            <a:off x="4787900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RE3/1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3" name="Text Box 28"/>
          <p:cNvSpPr txBox="1">
            <a:spLocks noChangeArrowheads="1"/>
          </p:cNvSpPr>
          <p:nvPr/>
        </p:nvSpPr>
        <p:spPr bwMode="auto">
          <a:xfrm>
            <a:off x="3779838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094" name="Text Box 32"/>
          <p:cNvSpPr txBox="1">
            <a:spLocks noChangeArrowheads="1"/>
          </p:cNvSpPr>
          <p:nvPr/>
        </p:nvSpPr>
        <p:spPr bwMode="auto">
          <a:xfrm>
            <a:off x="7740650" y="263683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12</a:t>
            </a:r>
          </a:p>
        </p:txBody>
      </p:sp>
      <p:sp>
        <p:nvSpPr>
          <p:cNvPr id="3095" name="Text Box 33"/>
          <p:cNvSpPr txBox="1">
            <a:spLocks noChangeArrowheads="1"/>
          </p:cNvSpPr>
          <p:nvPr/>
        </p:nvSpPr>
        <p:spPr bwMode="auto">
          <a:xfrm>
            <a:off x="6804025" y="263683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16</a:t>
            </a:r>
          </a:p>
        </p:txBody>
      </p:sp>
      <p:sp>
        <p:nvSpPr>
          <p:cNvPr id="3096" name="Text Box 34"/>
          <p:cNvSpPr txBox="1">
            <a:spLocks noChangeArrowheads="1"/>
          </p:cNvSpPr>
          <p:nvPr/>
        </p:nvSpPr>
        <p:spPr bwMode="auto">
          <a:xfrm>
            <a:off x="774065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15</a:t>
            </a:r>
          </a:p>
        </p:txBody>
      </p:sp>
      <p:sp>
        <p:nvSpPr>
          <p:cNvPr id="3097" name="Text Box 35"/>
          <p:cNvSpPr txBox="1">
            <a:spLocks noChangeArrowheads="1"/>
          </p:cNvSpPr>
          <p:nvPr/>
        </p:nvSpPr>
        <p:spPr bwMode="auto">
          <a:xfrm>
            <a:off x="1979613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</a:t>
            </a:r>
          </a:p>
        </p:txBody>
      </p:sp>
      <p:sp>
        <p:nvSpPr>
          <p:cNvPr id="3098" name="Text Box 36"/>
          <p:cNvSpPr txBox="1">
            <a:spLocks noChangeArrowheads="1"/>
          </p:cNvSpPr>
          <p:nvPr/>
        </p:nvSpPr>
        <p:spPr bwMode="auto">
          <a:xfrm>
            <a:off x="29162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2</a:t>
            </a:r>
          </a:p>
        </p:txBody>
      </p:sp>
      <p:sp>
        <p:nvSpPr>
          <p:cNvPr id="3099" name="Text Box 37"/>
          <p:cNvSpPr txBox="1">
            <a:spLocks noChangeArrowheads="1"/>
          </p:cNvSpPr>
          <p:nvPr/>
        </p:nvSpPr>
        <p:spPr bwMode="auto">
          <a:xfrm>
            <a:off x="39243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3</a:t>
            </a:r>
          </a:p>
        </p:txBody>
      </p:sp>
      <p:sp>
        <p:nvSpPr>
          <p:cNvPr id="3100" name="Text Box 38"/>
          <p:cNvSpPr txBox="1">
            <a:spLocks noChangeArrowheads="1"/>
          </p:cNvSpPr>
          <p:nvPr/>
        </p:nvSpPr>
        <p:spPr bwMode="auto">
          <a:xfrm>
            <a:off x="4859338" y="4437063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4</a:t>
            </a:r>
          </a:p>
        </p:txBody>
      </p:sp>
      <p:sp>
        <p:nvSpPr>
          <p:cNvPr id="3101" name="Text Box 39"/>
          <p:cNvSpPr txBox="1">
            <a:spLocks noChangeArrowheads="1"/>
          </p:cNvSpPr>
          <p:nvPr/>
        </p:nvSpPr>
        <p:spPr bwMode="auto">
          <a:xfrm>
            <a:off x="5867400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13</a:t>
            </a:r>
          </a:p>
        </p:txBody>
      </p:sp>
      <p:sp>
        <p:nvSpPr>
          <p:cNvPr id="3102" name="Text Box 40"/>
          <p:cNvSpPr txBox="1">
            <a:spLocks noChangeArrowheads="1"/>
          </p:cNvSpPr>
          <p:nvPr/>
        </p:nvSpPr>
        <p:spPr bwMode="auto">
          <a:xfrm>
            <a:off x="6804025" y="4437063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14</a:t>
            </a:r>
          </a:p>
        </p:txBody>
      </p:sp>
      <p:sp>
        <p:nvSpPr>
          <p:cNvPr id="3103" name="Text Box 41"/>
          <p:cNvSpPr txBox="1">
            <a:spLocks noChangeArrowheads="1"/>
          </p:cNvSpPr>
          <p:nvPr/>
        </p:nvSpPr>
        <p:spPr bwMode="auto">
          <a:xfrm>
            <a:off x="774065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11</a:t>
            </a:r>
          </a:p>
        </p:txBody>
      </p:sp>
      <p:sp>
        <p:nvSpPr>
          <p:cNvPr id="3104" name="Text Box 42"/>
          <p:cNvSpPr txBox="1">
            <a:spLocks noChangeArrowheads="1"/>
          </p:cNvSpPr>
          <p:nvPr/>
        </p:nvSpPr>
        <p:spPr bwMode="auto">
          <a:xfrm>
            <a:off x="1979613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5</a:t>
            </a:r>
          </a:p>
        </p:txBody>
      </p:sp>
      <p:sp>
        <p:nvSpPr>
          <p:cNvPr id="3105" name="Text Box 43"/>
          <p:cNvSpPr txBox="1">
            <a:spLocks noChangeArrowheads="1"/>
          </p:cNvSpPr>
          <p:nvPr/>
        </p:nvSpPr>
        <p:spPr bwMode="auto">
          <a:xfrm>
            <a:off x="298767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6</a:t>
            </a:r>
          </a:p>
        </p:txBody>
      </p:sp>
      <p:sp>
        <p:nvSpPr>
          <p:cNvPr id="3106" name="Text Box 44"/>
          <p:cNvSpPr txBox="1">
            <a:spLocks noChangeArrowheads="1"/>
          </p:cNvSpPr>
          <p:nvPr/>
        </p:nvSpPr>
        <p:spPr bwMode="auto">
          <a:xfrm>
            <a:off x="39243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7</a:t>
            </a:r>
          </a:p>
        </p:txBody>
      </p:sp>
      <p:sp>
        <p:nvSpPr>
          <p:cNvPr id="3107" name="Text Box 45"/>
          <p:cNvSpPr txBox="1">
            <a:spLocks noChangeArrowheads="1"/>
          </p:cNvSpPr>
          <p:nvPr/>
        </p:nvSpPr>
        <p:spPr bwMode="auto">
          <a:xfrm>
            <a:off x="4859338" y="6237288"/>
            <a:ext cx="3603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8</a:t>
            </a:r>
          </a:p>
        </p:txBody>
      </p:sp>
      <p:sp>
        <p:nvSpPr>
          <p:cNvPr id="3108" name="Text Box 46"/>
          <p:cNvSpPr txBox="1">
            <a:spLocks noChangeArrowheads="1"/>
          </p:cNvSpPr>
          <p:nvPr/>
        </p:nvSpPr>
        <p:spPr bwMode="auto">
          <a:xfrm>
            <a:off x="5867400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9</a:t>
            </a:r>
          </a:p>
        </p:txBody>
      </p:sp>
      <p:sp>
        <p:nvSpPr>
          <p:cNvPr id="3109" name="Text Box 47"/>
          <p:cNvSpPr txBox="1">
            <a:spLocks noChangeArrowheads="1"/>
          </p:cNvSpPr>
          <p:nvPr/>
        </p:nvSpPr>
        <p:spPr bwMode="auto">
          <a:xfrm>
            <a:off x="6804025" y="6237288"/>
            <a:ext cx="3603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/>
              <a:t>10</a:t>
            </a:r>
          </a:p>
        </p:txBody>
      </p:sp>
      <p:sp>
        <p:nvSpPr>
          <p:cNvPr id="3110" name="Text Box 48"/>
          <p:cNvSpPr txBox="1">
            <a:spLocks noChangeArrowheads="1"/>
          </p:cNvSpPr>
          <p:nvPr/>
        </p:nvSpPr>
        <p:spPr bwMode="auto">
          <a:xfrm>
            <a:off x="179388" y="765175"/>
            <a:ext cx="720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/>
              <a:t>PP in UXC</a:t>
            </a:r>
          </a:p>
        </p:txBody>
      </p:sp>
      <p:sp>
        <p:nvSpPr>
          <p:cNvPr id="3111" name="Rectangle 49"/>
          <p:cNvSpPr>
            <a:spLocks noChangeArrowheads="1"/>
          </p:cNvSpPr>
          <p:nvPr/>
        </p:nvSpPr>
        <p:spPr bwMode="auto">
          <a:xfrm>
            <a:off x="7019925" y="115888"/>
            <a:ext cx="2016125" cy="4333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112" name="Oval 50"/>
          <p:cNvSpPr>
            <a:spLocks noChangeArrowheads="1"/>
          </p:cNvSpPr>
          <p:nvPr/>
        </p:nvSpPr>
        <p:spPr bwMode="auto">
          <a:xfrm>
            <a:off x="70199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2</a:t>
            </a:r>
          </a:p>
        </p:txBody>
      </p:sp>
      <p:sp>
        <p:nvSpPr>
          <p:cNvPr id="3113" name="Oval 51"/>
          <p:cNvSpPr>
            <a:spLocks noChangeArrowheads="1"/>
          </p:cNvSpPr>
          <p:nvPr/>
        </p:nvSpPr>
        <p:spPr bwMode="auto">
          <a:xfrm>
            <a:off x="7019925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</a:t>
            </a:r>
          </a:p>
        </p:txBody>
      </p:sp>
      <p:sp>
        <p:nvSpPr>
          <p:cNvPr id="3114" name="Oval 52"/>
          <p:cNvSpPr>
            <a:spLocks noChangeArrowheads="1"/>
          </p:cNvSpPr>
          <p:nvPr/>
        </p:nvSpPr>
        <p:spPr bwMode="auto">
          <a:xfrm flipV="1">
            <a:off x="72358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3115" name="Oval 53"/>
          <p:cNvSpPr>
            <a:spLocks noChangeArrowheads="1"/>
          </p:cNvSpPr>
          <p:nvPr/>
        </p:nvSpPr>
        <p:spPr bwMode="auto">
          <a:xfrm>
            <a:off x="72358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3</a:t>
            </a:r>
          </a:p>
        </p:txBody>
      </p:sp>
      <p:sp>
        <p:nvSpPr>
          <p:cNvPr id="3116" name="Oval 54"/>
          <p:cNvSpPr>
            <a:spLocks noChangeArrowheads="1"/>
          </p:cNvSpPr>
          <p:nvPr/>
        </p:nvSpPr>
        <p:spPr bwMode="auto">
          <a:xfrm>
            <a:off x="7451725" y="3317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6</a:t>
            </a:r>
          </a:p>
        </p:txBody>
      </p:sp>
      <p:sp>
        <p:nvSpPr>
          <p:cNvPr id="3117" name="Oval 55"/>
          <p:cNvSpPr>
            <a:spLocks noChangeArrowheads="1"/>
          </p:cNvSpPr>
          <p:nvPr/>
        </p:nvSpPr>
        <p:spPr bwMode="auto">
          <a:xfrm>
            <a:off x="7451725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5</a:t>
            </a:r>
          </a:p>
        </p:txBody>
      </p:sp>
      <p:sp>
        <p:nvSpPr>
          <p:cNvPr id="3118" name="Oval 56"/>
          <p:cNvSpPr>
            <a:spLocks noChangeArrowheads="1"/>
          </p:cNvSpPr>
          <p:nvPr/>
        </p:nvSpPr>
        <p:spPr bwMode="auto">
          <a:xfrm>
            <a:off x="7667625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8</a:t>
            </a:r>
          </a:p>
        </p:txBody>
      </p:sp>
      <p:sp>
        <p:nvSpPr>
          <p:cNvPr id="3119" name="Oval 57"/>
          <p:cNvSpPr>
            <a:spLocks noChangeArrowheads="1"/>
          </p:cNvSpPr>
          <p:nvPr/>
        </p:nvSpPr>
        <p:spPr bwMode="auto">
          <a:xfrm>
            <a:off x="7667625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7</a:t>
            </a:r>
          </a:p>
        </p:txBody>
      </p:sp>
      <p:sp>
        <p:nvSpPr>
          <p:cNvPr id="3120" name="Oval 58"/>
          <p:cNvSpPr>
            <a:spLocks noChangeArrowheads="1"/>
          </p:cNvSpPr>
          <p:nvPr/>
        </p:nvSpPr>
        <p:spPr bwMode="auto">
          <a:xfrm>
            <a:off x="8172450" y="115888"/>
            <a:ext cx="215900" cy="2174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9</a:t>
            </a:r>
          </a:p>
        </p:txBody>
      </p:sp>
      <p:sp>
        <p:nvSpPr>
          <p:cNvPr id="3121" name="Oval 59"/>
          <p:cNvSpPr>
            <a:spLocks noChangeArrowheads="1"/>
          </p:cNvSpPr>
          <p:nvPr/>
        </p:nvSpPr>
        <p:spPr bwMode="auto">
          <a:xfrm>
            <a:off x="81724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10</a:t>
            </a:r>
          </a:p>
        </p:txBody>
      </p:sp>
      <p:sp>
        <p:nvSpPr>
          <p:cNvPr id="3122" name="Oval 60"/>
          <p:cNvSpPr>
            <a:spLocks noChangeArrowheads="1"/>
          </p:cNvSpPr>
          <p:nvPr/>
        </p:nvSpPr>
        <p:spPr bwMode="auto">
          <a:xfrm>
            <a:off x="83883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11</a:t>
            </a:r>
          </a:p>
        </p:txBody>
      </p:sp>
      <p:sp>
        <p:nvSpPr>
          <p:cNvPr id="3123" name="Oval 61"/>
          <p:cNvSpPr>
            <a:spLocks noChangeArrowheads="1"/>
          </p:cNvSpPr>
          <p:nvPr/>
        </p:nvSpPr>
        <p:spPr bwMode="auto">
          <a:xfrm>
            <a:off x="8388350" y="333375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12</a:t>
            </a:r>
          </a:p>
        </p:txBody>
      </p:sp>
      <p:sp>
        <p:nvSpPr>
          <p:cNvPr id="3124" name="Oval 62"/>
          <p:cNvSpPr>
            <a:spLocks noChangeArrowheads="1"/>
          </p:cNvSpPr>
          <p:nvPr/>
        </p:nvSpPr>
        <p:spPr bwMode="auto">
          <a:xfrm>
            <a:off x="8604250" y="11588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13</a:t>
            </a:r>
          </a:p>
        </p:txBody>
      </p:sp>
      <p:sp>
        <p:nvSpPr>
          <p:cNvPr id="3125" name="Oval 63"/>
          <p:cNvSpPr>
            <a:spLocks noChangeArrowheads="1"/>
          </p:cNvSpPr>
          <p:nvPr/>
        </p:nvSpPr>
        <p:spPr bwMode="auto">
          <a:xfrm>
            <a:off x="86042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14</a:t>
            </a:r>
          </a:p>
        </p:txBody>
      </p:sp>
      <p:sp>
        <p:nvSpPr>
          <p:cNvPr id="3126" name="Oval 64"/>
          <p:cNvSpPr>
            <a:spLocks noChangeArrowheads="1"/>
          </p:cNvSpPr>
          <p:nvPr/>
        </p:nvSpPr>
        <p:spPr bwMode="auto">
          <a:xfrm>
            <a:off x="8820150" y="115888"/>
            <a:ext cx="215900" cy="2159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 dirty="0"/>
              <a:t>16</a:t>
            </a:r>
          </a:p>
        </p:txBody>
      </p:sp>
      <p:sp>
        <p:nvSpPr>
          <p:cNvPr id="3127" name="Oval 65"/>
          <p:cNvSpPr>
            <a:spLocks noChangeArrowheads="1"/>
          </p:cNvSpPr>
          <p:nvPr/>
        </p:nvSpPr>
        <p:spPr bwMode="auto">
          <a:xfrm>
            <a:off x="8820150" y="3333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900" b="1"/>
              <a:t>15</a:t>
            </a:r>
          </a:p>
        </p:txBody>
      </p:sp>
      <p:sp>
        <p:nvSpPr>
          <p:cNvPr id="3128" name="Text Box 66"/>
          <p:cNvSpPr txBox="1">
            <a:spLocks noChangeArrowheads="1"/>
          </p:cNvSpPr>
          <p:nvPr/>
        </p:nvSpPr>
        <p:spPr bwMode="auto">
          <a:xfrm>
            <a:off x="5148263" y="188913"/>
            <a:ext cx="172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Cables in back of rack</a:t>
            </a:r>
          </a:p>
        </p:txBody>
      </p:sp>
      <p:sp>
        <p:nvSpPr>
          <p:cNvPr id="3129" name="Text Box 68"/>
          <p:cNvSpPr txBox="1">
            <a:spLocks noChangeArrowheads="1"/>
          </p:cNvSpPr>
          <p:nvPr/>
        </p:nvSpPr>
        <p:spPr bwMode="auto">
          <a:xfrm>
            <a:off x="7596188" y="1052513"/>
            <a:ext cx="576262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RE4/2</a:t>
            </a:r>
            <a:endParaRPr lang="en-US" sz="900" b="1" dirty="0">
              <a:solidFill>
                <a:srgbClr val="00B05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11</a:t>
            </a:r>
          </a:p>
        </p:txBody>
      </p:sp>
      <p:sp>
        <p:nvSpPr>
          <p:cNvPr id="3130" name="Text Box 69"/>
          <p:cNvSpPr txBox="1">
            <a:spLocks noChangeArrowheads="1"/>
          </p:cNvSpPr>
          <p:nvPr/>
        </p:nvSpPr>
        <p:spPr bwMode="auto">
          <a:xfrm>
            <a:off x="1907704" y="4653136"/>
            <a:ext cx="503237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0B050"/>
                </a:solidFill>
              </a:rPr>
              <a:t>RE4/3</a:t>
            </a:r>
            <a:r>
              <a:rPr lang="en-US" sz="900" b="1" dirty="0" smtClean="0">
                <a:solidFill>
                  <a:srgbClr val="FF3300"/>
                </a:solidFill>
              </a:rPr>
              <a:t> </a:t>
            </a:r>
            <a:endParaRPr lang="en-US" sz="900" b="1" dirty="0">
              <a:solidFill>
                <a:srgbClr val="FF330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>
                <a:solidFill>
                  <a:srgbClr val="FF3300"/>
                </a:solidFill>
              </a:rPr>
              <a:t>20</a:t>
            </a:r>
          </a:p>
        </p:txBody>
      </p:sp>
      <p:sp>
        <p:nvSpPr>
          <p:cNvPr id="3131" name="Text Box 70"/>
          <p:cNvSpPr txBox="1">
            <a:spLocks noChangeArrowheads="1"/>
          </p:cNvSpPr>
          <p:nvPr/>
        </p:nvSpPr>
        <p:spPr bwMode="auto">
          <a:xfrm>
            <a:off x="9001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2" name="Text Box 71"/>
          <p:cNvSpPr txBox="1">
            <a:spLocks noChangeArrowheads="1"/>
          </p:cNvSpPr>
          <p:nvPr/>
        </p:nvSpPr>
        <p:spPr bwMode="auto">
          <a:xfrm>
            <a:off x="190817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3" name="Text Box 72"/>
          <p:cNvSpPr txBox="1">
            <a:spLocks noChangeArrowheads="1"/>
          </p:cNvSpPr>
          <p:nvPr/>
        </p:nvSpPr>
        <p:spPr bwMode="auto">
          <a:xfrm>
            <a:off x="2843213" y="1052513"/>
            <a:ext cx="5762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spare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3134" name="Text Box 73"/>
          <p:cNvSpPr txBox="1">
            <a:spLocks noChangeArrowheads="1"/>
          </p:cNvSpPr>
          <p:nvPr/>
        </p:nvSpPr>
        <p:spPr bwMode="auto">
          <a:xfrm>
            <a:off x="5724525" y="1052513"/>
            <a:ext cx="5762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900" b="1">
                <a:solidFill>
                  <a:srgbClr val="FF3300"/>
                </a:solidFill>
              </a:rPr>
              <a:t>RE2/1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09B53D-AD90-450E-BC31-0A66A40B535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5" name="Footer Placeholder 64"/>
          <p:cNvSpPr>
            <a:spLocks noGrp="1"/>
          </p:cNvSpPr>
          <p:nvPr>
            <p:ph type="ftr" sz="quarter" idx="11"/>
          </p:nvPr>
        </p:nvSpPr>
        <p:spPr>
          <a:xfrm>
            <a:off x="3124200" y="6409134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Waqar Ahmed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2051720" y="2996952"/>
            <a:ext cx="292068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21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20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6800212" y="1196752"/>
            <a:ext cx="29206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Sp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19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18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17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16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15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14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13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12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b="1" dirty="0" smtClean="0">
                <a:solidFill>
                  <a:srgbClr val="FF3300"/>
                </a:solidFill>
              </a:rPr>
              <a:t>11</a:t>
            </a:r>
          </a:p>
          <a:p>
            <a:endParaRPr lang="en-US" dirty="0"/>
          </a:p>
        </p:txBody>
      </p:sp>
      <p:sp>
        <p:nvSpPr>
          <p:cNvPr id="68" name="Oval 67"/>
          <p:cNvSpPr/>
          <p:nvPr/>
        </p:nvSpPr>
        <p:spPr>
          <a:xfrm>
            <a:off x="6516216" y="764704"/>
            <a:ext cx="1872208" cy="2232248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1547664" y="2708920"/>
            <a:ext cx="1224136" cy="3744416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918"/>
            <a:ext cx="9144000" cy="6858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5436096" y="116632"/>
            <a:ext cx="792088" cy="648072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8460432" y="116632"/>
            <a:ext cx="683568" cy="6408712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2211</TotalTime>
  <Words>971</Words>
  <Application>Microsoft Office PowerPoint</Application>
  <PresentationFormat>On-screen Show (4:3)</PresentationFormat>
  <Paragraphs>897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vandonin</dc:creator>
  <cp:lastModifiedBy>Waqar</cp:lastModifiedBy>
  <cp:revision>27</cp:revision>
  <dcterms:created xsi:type="dcterms:W3CDTF">2007-11-16T15:38:00Z</dcterms:created>
  <dcterms:modified xsi:type="dcterms:W3CDTF">2013-07-04T15:23:07Z</dcterms:modified>
</cp:coreProperties>
</file>